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  <p:sldMasterId id="2147483720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1" r:id="rId7"/>
    <p:sldId id="262" r:id="rId8"/>
    <p:sldId id="260" r:id="rId9"/>
    <p:sldId id="263" r:id="rId10"/>
    <p:sldId id="264" r:id="rId11"/>
    <p:sldId id="265" r:id="rId12"/>
    <p:sldId id="266" r:id="rId13"/>
    <p:sldId id="267" r:id="rId1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 autoAdjust="0"/>
  </p:normalViewPr>
  <p:slideViewPr>
    <p:cSldViewPr snapToGrid="0">
      <p:cViewPr>
        <p:scale>
          <a:sx n="65" d="100"/>
          <a:sy n="65" d="100"/>
        </p:scale>
        <p:origin x="-474" y="-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2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42434B-E01A-4E53-AEC7-ED1A34BFBB0C}" type="doc">
      <dgm:prSet loTypeId="urn:microsoft.com/office/officeart/2005/8/layout/venn2" loCatId="relationship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BAF3916-B971-4EA5-8E40-689F071EB89B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2800" dirty="0" smtClean="0"/>
            <a:t>РННТД</a:t>
          </a:r>
          <a:endParaRPr lang="ru-RU" sz="2800" dirty="0"/>
        </a:p>
      </dgm:t>
    </dgm:pt>
    <dgm:pt modelId="{9FDCF7E2-8810-446A-BC08-68FB3C0C4682}" type="parTrans" cxnId="{083BAB5A-3788-436D-90D8-16E104B5626E}">
      <dgm:prSet/>
      <dgm:spPr/>
      <dgm:t>
        <a:bodyPr/>
        <a:lstStyle/>
        <a:p>
          <a:endParaRPr lang="ru-RU"/>
        </a:p>
      </dgm:t>
    </dgm:pt>
    <dgm:pt modelId="{0DC167E0-9CFF-47D4-9540-7C06870B2E87}" type="sibTrans" cxnId="{083BAB5A-3788-436D-90D8-16E104B5626E}">
      <dgm:prSet/>
      <dgm:spPr/>
      <dgm:t>
        <a:bodyPr/>
        <a:lstStyle/>
        <a:p>
          <a:endParaRPr lang="ru-RU"/>
        </a:p>
      </dgm:t>
    </dgm:pt>
    <dgm:pt modelId="{E39EC987-FDD6-4FA1-90A2-F60F3D1FCABD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2800" dirty="0" smtClean="0"/>
            <a:t>ОИС</a:t>
          </a:r>
          <a:endParaRPr lang="ru-RU" sz="1600" dirty="0"/>
        </a:p>
      </dgm:t>
    </dgm:pt>
    <dgm:pt modelId="{4F8D66F7-1238-4E45-B609-88188E236960}" type="parTrans" cxnId="{8B2F3E76-6835-49AA-913D-D477F9CD6871}">
      <dgm:prSet/>
      <dgm:spPr/>
      <dgm:t>
        <a:bodyPr/>
        <a:lstStyle/>
        <a:p>
          <a:endParaRPr lang="ru-RU"/>
        </a:p>
      </dgm:t>
    </dgm:pt>
    <dgm:pt modelId="{FCC02705-217C-4874-B332-D355E94501CC}" type="sibTrans" cxnId="{8B2F3E76-6835-49AA-913D-D477F9CD6871}">
      <dgm:prSet/>
      <dgm:spPr/>
      <dgm:t>
        <a:bodyPr/>
        <a:lstStyle/>
        <a:p>
          <a:endParaRPr lang="ru-RU"/>
        </a:p>
      </dgm:t>
    </dgm:pt>
    <dgm:pt modelId="{929E7301-832A-4039-A68E-3739F31FC49E}" type="pres">
      <dgm:prSet presAssocID="{3642434B-E01A-4E53-AEC7-ED1A34BFBB0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B04720-0938-470D-BAE3-FC4745E60867}" type="pres">
      <dgm:prSet presAssocID="{3642434B-E01A-4E53-AEC7-ED1A34BFBB0C}" presName="comp1" presStyleCnt="0"/>
      <dgm:spPr/>
    </dgm:pt>
    <dgm:pt modelId="{BF460840-4EEB-41F7-8E80-E2959586526D}" type="pres">
      <dgm:prSet presAssocID="{3642434B-E01A-4E53-AEC7-ED1A34BFBB0C}" presName="circle1" presStyleLbl="node1" presStyleIdx="0" presStyleCnt="2"/>
      <dgm:spPr/>
      <dgm:t>
        <a:bodyPr/>
        <a:lstStyle/>
        <a:p>
          <a:endParaRPr lang="ru-RU"/>
        </a:p>
      </dgm:t>
    </dgm:pt>
    <dgm:pt modelId="{4A58B811-D521-4323-A3EE-137C80A8B909}" type="pres">
      <dgm:prSet presAssocID="{3642434B-E01A-4E53-AEC7-ED1A34BFBB0C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E5C01A-4C40-42E1-BB3D-81D87EA35297}" type="pres">
      <dgm:prSet presAssocID="{3642434B-E01A-4E53-AEC7-ED1A34BFBB0C}" presName="comp2" presStyleCnt="0"/>
      <dgm:spPr/>
    </dgm:pt>
    <dgm:pt modelId="{B40F72B7-0732-4B2D-8AE8-8B14DE068AAF}" type="pres">
      <dgm:prSet presAssocID="{3642434B-E01A-4E53-AEC7-ED1A34BFBB0C}" presName="circle2" presStyleLbl="node1" presStyleIdx="1" presStyleCnt="2" custScaleX="85004" custScaleY="81824" custLinFactNeighborX="0" custLinFactNeighborY="8435"/>
      <dgm:spPr/>
      <dgm:t>
        <a:bodyPr/>
        <a:lstStyle/>
        <a:p>
          <a:endParaRPr lang="ru-RU"/>
        </a:p>
      </dgm:t>
    </dgm:pt>
    <dgm:pt modelId="{33482636-D835-4267-B1A4-606170D99325}" type="pres">
      <dgm:prSet presAssocID="{3642434B-E01A-4E53-AEC7-ED1A34BFBB0C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3BAB5A-3788-436D-90D8-16E104B5626E}" srcId="{3642434B-E01A-4E53-AEC7-ED1A34BFBB0C}" destId="{9BAF3916-B971-4EA5-8E40-689F071EB89B}" srcOrd="0" destOrd="0" parTransId="{9FDCF7E2-8810-446A-BC08-68FB3C0C4682}" sibTransId="{0DC167E0-9CFF-47D4-9540-7C06870B2E87}"/>
    <dgm:cxn modelId="{016DF945-9200-4986-B2CD-9EE448B1C9A9}" type="presOf" srcId="{E39EC987-FDD6-4FA1-90A2-F60F3D1FCABD}" destId="{B40F72B7-0732-4B2D-8AE8-8B14DE068AAF}" srcOrd="0" destOrd="0" presId="urn:microsoft.com/office/officeart/2005/8/layout/venn2"/>
    <dgm:cxn modelId="{25624DD8-C045-41BB-BCD6-CD4D3F56D1AA}" type="presOf" srcId="{3642434B-E01A-4E53-AEC7-ED1A34BFBB0C}" destId="{929E7301-832A-4039-A68E-3739F31FC49E}" srcOrd="0" destOrd="0" presId="urn:microsoft.com/office/officeart/2005/8/layout/venn2"/>
    <dgm:cxn modelId="{D1C9EC37-3059-4EE2-9A8B-7D331380F136}" type="presOf" srcId="{E39EC987-FDD6-4FA1-90A2-F60F3D1FCABD}" destId="{33482636-D835-4267-B1A4-606170D99325}" srcOrd="1" destOrd="0" presId="urn:microsoft.com/office/officeart/2005/8/layout/venn2"/>
    <dgm:cxn modelId="{253AD725-C2CE-40C4-ACC5-DEAFE387F19B}" type="presOf" srcId="{9BAF3916-B971-4EA5-8E40-689F071EB89B}" destId="{4A58B811-D521-4323-A3EE-137C80A8B909}" srcOrd="1" destOrd="0" presId="urn:microsoft.com/office/officeart/2005/8/layout/venn2"/>
    <dgm:cxn modelId="{8B2F3E76-6835-49AA-913D-D477F9CD6871}" srcId="{3642434B-E01A-4E53-AEC7-ED1A34BFBB0C}" destId="{E39EC987-FDD6-4FA1-90A2-F60F3D1FCABD}" srcOrd="1" destOrd="0" parTransId="{4F8D66F7-1238-4E45-B609-88188E236960}" sibTransId="{FCC02705-217C-4874-B332-D355E94501CC}"/>
    <dgm:cxn modelId="{2C2D37D3-8C48-4E70-AE70-62F700E0FB8F}" type="presOf" srcId="{9BAF3916-B971-4EA5-8E40-689F071EB89B}" destId="{BF460840-4EEB-41F7-8E80-E2959586526D}" srcOrd="0" destOrd="0" presId="urn:microsoft.com/office/officeart/2005/8/layout/venn2"/>
    <dgm:cxn modelId="{6CA5A6CD-EF46-490B-953A-04B844962352}" type="presParOf" srcId="{929E7301-832A-4039-A68E-3739F31FC49E}" destId="{DEB04720-0938-470D-BAE3-FC4745E60867}" srcOrd="0" destOrd="0" presId="urn:microsoft.com/office/officeart/2005/8/layout/venn2"/>
    <dgm:cxn modelId="{14000717-4010-4D1D-AE3C-AC27AB7CF85D}" type="presParOf" srcId="{DEB04720-0938-470D-BAE3-FC4745E60867}" destId="{BF460840-4EEB-41F7-8E80-E2959586526D}" srcOrd="0" destOrd="0" presId="urn:microsoft.com/office/officeart/2005/8/layout/venn2"/>
    <dgm:cxn modelId="{73A903F1-087D-4793-BBF3-45E5EFB1C8C1}" type="presParOf" srcId="{DEB04720-0938-470D-BAE3-FC4745E60867}" destId="{4A58B811-D521-4323-A3EE-137C80A8B909}" srcOrd="1" destOrd="0" presId="urn:microsoft.com/office/officeart/2005/8/layout/venn2"/>
    <dgm:cxn modelId="{2654BACC-421E-462F-BF65-D845501ED572}" type="presParOf" srcId="{929E7301-832A-4039-A68E-3739F31FC49E}" destId="{BDE5C01A-4C40-42E1-BB3D-81D87EA35297}" srcOrd="1" destOrd="0" presId="urn:microsoft.com/office/officeart/2005/8/layout/venn2"/>
    <dgm:cxn modelId="{CDB1E754-18B6-49B0-A0C3-686AD9EB3339}" type="presParOf" srcId="{BDE5C01A-4C40-42E1-BB3D-81D87EA35297}" destId="{B40F72B7-0732-4B2D-8AE8-8B14DE068AAF}" srcOrd="0" destOrd="0" presId="urn:microsoft.com/office/officeart/2005/8/layout/venn2"/>
    <dgm:cxn modelId="{449D2A80-81FF-4FC3-BE12-33F9ACDBA72C}" type="presParOf" srcId="{BDE5C01A-4C40-42E1-BB3D-81D87EA35297}" destId="{33482636-D835-4267-B1A4-606170D9932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460840-4EEB-41F7-8E80-E2959586526D}">
      <dsp:nvSpPr>
        <dsp:cNvPr id="0" name=""/>
        <dsp:cNvSpPr/>
      </dsp:nvSpPr>
      <dsp:spPr>
        <a:xfrm>
          <a:off x="130486" y="0"/>
          <a:ext cx="2763120" cy="276312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РННТД</a:t>
          </a:r>
          <a:endParaRPr lang="ru-RU" sz="2800" kern="1200" dirty="0"/>
        </a:p>
      </dsp:txBody>
      <dsp:txXfrm>
        <a:off x="786727" y="207234"/>
        <a:ext cx="1450638" cy="469730"/>
      </dsp:txXfrm>
    </dsp:sp>
    <dsp:sp modelId="{B40F72B7-0732-4B2D-8AE8-8B14DE068AAF}">
      <dsp:nvSpPr>
        <dsp:cNvPr id="0" name=""/>
        <dsp:cNvSpPr/>
      </dsp:nvSpPr>
      <dsp:spPr>
        <a:xfrm>
          <a:off x="631260" y="1053916"/>
          <a:ext cx="1761572" cy="1695672"/>
        </a:xfrm>
        <a:prstGeom prst="ellipse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ОИС</a:t>
          </a:r>
          <a:endParaRPr lang="ru-RU" sz="1600" kern="1200" dirty="0"/>
        </a:p>
      </dsp:txBody>
      <dsp:txXfrm>
        <a:off x="889236" y="1477834"/>
        <a:ext cx="1245619" cy="847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E23B3-DDEA-40B5-A712-1B1906AF0228}" type="datetimeFigureOut">
              <a:rPr lang="ru-RU" smtClean="0"/>
              <a:pPr/>
              <a:t>15.09.2016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1B748-3131-435F-AAA0-8696A89B08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636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1B748-3131-435F-AAA0-8696A89B084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421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5EEA-BA45-4BB0-9856-921A3468C503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E71D-1116-4DE1-8FC8-463F53E92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08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D8C9-6A45-465D-8ED7-4211D9250C2F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E71D-1116-4DE1-8FC8-463F53E92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7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0391-9918-4515-AA91-80A4475E1665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E71D-1116-4DE1-8FC8-463F53E92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917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F6F8-F1A7-4416-A461-E44410ED1DB0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E71D-1116-4DE1-8FC8-463F53E92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639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5BBD-9BE8-4CDD-9191-C1144F995B5D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E71D-1116-4DE1-8FC8-463F53E92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626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73DF-D6D7-40DA-A21E-3BF69C1DE90F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E71D-1116-4DE1-8FC8-463F53E92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992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E131-183B-4965-904C-A5D971D38AD9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E71D-1116-4DE1-8FC8-463F53E92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015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2C0C-6E87-4061-8FBA-2ADB2A506946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E71D-1116-4DE1-8FC8-463F53E92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984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F712-36E1-4CBA-B4A7-853DD8CDD87B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E71D-1116-4DE1-8FC8-463F53E92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1206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0E9C6-B025-400A-A7AD-5453B838E6A7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E71D-1116-4DE1-8FC8-463F53E92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29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71CA-F1B2-4928-8BC1-29D766C81D99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E71D-1116-4DE1-8FC8-463F53E92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73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27E6-6AE8-4950-B2A9-E52A651F4C8F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E71D-1116-4DE1-8FC8-463F53E92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2436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81B5-3813-4614-9D83-B8578D0D220D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E71D-1116-4DE1-8FC8-463F53E92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781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3D21-F638-4A17-9061-A773F7969A29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E71D-1116-4DE1-8FC8-463F53E92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1401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B41F-A47E-4D05-8483-A2364C3156AD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E71D-1116-4DE1-8FC8-463F53E92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0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7F1F-0E2E-4258-A7C7-63A8A534C885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E71D-1116-4DE1-8FC8-463F53E92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92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334C-0F8B-4E35-9757-0557FB8F39B4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E71D-1116-4DE1-8FC8-463F53E92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21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428F-FA3A-40A8-95CA-37C1F780888D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E71D-1116-4DE1-8FC8-463F53E92F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65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FD44-A03D-4674-8C2F-DFA04AB9E310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E71D-1116-4DE1-8FC8-463F53E92F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44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51D83-47D4-433B-969E-A1F17A2EED42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E71D-1116-4DE1-8FC8-463F53E92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70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223F-218B-45D9-9F40-C2A2A668821A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E71D-1116-4DE1-8FC8-463F53E92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01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02F4-82D4-4846-A81B-5279E4D11BCB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E71D-1116-4DE1-8FC8-463F53E92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91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6F29318-BF56-4168-820C-4808BBC96A16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5E71D-1116-4DE1-8FC8-463F53E92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73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FFF28-CDEA-42F1-9097-596E46D387C4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5E71D-1116-4DE1-8FC8-463F53E92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29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878" y="2280820"/>
            <a:ext cx="10112189" cy="1291198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</a:t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Закона РК «О коммерциализации результатов </a:t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научной и (или) научно-технической деятельности»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7026" y="0"/>
            <a:ext cx="1749716" cy="1846031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780294" y="3905573"/>
            <a:ext cx="10411706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115878" y="4107051"/>
            <a:ext cx="11076122" cy="9977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15878" y="4498962"/>
            <a:ext cx="4324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Докладчик: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Проектной дирекции АО «Фонд науки»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Искаков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Канат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56881" y="6075337"/>
            <a:ext cx="1704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 2016 г.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3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3035" y="1102659"/>
            <a:ext cx="10246659" cy="5526741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479729" y="941295"/>
            <a:ext cx="971227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479728" y="123079"/>
            <a:ext cx="7578672" cy="818216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 реализации №3 (ВУЗ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НИИ)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17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8024" y="297891"/>
            <a:ext cx="2616706" cy="64340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важно?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04528"/>
          </a:xfrm>
        </p:spPr>
        <p:txBody>
          <a:bodyPr>
            <a:normAutofit/>
          </a:bodyPr>
          <a:lstStyle/>
          <a:p>
            <a:pPr marL="171450" indent="-171450" defTabSz="685800">
              <a:spcBef>
                <a:spcPts val="750"/>
              </a:spcBef>
              <a:defRPr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Наличие со-финансирования со стороны частного сектора;</a:t>
            </a:r>
          </a:p>
          <a:p>
            <a:pPr marL="171450" indent="-171450" defTabSz="685800">
              <a:spcBef>
                <a:spcPts val="750"/>
              </a:spcBef>
              <a:defRPr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Наличие лабораторного и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или промышленного образцов и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или экспериментальной партии продукции;</a:t>
            </a:r>
          </a:p>
          <a:p>
            <a:pPr marL="171450" indent="-171450" defTabSz="685800">
              <a:spcBef>
                <a:spcPts val="750"/>
              </a:spcBef>
              <a:defRPr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Наличие акта об испытаниях;</a:t>
            </a:r>
          </a:p>
          <a:p>
            <a:pPr marL="171450" indent="-171450" defTabSz="685800">
              <a:spcBef>
                <a:spcPts val="750"/>
              </a:spcBef>
              <a:defRPr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Наличие промышленного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стратегического партнера;</a:t>
            </a:r>
          </a:p>
          <a:p>
            <a:pPr marL="171450" indent="-171450" defTabSz="685800">
              <a:spcBef>
                <a:spcPts val="750"/>
              </a:spcBef>
              <a:defRPr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Наличие разрешительных документов;</a:t>
            </a:r>
          </a:p>
          <a:p>
            <a:pPr marL="171450" indent="-171450" defTabSz="685800">
              <a:spcBef>
                <a:spcPts val="750"/>
              </a:spcBef>
              <a:defRPr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Наличие патентов или заявок на патент;</a:t>
            </a:r>
          </a:p>
          <a:p>
            <a:pPr marL="171450" indent="-171450" defTabSz="685800">
              <a:spcBef>
                <a:spcPts val="750"/>
              </a:spcBef>
              <a:defRPr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Компетентная команда;</a:t>
            </a:r>
          </a:p>
          <a:p>
            <a:pPr marL="171450" indent="-171450" defTabSz="685800">
              <a:spcBef>
                <a:spcPts val="750"/>
              </a:spcBef>
              <a:defRPr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Проведенное маркетинговое исследование или изучение предполагаемого рынка;</a:t>
            </a:r>
          </a:p>
          <a:p>
            <a:pPr marL="171450" indent="-171450" defTabSz="685800">
              <a:spcBef>
                <a:spcPts val="750"/>
              </a:spcBef>
              <a:defRPr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Наличие высокого уровня материально-технической базы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479729" y="941295"/>
            <a:ext cx="971227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54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780294" y="3905573"/>
            <a:ext cx="10411706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1115878" y="4143627"/>
            <a:ext cx="11076122" cy="9977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82789" y="3129150"/>
            <a:ext cx="5419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1682" y="0"/>
            <a:ext cx="1749716" cy="1846031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998976" y="4974336"/>
            <a:ext cx="3474720" cy="938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/>
              <a:t>АО «Фонд науки»</a:t>
            </a:r>
            <a:br>
              <a:rPr lang="ru-RU" sz="1600" dirty="0" smtClean="0"/>
            </a:br>
            <a:r>
              <a:rPr lang="ru-RU" sz="1600" dirty="0" smtClean="0"/>
              <a:t>г. Астана, пр. Республики, 24</a:t>
            </a:r>
            <a:br>
              <a:rPr lang="ru-RU" sz="1600" dirty="0" smtClean="0"/>
            </a:br>
            <a:r>
              <a:rPr lang="ru-RU" sz="1600" dirty="0" smtClean="0"/>
              <a:t>Тел. +7 7172 216125</a:t>
            </a:r>
            <a:br>
              <a:rPr lang="ru-RU" sz="1600" dirty="0" smtClean="0"/>
            </a:br>
            <a:r>
              <a:rPr lang="en-US" sz="1600" dirty="0" smtClean="0"/>
              <a:t>E-mail</a:t>
            </a:r>
            <a:r>
              <a:rPr lang="ru-RU" sz="1600" dirty="0" smtClean="0"/>
              <a:t>:</a:t>
            </a:r>
            <a:r>
              <a:rPr lang="en-US" sz="1600" dirty="0" smtClean="0"/>
              <a:t> fond_nauki@mail.ru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15191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904" y="230656"/>
            <a:ext cx="8579604" cy="710639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Нормативно-правовые акты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0306" y="1130297"/>
            <a:ext cx="11376212" cy="3361288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Республики Казахстан «О коммерциализации результатов научной и (или) научно-технической деятельности» от 31 октября 2015 года</a:t>
            </a:r>
          </a:p>
          <a:p>
            <a:pPr marL="514350" indent="-514350" algn="just">
              <a:buFont typeface="+mj-lt"/>
              <a:buAutoNum type="arabicPeriod"/>
            </a:pPr>
            <a:endParaRPr lang="ru-RU" i="1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1" algn="just"/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Правила финансирования проектов коммерциализации РННТД (приказ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и.о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. Министра образования и науки №718 от 31 декабря 2015 года)</a:t>
            </a:r>
          </a:p>
          <a:p>
            <a:pPr lvl="1" algn="just">
              <a:spcAft>
                <a:spcPts val="1200"/>
              </a:spcAft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Правила организации и проведения экспертизы проектов коммерциализации РННТД (приказ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и.о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. Министра образования и науки №720 от 31 декабря 2015 года)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1" indent="-514350" algn="just">
              <a:spcAft>
                <a:spcPts val="1200"/>
              </a:spcAft>
              <a:buFont typeface="+mj-lt"/>
              <a:buAutoNum type="arabicPeriod" startAt="2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Республики Казахстан «О науке» от 18 февраля 2011 года</a:t>
            </a:r>
          </a:p>
          <a:p>
            <a:pPr marL="514350" lvl="1" indent="-514350" algn="just">
              <a:buFont typeface="+mj-lt"/>
              <a:buAutoNum type="arabicPeriod" startAt="2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Министра образования и науки РК №319 от 17 мая 2016 года об определении АО «Фонд науки» оператором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грантового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финансирования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 rot="5400000">
            <a:off x="5916706" y="-994814"/>
            <a:ext cx="403412" cy="11376212"/>
          </a:xfrm>
          <a:prstGeom prst="rightBrace">
            <a:avLst>
              <a:gd name="adj1" fmla="val 23718"/>
              <a:gd name="adj2" fmla="val 49302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08403" y="5200836"/>
            <a:ext cx="9020018" cy="954107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Гранты на коммерциализацию результатов научной и (или) научно-технической деятельности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79729" y="941295"/>
            <a:ext cx="9712271" cy="0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51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7738" y="-93893"/>
            <a:ext cx="9593449" cy="1194734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 научной и (или) научно-технической деятельности 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047" y="1583112"/>
            <a:ext cx="4410636" cy="461598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u="sng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Закону «О коммерциализации РННТД»:</a:t>
            </a:r>
          </a:p>
          <a:p>
            <a:pPr marL="0" indent="0">
              <a:buNone/>
            </a:pPr>
            <a:endParaRPr lang="ru-RU" sz="2400" u="sng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овые знания или решения, полученные в ходе выполнения научной и (или) научно-технической деятельности и зафиксированные на любом информационном носителе, внедрение научных разработок и технологий в производство, а также модели, макеты, образцы новых изделий, материалов и веществ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87553" y="1583112"/>
            <a:ext cx="4033966" cy="4344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2200" u="sng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Закону «О патентовании»:</a:t>
            </a:r>
          </a:p>
          <a:p>
            <a:pPr algn="just"/>
            <a:endParaRPr lang="ru-RU" sz="2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Объекты интеллектуальной собственности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результаты интеллектуальной деятельности и средства индивидуализации участников гражданского оборота, товаров, работ и услуг.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86846440"/>
              </p:ext>
            </p:extLst>
          </p:nvPr>
        </p:nvGraphicFramePr>
        <p:xfrm>
          <a:off x="4868583" y="2509542"/>
          <a:ext cx="3024093" cy="2763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2479729" y="941295"/>
            <a:ext cx="971227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93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8614" y="224166"/>
            <a:ext cx="11334798" cy="613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31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9729" y="202734"/>
            <a:ext cx="6446003" cy="724087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предоставления гранта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96788"/>
            <a:ext cx="10515600" cy="5225769"/>
          </a:xfrm>
        </p:spPr>
        <p:txBody>
          <a:bodyPr>
            <a:normAutofit lnSpcReduction="10000"/>
          </a:bodyPr>
          <a:lstStyle/>
          <a:p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гражданин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Казахстан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</a:t>
            </a:r>
            <a:r>
              <a:rPr lang="kk-KZ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</a:t>
            </a:r>
            <a:r>
              <a:rPr lang="kk-KZ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территории Республики Казахстан</a:t>
            </a:r>
            <a:endParaRPr lang="ru-RU" sz="2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гранта – до 300 млн. тенге</a:t>
            </a:r>
          </a:p>
          <a:p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реализации – до 3-х лет</a:t>
            </a:r>
          </a:p>
          <a:p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Команда проекта не более 7 человек – обязательно специалист по коммерциализации</a:t>
            </a:r>
          </a:p>
          <a:p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эскроу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счета</a:t>
            </a:r>
          </a:p>
          <a:p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Заявителем на получение гранта не могут выступать лица, заявляемый проект которых ранее финансировался или финансируется из средств государственного бюджета на цели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</a:p>
          <a:p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Вновь создаваемые ОИС должны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регистрироваться на юридическое лицо, осуществляющее реализацию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</a:p>
          <a:p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Существующие РННТД или ОИС,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относящиеся к проекту, должны быть переданы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юридическое лицо, осуществляющее реализацию проекта</a:t>
            </a:r>
            <a:endParaRPr lang="ru-RU" sz="2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479729" y="941295"/>
            <a:ext cx="971227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9729" y="123079"/>
            <a:ext cx="5562600" cy="818216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Приоритетные направления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177" y="1331258"/>
            <a:ext cx="11739282" cy="5298142"/>
          </a:xfrm>
        </p:spPr>
        <p:txBody>
          <a:bodyPr numCol="2"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Черная металлургия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Цветная металлургия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Нефтепереработка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Нефте-газохимия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продуктов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питания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Агрохимия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химикатов для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промышленности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автотранспортных средств, их частей, принадлежностей и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двигателей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электрических машин и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электрооборудования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сельскохозяйственной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техники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железнодорожной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техники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машин и оборудования для горнодобывающей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промышленности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машин и оборудования для нефтеперерабатывающей и нефтедобывающей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промышленности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строительных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материалов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Нано- и космические технологии.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Робототехника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Генная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инженерия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Поиск и открытие энергии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будущего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479729" y="941295"/>
            <a:ext cx="971227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18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5834" y="1021976"/>
            <a:ext cx="11631707" cy="52846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68528" y="242047"/>
            <a:ext cx="8767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предоставления гранта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79729" y="941295"/>
            <a:ext cx="971227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1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>
            <a:off x="2479729" y="941295"/>
            <a:ext cx="971227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2479728" y="123079"/>
            <a:ext cx="7255943" cy="818216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 реализации №1 (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Стартап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1819" y="1255787"/>
            <a:ext cx="11667756" cy="531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479729" y="941295"/>
            <a:ext cx="971227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479728" y="123079"/>
            <a:ext cx="8385496" cy="818216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 реализации №2 (сущ. юр. лицо)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4560" y="1134938"/>
            <a:ext cx="11257828" cy="553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65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268</TotalTime>
  <Words>485</Words>
  <Application>Microsoft Office PowerPoint</Application>
  <PresentationFormat>Произвольный</PresentationFormat>
  <Paragraphs>67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HDOfficeLightV0</vt:lpstr>
      <vt:lpstr>Тема Office</vt:lpstr>
      <vt:lpstr>Реализация  Закона РК «О коммерциализации результатов  научной и (или) научно-технической деятельности»</vt:lpstr>
      <vt:lpstr>Нормативно-правовые акты</vt:lpstr>
      <vt:lpstr>Результат научной и (или) научно-технической деятельности </vt:lpstr>
      <vt:lpstr>Презентация PowerPoint</vt:lpstr>
      <vt:lpstr>Условия предоставления гранта</vt:lpstr>
      <vt:lpstr>Приоритетные направления</vt:lpstr>
      <vt:lpstr>Презентация PowerPoint</vt:lpstr>
      <vt:lpstr>Механизм реализации №1 (Стартап)</vt:lpstr>
      <vt:lpstr>Механизм реализации №2 (сущ. юр. лицо)</vt:lpstr>
      <vt:lpstr>Механизм реализации №3 (ВУЗ/НИИ)</vt:lpstr>
      <vt:lpstr>Что важно?</vt:lpstr>
      <vt:lpstr>АО «Фонд науки» г. Астана, пр. Республики, 24 Тел. +7 7172 216125 E-mail: fond_nauki@mail.ru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 Закона РК «О коммерциализации результатов  научной и (или) научно-технической деятельности»</dc:title>
  <dc:creator>www</dc:creator>
  <cp:lastModifiedBy>HP</cp:lastModifiedBy>
  <cp:revision>28</cp:revision>
  <dcterms:created xsi:type="dcterms:W3CDTF">2016-09-06T10:15:24Z</dcterms:created>
  <dcterms:modified xsi:type="dcterms:W3CDTF">2016-09-15T09:15:24Z</dcterms:modified>
</cp:coreProperties>
</file>