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256" r:id="rId3"/>
    <p:sldId id="272" r:id="rId4"/>
    <p:sldId id="259" r:id="rId5"/>
    <p:sldId id="270" r:id="rId6"/>
    <p:sldId id="257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9" r:id="rId16"/>
    <p:sldId id="268" r:id="rId17"/>
    <p:sldId id="280" r:id="rId18"/>
    <p:sldId id="276" r:id="rId19"/>
    <p:sldId id="269" r:id="rId20"/>
    <p:sldId id="278" r:id="rId21"/>
    <p:sldId id="277" r:id="rId22"/>
    <p:sldId id="274" r:id="rId23"/>
    <p:sldId id="275" r:id="rId24"/>
    <p:sldId id="273" r:id="rId25"/>
    <p:sldId id="266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5EB9C-3B43-438E-81F3-33528FF80A7B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3AF64-0742-4ED2-9B32-EF36B5400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3AF64-0742-4ED2-9B32-EF36B5400C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3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973C-03F8-4F89-9386-211D010480E9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7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172-EB8C-446D-A0C7-60FD6AC07043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CA4A-DB53-40CE-A36B-9C37D634B36B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23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334A-3B86-41F4-8AE1-2339F7B7D49E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C228-2EAE-4BF5-98E3-407F7CBF0DAE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4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BBBB-6760-4D0A-B7C3-85416BC9CDAF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5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D414-1ED6-4060-9796-A442B759B659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14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0648-76A5-4838-8A83-B04728D5468A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4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457D-191F-4469-BA65-2055BAE16787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5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6709-8508-4615-8EC5-2AFEF4238F8D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5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2536-91C5-4918-ACE7-9D4D0252B316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2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DB52F4-D53B-438E-AF49-0DB222781AD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2596C1-5ACE-49E5-8BFA-F93C94464D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EA8E1-DCA1-4A3D-B90C-A75D261BCD20}" type="slidenum">
              <a:rPr lang="uk-UA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50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A3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kk.wikipedia.org/wiki/%D0%9B%D0%B0%D1%82%D1%8B%D0%BD_%D1%82%D1%96%D0%BB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kk.wikipedia.org/wiki/%D0%91%D0%B8%D0%BE%D1%82%D0%B8%D0%BD" TargetMode="External"/><Relationship Id="rId4" Type="http://schemas.openxmlformats.org/officeDocument/2006/relationships/hyperlink" Target="http://kk.wikipedia.org/wiki/%D0%96%D0%B0%D1%81%D1%83%D1%88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Вирустардың морфологиясы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581128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Елеусизова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Анара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Тулегенқызы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в.ғ.м</a:t>
            </a:r>
            <a:r>
              <a:rPr lang="ru-RU" b="1" i="1" dirty="0" smtClean="0"/>
              <a:t>., </a:t>
            </a:r>
            <a:r>
              <a:rPr lang="ru-RU" b="1" i="1" dirty="0" err="1" smtClean="0"/>
              <a:t>Ветеринарлық</a:t>
            </a:r>
            <a:r>
              <a:rPr lang="ru-RU" b="1" i="1" dirty="0" smtClean="0"/>
              <a:t> </a:t>
            </a:r>
            <a:r>
              <a:rPr lang="ru-RU" b="1" i="1" dirty="0"/>
              <a:t>санитария</a:t>
            </a:r>
          </a:p>
          <a:p>
            <a:r>
              <a:rPr lang="ru-RU" b="1" i="1" dirty="0" err="1" smtClean="0"/>
              <a:t>кафедрысының</a:t>
            </a:r>
            <a:r>
              <a:rPr lang="ru-RU" b="1" i="1" dirty="0" smtClean="0"/>
              <a:t> </a:t>
            </a:r>
            <a:r>
              <a:rPr lang="ru-RU" b="1" i="1" dirty="0" err="1" smtClean="0"/>
              <a:t>аға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оқытушы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А.Байтурсынов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атындағы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Қостанай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мемлекеттік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университеті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kk-KZ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Вирустардың мөлшері </a:t>
            </a:r>
            <a:r>
              <a:rPr lang="kk-KZ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әр түрлі болады. Соған байланысты бірнеше топқа бөлінеді.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Өте ұсақ вирустар: Олардың мөлшері 20-30 нм (парвовирустар, пикарновирустар)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5436"/>
            <a:ext cx="302433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485281" cy="2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9476" y="836712"/>
            <a:ext cx="4038600" cy="5866667"/>
          </a:xfrm>
        </p:spPr>
        <p:txBody>
          <a:bodyPr>
            <a:normAutofit/>
          </a:bodyPr>
          <a:lstStyle/>
          <a:p>
            <a:pPr algn="ctr"/>
            <a:r>
              <a:rPr lang="kk-KZ" sz="2400" b="1" i="1" u="sng" dirty="0" smtClean="0"/>
              <a:t>Үлкендігі орташа вирустар</a:t>
            </a:r>
            <a:r>
              <a:rPr lang="kk-KZ" sz="2400" b="1" i="1" dirty="0" smtClean="0"/>
              <a:t>: мөлшері 50  -150 нм. (тогавирустар, ортомиксвирустар, ретровирустар, аденовирустар)</a:t>
            </a:r>
            <a:endParaRPr lang="ru-RU" sz="24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032448" cy="5866667"/>
          </a:xfrm>
        </p:spPr>
        <p:txBody>
          <a:bodyPr>
            <a:normAutofit/>
          </a:bodyPr>
          <a:lstStyle/>
          <a:p>
            <a:pPr algn="ctr"/>
            <a:r>
              <a:rPr lang="kk-KZ" sz="2400" b="1" i="1" u="sng" dirty="0" smtClean="0"/>
              <a:t>Ірі вирустар</a:t>
            </a:r>
            <a:r>
              <a:rPr lang="kk-KZ" sz="2400" b="1" i="1" dirty="0" smtClean="0"/>
              <a:t>: олардың мөлшері майда бактериаларға дейін жетеді, мөлшері 200 – 300 нм (поксвирустар)</a:t>
            </a:r>
            <a:endParaRPr lang="ru-RU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884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324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 вирустары құрамына қарай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болып бөлінеді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 – нуклеин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 </a:t>
            </a: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(геном)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белокты қабықтан </a:t>
            </a: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капсид)</a:t>
            </a: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тұрады; бұларға таяқша, жіп және сфералық формалары жатады. </a:t>
            </a:r>
            <a:r>
              <a:rPr lang="kk-KZ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 – нуклеин қышқылы мен капсидтен басқа,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липопротеидті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мембрана, көмірсу және ферменттерден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суперкапсид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пеплос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егізінен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вирустарды тек электрондық микроскоп арқылы көруге болады. Вирустардың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түрі болмасын олардың генетикалық материалы, тек вирустың ортасында ғана болады. </a:t>
            </a: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тек бір типті нуклеин қышқылынан (ДНҚ немесе РНҚ) тұрады. </a:t>
            </a:r>
          </a:p>
          <a:p>
            <a:pPr algn="just"/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юююююю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0598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k-KZ" sz="2400" b="1" i="1" dirty="0" smtClean="0"/>
              <a:t>Қарапайым вирустар: Нуклеин қышқылы сыртынан қабықпен қоршалған, ол қабад </a:t>
            </a:r>
            <a:r>
              <a:rPr lang="kk-KZ" sz="2400" b="1" i="1" u="sng" dirty="0" smtClean="0">
                <a:solidFill>
                  <a:srgbClr val="FF0000"/>
                </a:solidFill>
              </a:rPr>
              <a:t>капсид</a:t>
            </a:r>
            <a:r>
              <a:rPr lang="kk-KZ" sz="2400" b="1" i="1" dirty="0" smtClean="0"/>
              <a:t> деп аталады. Капсид ақ заттан тұрады. Нуклеин қышқылын сол тысқы қабатымен қосып </a:t>
            </a:r>
            <a:r>
              <a:rPr lang="kk-KZ" sz="2400" b="1" i="1" dirty="0" smtClean="0">
                <a:solidFill>
                  <a:srgbClr val="FF0000"/>
                </a:solidFill>
              </a:rPr>
              <a:t>нуклеокапсид</a:t>
            </a:r>
            <a:r>
              <a:rPr lang="kk-KZ" sz="2400" b="1" i="1" dirty="0" smtClean="0"/>
              <a:t> деп атайды. Капсид </a:t>
            </a:r>
            <a:r>
              <a:rPr lang="kk-KZ" sz="2400" b="1" i="1" dirty="0" smtClean="0">
                <a:solidFill>
                  <a:srgbClr val="FF0000"/>
                </a:solidFill>
              </a:rPr>
              <a:t>капсомерден</a:t>
            </a:r>
            <a:r>
              <a:rPr lang="kk-KZ" sz="2400" b="1" i="1" dirty="0" smtClean="0"/>
              <a:t> тұрады. Олардың орналасуы мен саны әр түрлі</a:t>
            </a:r>
            <a:endParaRPr lang="ru-RU" sz="2400" b="1" i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66" y="2608510"/>
            <a:ext cx="3456383" cy="39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35849"/>
            <a:ext cx="38227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Вириондардың құрылысы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869870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" y="410313"/>
            <a:ext cx="9143906" cy="615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0287" y="1124744"/>
            <a:ext cx="30963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0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71665" cy="62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8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571500"/>
            <a:ext cx="6324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800" b="1"/>
          </a:p>
        </p:txBody>
      </p:sp>
      <p:pic>
        <p:nvPicPr>
          <p:cNvPr id="15363" name="Picture 4" descr="Struc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4231"/>
            <a:ext cx="8964488" cy="41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547727" y="5261031"/>
            <a:ext cx="6629400" cy="8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000" b="1" dirty="0"/>
              <a:t>A – </a:t>
            </a:r>
            <a:r>
              <a:rPr lang="uk-UA" altLang="ru-RU" sz="2000" b="1" dirty="0" err="1" smtClean="0"/>
              <a:t>қарапайым</a:t>
            </a:r>
            <a:r>
              <a:rPr lang="uk-UA" altLang="ru-RU" sz="2000" b="1" dirty="0" smtClean="0"/>
              <a:t> </a:t>
            </a:r>
            <a:r>
              <a:rPr lang="uk-UA" altLang="ru-RU" sz="2000" b="1" dirty="0" err="1" smtClean="0"/>
              <a:t>вирус</a:t>
            </a:r>
            <a:endParaRPr lang="en-US" altLang="ru-RU" sz="2000" b="1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ru-RU" sz="2000" b="1" dirty="0"/>
              <a:t>B – </a:t>
            </a:r>
            <a:r>
              <a:rPr lang="uk-UA" altLang="ru-RU" sz="2000" b="1" dirty="0" err="1" smtClean="0"/>
              <a:t>күрделі</a:t>
            </a:r>
            <a:r>
              <a:rPr lang="uk-UA" altLang="ru-RU" sz="2000" b="1" dirty="0" smtClean="0"/>
              <a:t> </a:t>
            </a:r>
            <a:r>
              <a:rPr lang="uk-UA" altLang="ru-RU" sz="2000" b="1" dirty="0" err="1"/>
              <a:t>вирус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835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896544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Күрделі вирустардың </a:t>
            </a:r>
            <a:r>
              <a:rPr lang="kk-KZ" b="1" dirty="0" smtClean="0"/>
              <a:t>құрамында нуклеокапсидтерге қоса липопротеидтерден тұратын сыртқы қабықша болады. Оны </a:t>
            </a:r>
            <a:r>
              <a:rPr lang="kk-KZ" b="1" dirty="0" smtClean="0">
                <a:solidFill>
                  <a:srgbClr val="FF0000"/>
                </a:solidFill>
              </a:rPr>
              <a:t>суперкапсид </a:t>
            </a:r>
            <a:r>
              <a:rPr lang="kk-KZ" b="1" dirty="0" smtClean="0"/>
              <a:t>немесе </a:t>
            </a:r>
            <a:r>
              <a:rPr lang="kk-KZ" b="1" dirty="0" smtClean="0">
                <a:solidFill>
                  <a:srgbClr val="FF0000"/>
                </a:solidFill>
              </a:rPr>
              <a:t>пеплос </a:t>
            </a:r>
            <a:r>
              <a:rPr lang="kk-KZ" b="1" dirty="0" smtClean="0"/>
              <a:t> деп атайды. Кейбір вирустардың суперкапсидінің сыртқы жағында шығып тұратын өскіндері, бүрлері пеломерлері бар.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77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260648"/>
            <a:ext cx="9109511" cy="5726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kk-KZ" altLang="ru-RU" sz="2600" b="1" u="sng" dirty="0">
                <a:solidFill>
                  <a:srgbClr val="FF0000"/>
                </a:solidFill>
              </a:rPr>
              <a:t>Вирустардың химиялық құрамы</a:t>
            </a:r>
            <a:r>
              <a:rPr lang="kk-KZ" altLang="ru-RU" sz="2600" dirty="0"/>
              <a:t> </a:t>
            </a:r>
            <a:endParaRPr lang="kk-KZ" altLang="ru-RU" sz="2600" dirty="0" smtClean="0"/>
          </a:p>
          <a:p>
            <a:pPr algn="just" eaLnBrk="1" hangingPunct="1"/>
            <a:r>
              <a:rPr lang="kk-KZ" altLang="ru-RU" sz="2800" b="1" dirty="0" smtClean="0"/>
              <a:t>  </a:t>
            </a:r>
            <a:r>
              <a:rPr lang="kk-KZ" altLang="ru-RU" b="1" dirty="0" smtClean="0"/>
              <a:t>Бір </a:t>
            </a:r>
            <a:r>
              <a:rPr lang="kk-KZ" altLang="ru-RU" b="1" dirty="0"/>
              <a:t>вирустар </a:t>
            </a:r>
            <a:r>
              <a:rPr lang="kk-KZ" altLang="ru-RU" b="1" dirty="0">
                <a:solidFill>
                  <a:srgbClr val="FF0000"/>
                </a:solidFill>
              </a:rPr>
              <a:t>липидтерден</a:t>
            </a:r>
            <a:r>
              <a:rPr lang="kk-KZ" altLang="ru-RU" b="1" dirty="0"/>
              <a:t> </a:t>
            </a:r>
            <a:r>
              <a:rPr lang="kk-KZ" altLang="ru-RU" b="1" dirty="0" smtClean="0"/>
              <a:t>тұрады. Оларға </a:t>
            </a:r>
            <a:r>
              <a:rPr lang="kk-KZ" altLang="ru-RU" b="1" dirty="0"/>
              <a:t>ДНҚ-лы</a:t>
            </a:r>
            <a:r>
              <a:rPr lang="kk-KZ" altLang="ru-RU" b="1" dirty="0" smtClean="0"/>
              <a:t>,</a:t>
            </a:r>
            <a:r>
              <a:rPr lang="en-US" altLang="ru-RU" b="1" dirty="0" smtClean="0"/>
              <a:t> </a:t>
            </a:r>
            <a:r>
              <a:rPr lang="kk-KZ" altLang="ru-RU" b="1" dirty="0" smtClean="0"/>
              <a:t>РНҚ-лы вирустар </a:t>
            </a:r>
            <a:r>
              <a:rPr lang="kk-KZ" altLang="ru-RU" b="1" dirty="0"/>
              <a:t>жатады</a:t>
            </a:r>
            <a:r>
              <a:rPr lang="kk-KZ" altLang="ru-RU" b="1" dirty="0" smtClean="0"/>
              <a:t>.</a:t>
            </a:r>
            <a:r>
              <a:rPr lang="en-US" altLang="ru-RU" b="1" dirty="0" smtClean="0"/>
              <a:t> </a:t>
            </a:r>
            <a:r>
              <a:rPr lang="kk-KZ" altLang="ru-RU" b="1" dirty="0" smtClean="0"/>
              <a:t>Біреулерінде </a:t>
            </a:r>
            <a:r>
              <a:rPr lang="kk-KZ" altLang="ru-RU" b="1" dirty="0"/>
              <a:t>липидтер мүлдем болмайды</a:t>
            </a:r>
            <a:r>
              <a:rPr lang="kk-KZ" altLang="ru-RU" b="1" dirty="0" smtClean="0"/>
              <a:t>. Олардың тобына өсімдік </a:t>
            </a:r>
            <a:r>
              <a:rPr lang="kk-KZ" altLang="ru-RU" b="1" dirty="0"/>
              <a:t>ағзаларда ауру тудырушы вирустар жатады.</a:t>
            </a:r>
          </a:p>
          <a:p>
            <a:pPr algn="just" eaLnBrk="1" hangingPunct="1"/>
            <a:r>
              <a:rPr lang="kk-KZ" altLang="ru-RU" b="1" dirty="0"/>
              <a:t>    Жануарлар дүниесі вирустарының негізгі компоненті - </a:t>
            </a:r>
            <a:r>
              <a:rPr lang="kk-KZ" altLang="ru-RU" b="1" dirty="0">
                <a:solidFill>
                  <a:srgbClr val="FF0000"/>
                </a:solidFill>
              </a:rPr>
              <a:t>ақзат. </a:t>
            </a:r>
            <a:r>
              <a:rPr lang="kk-KZ" altLang="ru-RU" b="1" dirty="0"/>
              <a:t>Вирион салмағы 50 </a:t>
            </a:r>
            <a:r>
              <a:rPr lang="kk-KZ" altLang="ru-RU" b="1" dirty="0" smtClean="0"/>
              <a:t>%-дан 90%ға </a:t>
            </a:r>
            <a:r>
              <a:rPr lang="kk-KZ" altLang="ru-RU" b="1" dirty="0"/>
              <a:t>дейін </a:t>
            </a:r>
            <a:r>
              <a:rPr lang="kk-KZ" altLang="ru-RU" b="1" dirty="0" smtClean="0"/>
              <a:t>ақзаттан </a:t>
            </a:r>
            <a:r>
              <a:rPr lang="kk-KZ" altLang="ru-RU" b="1" dirty="0"/>
              <a:t>тұрады. Вирус құрамындағы құрылымды ақзаттар: капсид ақзаты, өзекше ақзат, мембрана ақзаты, суперкапсид ақзаты және құрылымсыз белоктар болып бөлінеді.</a:t>
            </a:r>
          </a:p>
          <a:p>
            <a:pPr algn="just" eaLnBrk="1" hangingPunct="1"/>
            <a:r>
              <a:rPr lang="kk-KZ" altLang="ru-RU" b="1" dirty="0" smtClean="0"/>
              <a:t>   Вирус </a:t>
            </a:r>
            <a:r>
              <a:rPr lang="kk-KZ" altLang="ru-RU" b="1" dirty="0"/>
              <a:t>құрамындағы </a:t>
            </a:r>
            <a:r>
              <a:rPr lang="kk-KZ" altLang="ru-RU" b="1" dirty="0">
                <a:solidFill>
                  <a:srgbClr val="FF0000"/>
                </a:solidFill>
              </a:rPr>
              <a:t>көмірсулар</a:t>
            </a:r>
            <a:r>
              <a:rPr lang="kk-KZ" altLang="ru-RU" b="1" dirty="0"/>
              <a:t> саны әр түрлі</a:t>
            </a:r>
            <a:r>
              <a:rPr lang="kk-KZ" altLang="ru-RU" b="1" dirty="0" smtClean="0"/>
              <a:t>. Вирион </a:t>
            </a:r>
            <a:r>
              <a:rPr lang="kk-KZ" altLang="ru-RU" b="1" dirty="0"/>
              <a:t>массасының 10 – 13 </a:t>
            </a:r>
            <a:r>
              <a:rPr lang="kk-KZ" altLang="ru-RU" b="1" dirty="0" smtClean="0"/>
              <a:t>% </a:t>
            </a:r>
            <a:r>
              <a:rPr lang="kk-KZ" altLang="ru-RU" b="1" dirty="0"/>
              <a:t>жетеді</a:t>
            </a:r>
            <a:r>
              <a:rPr lang="kk-KZ" altLang="ru-RU" b="1" dirty="0" smtClean="0"/>
              <a:t>. Көбінесе </a:t>
            </a:r>
            <a:r>
              <a:rPr lang="kk-KZ" altLang="ru-RU" b="1" dirty="0"/>
              <a:t>күрделі вирустардың сыртқы қабықшасында кездеседі (ортомиксо-, </a:t>
            </a:r>
            <a:r>
              <a:rPr lang="kk-KZ" altLang="ru-RU" b="1" dirty="0" smtClean="0"/>
              <a:t>парамиксо </a:t>
            </a:r>
            <a:r>
              <a:rPr lang="kk-KZ" altLang="ru-RU" b="1" dirty="0"/>
              <a:t>-, флави </a:t>
            </a:r>
            <a:r>
              <a:rPr lang="kk-KZ" altLang="ru-RU" b="1" dirty="0" smtClean="0"/>
              <a:t>–, </a:t>
            </a:r>
            <a:r>
              <a:rPr lang="kk-KZ" altLang="ru-RU" b="1" dirty="0"/>
              <a:t>рабдо-, ретровирустарда</a:t>
            </a:r>
            <a:r>
              <a:rPr lang="kk-KZ" altLang="ru-RU" b="1" dirty="0" smtClean="0"/>
              <a:t>, покс-, герпесвирустарда.</a:t>
            </a:r>
          </a:p>
          <a:p>
            <a:pPr algn="just" eaLnBrk="1" hangingPunct="1"/>
            <a:r>
              <a:rPr lang="kk-KZ" altLang="ru-RU" b="1" dirty="0" smtClean="0"/>
              <a:t>Жай </a:t>
            </a:r>
            <a:r>
              <a:rPr lang="kk-KZ" altLang="ru-RU" b="1" dirty="0"/>
              <a:t>вирустарда көмірсулар болмайды</a:t>
            </a:r>
            <a:r>
              <a:rPr lang="kk-KZ" altLang="ru-RU" b="1" dirty="0" smtClean="0"/>
              <a:t>.</a:t>
            </a:r>
            <a:endParaRPr lang="kk-KZ" altLang="ru-RU" b="1" dirty="0"/>
          </a:p>
        </p:txBody>
      </p:sp>
    </p:spTree>
    <p:extLst>
      <p:ext uri="{BB962C8B-B14F-4D97-AF65-F5344CB8AC3E}">
        <p14:creationId xmlns:p14="http://schemas.microsoft.com/office/powerpoint/2010/main" val="27309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540634" y="2310449"/>
            <a:ext cx="3384376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Иосифович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Ивановский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1864-1920)</a:t>
            </a:r>
            <a:endParaRPr lang="ru-RU" alt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454352" y="188640"/>
            <a:ext cx="3470658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k-KZ" altLang="ru-RU" b="1" dirty="0" smtClean="0">
                <a:solidFill>
                  <a:prstClr val="white"/>
                </a:solidFill>
              </a:rPr>
              <a:t>Алғашқы рет вирустарды ашты. Вирусология </a:t>
            </a:r>
            <a:r>
              <a:rPr lang="kk-KZ" altLang="ru-RU" b="1" dirty="0">
                <a:solidFill>
                  <a:prstClr val="white"/>
                </a:solidFill>
              </a:rPr>
              <a:t>ғылымының </a:t>
            </a:r>
            <a:r>
              <a:rPr lang="kk-KZ" altLang="ru-RU" b="1" dirty="0" smtClean="0">
                <a:solidFill>
                  <a:prstClr val="white"/>
                </a:solidFill>
              </a:rPr>
              <a:t>негізін </a:t>
            </a:r>
            <a:r>
              <a:rPr lang="kk-KZ" altLang="ru-RU" b="1" dirty="0">
                <a:solidFill>
                  <a:prstClr val="white"/>
                </a:solidFill>
              </a:rPr>
              <a:t>қалаушылардың </a:t>
            </a:r>
            <a:r>
              <a:rPr lang="kk-KZ" altLang="ru-RU" b="1" dirty="0" smtClean="0">
                <a:solidFill>
                  <a:prstClr val="white"/>
                </a:solidFill>
              </a:rPr>
              <a:t>бірі. </a:t>
            </a:r>
            <a:endParaRPr lang="ru-RU" altLang="ru-RU" b="1" dirty="0" smtClean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" y="-14956"/>
            <a:ext cx="5054804" cy="668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9779" y="4581128"/>
            <a:ext cx="32260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kern="0" dirty="0"/>
              <a:t>Қазіргі мағынадағы </a:t>
            </a:r>
            <a:r>
              <a:rPr lang="kk-KZ" sz="2800" b="1" i="1" kern="0" dirty="0">
                <a:solidFill>
                  <a:srgbClr val="FF0000"/>
                </a:solidFill>
              </a:rPr>
              <a:t>вирус</a:t>
            </a:r>
            <a:r>
              <a:rPr lang="kk-KZ" sz="2800" b="1" i="1" kern="0" dirty="0">
                <a:solidFill>
                  <a:schemeClr val="bg1"/>
                </a:solidFill>
              </a:rPr>
              <a:t>  </a:t>
            </a:r>
            <a:r>
              <a:rPr lang="kk-KZ" sz="2800" b="1" i="1" kern="0" dirty="0"/>
              <a:t>сөзін </a:t>
            </a:r>
            <a:r>
              <a:rPr lang="en-US" sz="2800" b="1" i="1" kern="0" dirty="0"/>
              <a:t>1899</a:t>
            </a:r>
            <a:r>
              <a:rPr lang="kk-KZ" sz="2800" b="1" i="1" kern="0" dirty="0"/>
              <a:t> ж. Бейенрик қолданды.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18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42988" y="692696"/>
            <a:ext cx="73914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Вирустардың классификациясы</a:t>
            </a:r>
            <a:endParaRPr lang="ru-RU" alt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1484313"/>
            <a:ext cx="52562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 b="1" dirty="0" smtClean="0">
                <a:solidFill>
                  <a:srgbClr val="FF0066"/>
                </a:solidFill>
                <a:cs typeface="Times New Roman" pitchFamily="18" charset="0"/>
              </a:rPr>
              <a:t>ДНҚ</a:t>
            </a:r>
            <a:r>
              <a:rPr lang="en-US" altLang="ru-RU" sz="2800" b="1" dirty="0" smtClean="0">
                <a:solidFill>
                  <a:srgbClr val="FF0066"/>
                </a:solidFill>
                <a:cs typeface="Times New Roman" pitchFamily="18" charset="0"/>
              </a:rPr>
              <a:t>-</a:t>
            </a:r>
            <a:r>
              <a:rPr lang="kk-KZ" altLang="ru-RU" sz="2800" b="1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uk-UA" altLang="ru-RU" sz="2800" b="1" dirty="0" err="1">
                <a:solidFill>
                  <a:srgbClr val="FF0066"/>
                </a:solidFill>
                <a:cs typeface="Times New Roman" pitchFamily="18" charset="0"/>
              </a:rPr>
              <a:t>ды</a:t>
            </a:r>
            <a:r>
              <a:rPr lang="uk-UA" altLang="ru-RU" sz="2800" b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uk-UA" altLang="ru-RU" sz="2800" b="1" dirty="0" err="1">
                <a:solidFill>
                  <a:srgbClr val="FF0066"/>
                </a:solidFill>
                <a:cs typeface="Times New Roman" pitchFamily="18" charset="0"/>
              </a:rPr>
              <a:t>вирустар</a:t>
            </a:r>
            <a:r>
              <a:rPr lang="uk-UA" altLang="ru-RU" sz="2800" b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endParaRPr lang="ru-RU" altLang="ru-RU" sz="2800" dirty="0">
              <a:solidFill>
                <a:srgbClr val="FF0066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89596" y="2770909"/>
            <a:ext cx="25669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smtClean="0">
                <a:cs typeface="Times New Roman" pitchFamily="18" charset="0"/>
              </a:rPr>
              <a:t>2 </a:t>
            </a:r>
            <a:r>
              <a:rPr lang="en-GB" altLang="ru-RU" sz="2800" b="1" dirty="0" err="1" smtClean="0">
                <a:cs typeface="Times New Roman" pitchFamily="18" charset="0"/>
              </a:rPr>
              <a:t>Parvoviridae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14055" y="3182941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41093" y="3276599"/>
            <a:ext cx="280756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smtClean="0">
                <a:cs typeface="Times New Roman" pitchFamily="18" charset="0"/>
              </a:rPr>
              <a:t>3 </a:t>
            </a:r>
            <a:r>
              <a:rPr lang="en-GB" altLang="ru-RU" sz="2800" b="1" dirty="0" err="1" smtClean="0">
                <a:cs typeface="Times New Roman" pitchFamily="18" charset="0"/>
              </a:rPr>
              <a:t>Papovaviridae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357442" y="3802000"/>
            <a:ext cx="280756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smtClean="0">
                <a:cs typeface="Times New Roman" pitchFamily="18" charset="0"/>
              </a:rPr>
              <a:t>4 </a:t>
            </a:r>
            <a:r>
              <a:rPr lang="en-GB" altLang="ru-RU" sz="2800" b="1" dirty="0" err="1" smtClean="0">
                <a:cs typeface="Times New Roman" pitchFamily="18" charset="0"/>
              </a:rPr>
              <a:t>Adenoviridae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78224" y="4327400"/>
            <a:ext cx="288376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ru-RU" sz="2800" b="1" dirty="0" smtClean="0">
                <a:cs typeface="Times New Roman" pitchFamily="18" charset="0"/>
              </a:rPr>
              <a:t>5 </a:t>
            </a:r>
            <a:r>
              <a:rPr lang="en-GB" altLang="ru-RU" sz="2800" b="1" dirty="0" err="1" smtClean="0">
                <a:cs typeface="Times New Roman" pitchFamily="18" charset="0"/>
              </a:rPr>
              <a:t>Herpesviridae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94945" y="4842657"/>
            <a:ext cx="2286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ru-RU" sz="2800" b="1" dirty="0" smtClean="0">
                <a:cs typeface="Times New Roman" pitchFamily="18" charset="0"/>
              </a:rPr>
              <a:t>6 </a:t>
            </a:r>
            <a:r>
              <a:rPr lang="en-GB" altLang="ru-RU" sz="2800" b="1" dirty="0" err="1" smtClean="0">
                <a:cs typeface="Times New Roman" pitchFamily="18" charset="0"/>
              </a:rPr>
              <a:t>Poxviridae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123728" y="2286000"/>
            <a:ext cx="604867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smtClean="0">
                <a:cs typeface="Times New Roman" pitchFamily="18" charset="0"/>
              </a:rPr>
              <a:t>1 </a:t>
            </a:r>
            <a:r>
              <a:rPr lang="en-GB" altLang="ru-RU" sz="2800" b="1" dirty="0" err="1" smtClean="0">
                <a:cs typeface="Times New Roman" pitchFamily="18" charset="0"/>
              </a:rPr>
              <a:t>Hepadnaviridae</a:t>
            </a:r>
            <a:r>
              <a:rPr lang="kk-KZ" altLang="ru-RU" sz="2800" b="1" dirty="0" smtClean="0">
                <a:cs typeface="Times New Roman" pitchFamily="18" charset="0"/>
              </a:rPr>
              <a:t> (</a:t>
            </a:r>
            <a:r>
              <a:rPr lang="en-GB" altLang="ru-RU" sz="2800" b="1" dirty="0" err="1" smtClean="0">
                <a:cs typeface="Times New Roman" pitchFamily="18" charset="0"/>
              </a:rPr>
              <a:t>Iridoviridae</a:t>
            </a:r>
            <a:r>
              <a:rPr lang="kk-KZ" altLang="ru-RU" sz="2800" b="1" dirty="0">
                <a:cs typeface="Times New Roman" pitchFamily="18" charset="0"/>
              </a:rPr>
              <a:t>)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557588" y="5624945"/>
            <a:ext cx="23622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598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83768" y="620688"/>
            <a:ext cx="43287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 b="1" dirty="0" smtClean="0">
                <a:solidFill>
                  <a:srgbClr val="FF0066"/>
                </a:solidFill>
                <a:cs typeface="Times New Roman" pitchFamily="18" charset="0"/>
              </a:rPr>
              <a:t>РНҚ- </a:t>
            </a:r>
            <a:r>
              <a:rPr lang="uk-UA" altLang="ru-RU" sz="2800" b="1" dirty="0" err="1">
                <a:solidFill>
                  <a:srgbClr val="FF0066"/>
                </a:solidFill>
                <a:cs typeface="Times New Roman" pitchFamily="18" charset="0"/>
              </a:rPr>
              <a:t>ды</a:t>
            </a:r>
            <a:r>
              <a:rPr lang="uk-UA" altLang="ru-RU" sz="2800" b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uk-UA" altLang="ru-RU" sz="2800" b="1" dirty="0" err="1">
                <a:solidFill>
                  <a:srgbClr val="FF0066"/>
                </a:solidFill>
                <a:cs typeface="Times New Roman" pitchFamily="18" charset="0"/>
              </a:rPr>
              <a:t>вирустар</a:t>
            </a:r>
            <a:endParaRPr lang="ru-RU" altLang="ru-RU" sz="2800" dirty="0">
              <a:solidFill>
                <a:srgbClr val="FF0066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560" y="1572635"/>
            <a:ext cx="266429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Picornaviridae</a:t>
            </a:r>
            <a:r>
              <a:rPr lang="ru-RU" altLang="ru-RU" sz="2800" dirty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67944" y="4393911"/>
            <a:ext cx="34925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Reoviridae</a:t>
            </a:r>
            <a:r>
              <a:rPr lang="ru-RU" altLang="ru-RU" sz="2800" dirty="0"/>
              <a:t> 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46342" y="2968481"/>
            <a:ext cx="21336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Togavi</a:t>
            </a:r>
            <a:r>
              <a:rPr lang="en-US" altLang="ru-RU" sz="2800" b="1" dirty="0" err="1">
                <a:cs typeface="Times New Roman" pitchFamily="18" charset="0"/>
              </a:rPr>
              <a:t>ridae</a:t>
            </a:r>
            <a:r>
              <a:rPr lang="ru-RU" altLang="ru-RU" sz="2800" dirty="0"/>
              <a:t> 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769365" y="3633930"/>
            <a:ext cx="29289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Arenaviridae</a:t>
            </a:r>
            <a:r>
              <a:rPr lang="ru-RU" altLang="ru-RU" sz="2800" dirty="0"/>
              <a:t> 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11561" y="4395643"/>
            <a:ext cx="253645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Coronaviridae</a:t>
            </a:r>
            <a:endParaRPr lang="ru-RU" altLang="ru-RU" sz="2800" dirty="0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4913036" y="5047385"/>
            <a:ext cx="29337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Retroviridae</a:t>
            </a:r>
            <a:r>
              <a:rPr lang="ru-RU" altLang="ru-RU" sz="2800" dirty="0"/>
              <a:t> 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4766986" y="2968480"/>
            <a:ext cx="32258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Bunyaviridae</a:t>
            </a:r>
            <a:r>
              <a:rPr lang="ru-RU" altLang="ru-RU" sz="2800" dirty="0"/>
              <a:t> 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4747419" y="2257714"/>
            <a:ext cx="37544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Orthomyxoviridae</a:t>
            </a:r>
            <a:r>
              <a:rPr lang="ru-RU" altLang="ru-RU" sz="2800" dirty="0"/>
              <a:t> 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4747419" y="1572634"/>
            <a:ext cx="344646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Paramyxoviridae</a:t>
            </a:r>
            <a:r>
              <a:rPr lang="ru-RU" altLang="ru-RU" sz="2800" dirty="0"/>
              <a:t> 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703960" y="5214938"/>
            <a:ext cx="285992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Rhabdoviridae</a:t>
            </a:r>
            <a:r>
              <a:rPr lang="ru-RU" altLang="ru-RU" sz="2800" dirty="0"/>
              <a:t> 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11560" y="2230005"/>
            <a:ext cx="241594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b="1" dirty="0" err="1"/>
              <a:t>Caliciviridae</a:t>
            </a:r>
            <a:endParaRPr lang="ru-RU" altLang="ru-RU" sz="2800" b="1" dirty="0"/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703961" y="3633931"/>
            <a:ext cx="223114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800" b="1" dirty="0" err="1">
                <a:cs typeface="Times New Roman" pitchFamily="18" charset="0"/>
              </a:rPr>
              <a:t>Birnaviridae</a:t>
            </a:r>
            <a:r>
              <a:rPr lang="ru-RU" alt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319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11" y="0"/>
            <a:ext cx="9192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23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Бактериофаг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1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704" y="2967335"/>
            <a:ext cx="6556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Назарларыңызға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рахмет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2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30963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Латын тілі"/>
              </a:rPr>
              <a:t>лат.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vīrus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У"/>
              </a:rPr>
              <a:t>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Жасуша"/>
              </a:rPr>
              <a:t>жасушасыз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иотин"/>
              </a:rPr>
              <a:t>биотин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өніп-өсіп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7864"/>
            <a:ext cx="308720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55" y="3753036"/>
            <a:ext cx="340266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6758" y="1075552"/>
            <a:ext cx="5554960" cy="55938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Табиғатта олар әр түрлі кездеседі:</a:t>
            </a:r>
          </a:p>
          <a:p>
            <a:pPr marL="624078" indent="-514350">
              <a:buAutoNum type="arabicPeriod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Вирион – клеткадан тыс түрі</a:t>
            </a:r>
          </a:p>
          <a:p>
            <a:pPr marL="624078" indent="-514350">
              <a:buAutoNum type="arabicPeriod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Клеткадан өсіп-өнетін түрі. Басқада мағынада «вирус – клетка кешені» деп атайды.</a:t>
            </a:r>
          </a:p>
          <a:p>
            <a:pPr marL="624078" indent="-514350">
              <a:buAutoNum type="arabicPeriod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Провирус – вирус геномы клетка геномының құрамына кіреді. </a:t>
            </a:r>
          </a:p>
          <a:p>
            <a:pPr marL="624078" indent="-514350">
              <a:buAutoNum type="arabicPeriod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 – бөлшектер – интерференция туғыза алатын зақымдалған вирус. Бұл вирустардың кемшілігі бар толықсыз түрі. Олар клеткада толық вирустардың өсіп өнуіне кедергі жасайды. Мұны интерференция деп атайды.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4036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  <a:effectLst>
            <a:outerShdw blurRad="51500" dist="25400" dir="5400000" rotWithShape="0">
              <a:srgbClr val="000000">
                <a:alpha val="40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kk-K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Вирустар дүниесі өздерінің құрылымына, көлеміне, пішініне және химиялық құрамына сәйкес әр түрлі болады. </a:t>
            </a:r>
          </a:p>
          <a:p>
            <a:pPr marL="109728" indent="0" algn="just">
              <a:buNone/>
            </a:pPr>
            <a:r>
              <a:rPr lang="kk-KZ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Вирустардың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мынандай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пішіндері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бар:</a:t>
            </a:r>
          </a:p>
          <a:p>
            <a:pPr>
              <a:buFont typeface="+mj-lt"/>
              <a:buAutoNum type="arabicPeriod"/>
            </a:pPr>
            <a:r>
              <a:rPr lang="kk-K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Икосаэдралық немесе куб тәрізді</a:t>
            </a:r>
          </a:p>
          <a:p>
            <a:pPr>
              <a:buFont typeface="+mj-lt"/>
              <a:buAutoNum type="arabicPeriod"/>
            </a:pPr>
            <a:r>
              <a:rPr lang="kk-K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Таяқша, цилиндр тәрізді</a:t>
            </a:r>
          </a:p>
          <a:p>
            <a:pPr>
              <a:buFont typeface="+mj-lt"/>
              <a:buAutoNum type="arabicPeriod"/>
            </a:pPr>
            <a:r>
              <a:rPr lang="kk-K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Сферикалық, дөңгелек немесе шар тәрізді</a:t>
            </a:r>
          </a:p>
          <a:p>
            <a:pPr>
              <a:buFont typeface="+mj-lt"/>
              <a:buAutoNum type="arabicPeriod"/>
            </a:pPr>
            <a:r>
              <a:rPr lang="kk-K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Сперматазоидқа тәрізді түрлері</a:t>
            </a:r>
          </a:p>
          <a:p>
            <a:pPr>
              <a:buFont typeface="+mj-lt"/>
              <a:buAutoNum type="arabicPeriod"/>
            </a:pPr>
            <a:r>
              <a:rPr lang="kk-K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Жіп тәрізді </a:t>
            </a:r>
          </a:p>
          <a:p>
            <a:pPr>
              <a:buFont typeface="+mj-lt"/>
              <a:buAutoNum type="arabicPeriod"/>
            </a:pPr>
            <a:r>
              <a:rPr lang="kk-K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Сопақша тәрізді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2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" y="0"/>
            <a:ext cx="8995289" cy="675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9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1648" cy="936104"/>
          </a:xfrm>
        </p:spPr>
        <p:txBody>
          <a:bodyPr/>
          <a:lstStyle/>
          <a:p>
            <a:pPr algn="ctr"/>
            <a:r>
              <a:rPr lang="ru-RU" sz="2400" dirty="0" err="1"/>
              <a:t>Икосаэдралық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куб </a:t>
            </a:r>
            <a:r>
              <a:rPr lang="ru-RU" sz="2400" dirty="0" err="1"/>
              <a:t>тәрізді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548680"/>
            <a:ext cx="4041775" cy="936104"/>
          </a:xfrm>
        </p:spPr>
        <p:txBody>
          <a:bodyPr/>
          <a:lstStyle/>
          <a:p>
            <a:pPr algn="ctr"/>
            <a:r>
              <a:rPr lang="ru-RU" sz="2400" dirty="0" err="1"/>
              <a:t>Таяқша</a:t>
            </a:r>
            <a:r>
              <a:rPr lang="ru-RU" sz="2400" dirty="0"/>
              <a:t>, цилиндр </a:t>
            </a:r>
            <a:r>
              <a:rPr lang="ru-RU" sz="2400" dirty="0" err="1"/>
              <a:t>тәрізді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0" y="1484785"/>
            <a:ext cx="4644008" cy="2160239"/>
          </a:xfrm>
        </p:spPr>
        <p:txBody>
          <a:bodyPr>
            <a:noAutofit/>
          </a:bodyPr>
          <a:lstStyle/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 мен адамның жұқпалы ауруын тарататын вирустардың негізгі көпшілігінің түрі осындай болады (олар – реовирустар, пикарновирустар, аденовирустар және т.б)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4041775" cy="388620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Оларға радовирустар, өсімдік вирустары жатады.Олардың қабырғалары жазық емес, жеке ұсақ бөліктерден тұрады.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1850"/>
            <a:ext cx="286986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Sayat\Desktop\8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51850"/>
            <a:ext cx="3384376" cy="26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7504" y="3963566"/>
            <a:ext cx="4315144" cy="2631152"/>
          </a:xfrm>
        </p:spPr>
        <p:txBody>
          <a:bodyPr>
            <a:normAutofit lnSpcReduction="10000"/>
          </a:bodyPr>
          <a:lstStyle/>
          <a:p>
            <a:pPr algn="ctr"/>
            <a:r>
              <a:rPr lang="kk-K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Олар бактериофагтар, бактериалардың вирустары. Олардың денесі – басы, құйрығы және іші қуыс тармақталған базальді түтікшелерден тұрады.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1764" y="4365104"/>
            <a:ext cx="4412724" cy="2373630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Оларға паромиксовирустар, ортомиксовирустар, ретровирустар, жатады.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51520" y="620688"/>
            <a:ext cx="4104456" cy="1008112"/>
          </a:xfrm>
          <a:prstGeom prst="flowChartProcess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Сперматазоидқа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64" y="332581"/>
            <a:ext cx="46815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0040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32" y="1761386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908720"/>
            <a:ext cx="4041648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908720"/>
            <a:ext cx="4041775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95536" y="1844825"/>
            <a:ext cx="4027112" cy="14401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Кейбір</a:t>
            </a:r>
          </a:p>
          <a:p>
            <a:pPr algn="ctr"/>
            <a:r>
              <a:rPr lang="kk-K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бактериофагтардың  вирустары жатады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844824"/>
            <a:ext cx="4041775" cy="14401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Өсімдіктердің вирустары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50704"/>
            <a:ext cx="68800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422</TotalTime>
  <Words>642</Words>
  <Application>Microsoft Office PowerPoint</Application>
  <PresentationFormat>Экран (4:3)</PresentationFormat>
  <Paragraphs>79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Городская</vt:lpstr>
      <vt:lpstr>Апекс</vt:lpstr>
      <vt:lpstr>Вирустардың морфологиясы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Вирустардың мөлшері де әр түрлі болады. Соған байланысты бірнеше топқа бөлінеді.</vt:lpstr>
      <vt:lpstr>Презентация PowerPoint</vt:lpstr>
      <vt:lpstr>Презентация PowerPoint</vt:lpstr>
      <vt:lpstr>Презентация PowerPoint</vt:lpstr>
      <vt:lpstr>Вириондардың құрылысы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Sayat</dc:creator>
  <cp:lastModifiedBy>Пользователь Windows</cp:lastModifiedBy>
  <cp:revision>50</cp:revision>
  <dcterms:created xsi:type="dcterms:W3CDTF">2015-03-04T09:22:50Z</dcterms:created>
  <dcterms:modified xsi:type="dcterms:W3CDTF">2016-02-29T16:58:21Z</dcterms:modified>
</cp:coreProperties>
</file>