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5"/>
  </p:notesMasterIdLst>
  <p:handoutMasterIdLst>
    <p:handoutMasterId r:id="rId46"/>
  </p:handoutMasterIdLst>
  <p:sldIdLst>
    <p:sldId id="29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89" r:id="rId39"/>
    <p:sldId id="293" r:id="rId40"/>
    <p:sldId id="294" r:id="rId41"/>
    <p:sldId id="295" r:id="rId42"/>
    <p:sldId id="296" r:id="rId43"/>
    <p:sldId id="297" r:id="rId44"/>
  </p:sldIdLst>
  <p:sldSz cx="9144000" cy="6858000" type="screen4x3"/>
  <p:notesSz cx="6808788" cy="982345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0FFFF"/>
    <a:srgbClr val="0000FF"/>
    <a:srgbClr val="FFFF00"/>
    <a:srgbClr val="CC00FF"/>
    <a:srgbClr val="00FF00"/>
    <a:srgbClr val="FF99FF"/>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14"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5116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pPr>
              <a:defRPr/>
            </a:pPr>
            <a:endParaRPr lang="ru-RU"/>
          </a:p>
        </p:txBody>
      </p:sp>
      <p:sp>
        <p:nvSpPr>
          <p:cNvPr id="65539" name="Rectangle 3"/>
          <p:cNvSpPr>
            <a:spLocks noGrp="1" noChangeArrowheads="1"/>
          </p:cNvSpPr>
          <p:nvPr>
            <p:ph type="dt" sz="quarter" idx="1"/>
          </p:nvPr>
        </p:nvSpPr>
        <p:spPr bwMode="auto">
          <a:xfrm>
            <a:off x="3856038" y="0"/>
            <a:ext cx="2951162"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23AB6926-7F40-4867-909B-1F5C5C810626}" type="datetimeFigureOut">
              <a:rPr lang="ru-RU"/>
              <a:pPr>
                <a:defRPr/>
              </a:pPr>
              <a:t>04.03.2016</a:t>
            </a:fld>
            <a:endParaRPr lang="ru-RU"/>
          </a:p>
        </p:txBody>
      </p:sp>
      <p:sp>
        <p:nvSpPr>
          <p:cNvPr id="65540" name="Rectangle 4"/>
          <p:cNvSpPr>
            <a:spLocks noGrp="1" noChangeArrowheads="1"/>
          </p:cNvSpPr>
          <p:nvPr>
            <p:ph type="ftr" sz="quarter" idx="2"/>
          </p:nvPr>
        </p:nvSpPr>
        <p:spPr bwMode="auto">
          <a:xfrm>
            <a:off x="0" y="9331325"/>
            <a:ext cx="2951163"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pPr>
              <a:defRPr/>
            </a:pPr>
            <a:endParaRPr lang="ru-RU"/>
          </a:p>
        </p:txBody>
      </p:sp>
      <p:sp>
        <p:nvSpPr>
          <p:cNvPr id="65541" name="Rectangle 5"/>
          <p:cNvSpPr>
            <a:spLocks noGrp="1" noChangeArrowheads="1"/>
          </p:cNvSpPr>
          <p:nvPr>
            <p:ph type="sldNum" sz="quarter" idx="3"/>
          </p:nvPr>
        </p:nvSpPr>
        <p:spPr bwMode="auto">
          <a:xfrm>
            <a:off x="3856038" y="9331325"/>
            <a:ext cx="2951162"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fld id="{DC13481E-739C-4271-B7B6-27CEA4ECDD4F}"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05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56038" y="0"/>
            <a:ext cx="2951162" cy="4905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454CB58-D85E-4DB1-93E6-5067DF11BF16}" type="datetimeFigureOut">
              <a:rPr lang="ru-RU"/>
              <a:pPr>
                <a:defRPr/>
              </a:pPr>
              <a:t>04.03.2016</a:t>
            </a:fld>
            <a:endParaRPr lang="ru-RU"/>
          </a:p>
        </p:txBody>
      </p:sp>
      <p:sp>
        <p:nvSpPr>
          <p:cNvPr id="4" name="Образ слайда 3"/>
          <p:cNvSpPr>
            <a:spLocks noGrp="1" noRot="1" noChangeAspect="1"/>
          </p:cNvSpPr>
          <p:nvPr>
            <p:ph type="sldImg" idx="2"/>
          </p:nvPr>
        </p:nvSpPr>
        <p:spPr>
          <a:xfrm>
            <a:off x="947738" y="736600"/>
            <a:ext cx="4913312" cy="3684588"/>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1038" y="4665663"/>
            <a:ext cx="5446712" cy="4421187"/>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31325"/>
            <a:ext cx="2951163" cy="4905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56038" y="9331325"/>
            <a:ext cx="2951162" cy="4905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16008F9-A76D-4F9D-AC5F-D9164A026A9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072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2119B9-A4E9-4A50-945A-1580EC24A337}" type="slidenum">
              <a:rPr lang="ru-RU"/>
              <a:pPr fontAlgn="base">
                <a:spcBef>
                  <a:spcPct val="0"/>
                </a:spcBef>
                <a:spcAft>
                  <a:spcPct val="0"/>
                </a:spcAft>
                <a:defRPr/>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93A45C63-C3FE-4200-9A33-8F7CA9078910}" type="datetimeFigureOut">
              <a:rPr lang="ru-RU"/>
              <a:pPr>
                <a:defRPr/>
              </a:pPr>
              <a:t>04.03.2016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C3A26EF-7335-4769-91D2-9FD45B0A3D4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ln/>
        </p:spPr>
        <p:txBody>
          <a:bodyPr/>
          <a:lstStyle>
            <a:lvl1pPr>
              <a:defRPr/>
            </a:lvl1pPr>
          </a:lstStyle>
          <a:p>
            <a:pPr>
              <a:defRPr/>
            </a:pPr>
            <a:fld id="{CDB407BF-610F-4A49-9EF4-8CD3C2DDD4B8}" type="datetimeFigureOut">
              <a:rPr lang="ru-RU"/>
              <a:pPr>
                <a:defRPr/>
              </a:pPr>
              <a:t>04.03.2016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5706A96-8A37-410B-953B-5709C27984B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ln/>
        </p:spPr>
        <p:txBody>
          <a:bodyPr/>
          <a:lstStyle>
            <a:lvl1pPr>
              <a:defRPr/>
            </a:lvl1pPr>
          </a:lstStyle>
          <a:p>
            <a:pPr>
              <a:defRPr/>
            </a:pPr>
            <a:fld id="{B3C142D8-ED92-4DE5-BD96-D9748BA2D156}" type="datetimeFigureOut">
              <a:rPr lang="ru-RU"/>
              <a:pPr>
                <a:defRPr/>
              </a:pPr>
              <a:t>04.03.2016</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95D0825-D1E5-444A-B50D-6F92971F3B1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EB8ECC9-9BE6-486E-8891-36C72C0DF4F8}" type="datetimeFigureOut">
              <a:rPr lang="ru-RU"/>
              <a:pPr>
                <a:defRPr/>
              </a:pPr>
              <a:t>04.03.2016</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2046158-1E55-4ACE-81B0-9D85029A33A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A50F684C-C0FE-45A6-8D70-6D1C7860835F}" type="datetimeFigureOut">
              <a:rPr lang="ru-RU"/>
              <a:pPr>
                <a:defRPr/>
              </a:pPr>
              <a:t>04.03.2016</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61ECF952-22AA-4583-A49C-3D552A330DD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5"/>
          </p:nvPr>
        </p:nvSpPr>
        <p:spPr/>
        <p:txBody>
          <a:bodyPr/>
          <a:lstStyle>
            <a:lvl1pPr>
              <a:defRPr/>
            </a:lvl1pPr>
          </a:lstStyle>
          <a:p>
            <a:pPr>
              <a:defRPr/>
            </a:pPr>
            <a:fld id="{5C66DC22-F652-4BFE-B8E5-1AAF0E4BE4AF}" type="datetimeFigureOut">
              <a:rPr lang="ru-RU"/>
              <a:pPr>
                <a:defRPr/>
              </a:pPr>
              <a:t>04.03.2016</a:t>
            </a:fld>
            <a:endParaRPr lang="ru-RU"/>
          </a:p>
        </p:txBody>
      </p:sp>
      <p:sp>
        <p:nvSpPr>
          <p:cNvPr id="7" name="Footer Placeholder 5"/>
          <p:cNvSpPr>
            <a:spLocks noGrp="1"/>
          </p:cNvSpPr>
          <p:nvPr>
            <p:ph type="ftr" sz="quarter" idx="16"/>
          </p:nvPr>
        </p:nvSpPr>
        <p:spPr/>
        <p:txBody>
          <a:bodyPr/>
          <a:lstStyle>
            <a:lvl1pPr>
              <a:defRPr/>
            </a:lvl1pPr>
          </a:lstStyle>
          <a:p>
            <a:pPr>
              <a:defRPr/>
            </a:pPr>
            <a:endParaRPr lang="ru-RU"/>
          </a:p>
        </p:txBody>
      </p:sp>
      <p:sp>
        <p:nvSpPr>
          <p:cNvPr id="8" name="Slide Number Placeholder 6"/>
          <p:cNvSpPr>
            <a:spLocks noGrp="1"/>
          </p:cNvSpPr>
          <p:nvPr>
            <p:ph type="sldNum" sz="quarter" idx="17"/>
          </p:nvPr>
        </p:nvSpPr>
        <p:spPr/>
        <p:txBody>
          <a:bodyPr/>
          <a:lstStyle>
            <a:lvl1pPr>
              <a:defRPr/>
            </a:lvl1pPr>
          </a:lstStyle>
          <a:p>
            <a:pPr>
              <a:defRPr/>
            </a:pPr>
            <a:fld id="{C1FFD1D6-FD0F-4653-AA9E-29D9FEFBEF0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Date Placeholder 6"/>
          <p:cNvSpPr>
            <a:spLocks noGrp="1"/>
          </p:cNvSpPr>
          <p:nvPr>
            <p:ph type="dt" sz="half" idx="15"/>
          </p:nvPr>
        </p:nvSpPr>
        <p:spPr/>
        <p:txBody>
          <a:bodyPr/>
          <a:lstStyle>
            <a:lvl1pPr>
              <a:defRPr/>
            </a:lvl1pPr>
          </a:lstStyle>
          <a:p>
            <a:pPr>
              <a:defRPr/>
            </a:pPr>
            <a:fld id="{07371DA5-F5C3-4062-9702-B5F6D605E44D}" type="datetimeFigureOut">
              <a:rPr lang="ru-RU"/>
              <a:pPr>
                <a:defRPr/>
              </a:pPr>
              <a:t>04.03.2016</a:t>
            </a:fld>
            <a:endParaRPr lang="ru-RU"/>
          </a:p>
        </p:txBody>
      </p:sp>
      <p:sp>
        <p:nvSpPr>
          <p:cNvPr id="9" name="Footer Placeholder 7"/>
          <p:cNvSpPr>
            <a:spLocks noGrp="1"/>
          </p:cNvSpPr>
          <p:nvPr>
            <p:ph type="ftr" sz="quarter" idx="16"/>
          </p:nvPr>
        </p:nvSpPr>
        <p:spPr/>
        <p:txBody>
          <a:bodyPr/>
          <a:lstStyle>
            <a:lvl1pPr>
              <a:defRPr/>
            </a:lvl1pPr>
          </a:lstStyle>
          <a:p>
            <a:pPr>
              <a:defRPr/>
            </a:pPr>
            <a:endParaRPr lang="ru-RU"/>
          </a:p>
        </p:txBody>
      </p:sp>
      <p:sp>
        <p:nvSpPr>
          <p:cNvPr id="10" name="Slide Number Placeholder 8"/>
          <p:cNvSpPr>
            <a:spLocks noGrp="1"/>
          </p:cNvSpPr>
          <p:nvPr>
            <p:ph type="sldNum" sz="quarter" idx="17"/>
          </p:nvPr>
        </p:nvSpPr>
        <p:spPr/>
        <p:txBody>
          <a:bodyPr/>
          <a:lstStyle>
            <a:lvl1pPr>
              <a:defRPr/>
            </a:lvl1pPr>
          </a:lstStyle>
          <a:p>
            <a:pPr>
              <a:defRPr/>
            </a:pPr>
            <a:fld id="{C824CB87-BBE0-45B9-83DC-EDA48905545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a:p>
        </p:txBody>
      </p:sp>
      <p:sp>
        <p:nvSpPr>
          <p:cNvPr id="4" name="Date Placeholder 2"/>
          <p:cNvSpPr>
            <a:spLocks noGrp="1"/>
          </p:cNvSpPr>
          <p:nvPr>
            <p:ph type="dt" sz="half" idx="10"/>
          </p:nvPr>
        </p:nvSpPr>
        <p:spPr/>
        <p:txBody>
          <a:bodyPr/>
          <a:lstStyle>
            <a:lvl1pPr>
              <a:defRPr/>
            </a:lvl1pPr>
          </a:lstStyle>
          <a:p>
            <a:pPr>
              <a:defRPr/>
            </a:pPr>
            <a:fld id="{9556B102-DC32-45A7-BDE0-C1414CB8C5D9}" type="datetimeFigureOut">
              <a:rPr lang="ru-RU"/>
              <a:pPr>
                <a:defRPr/>
              </a:pPr>
              <a:t>04.03.2016</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46244856-8D8D-47C8-8512-8CE2BEA86E0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F4C94D03-BC35-4092-A780-39090857398B}" type="datetimeFigureOut">
              <a:rPr lang="ru-RU"/>
              <a:pPr>
                <a:defRPr/>
              </a:pPr>
              <a:t>04.03.2016</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04F248C4-56FE-459E-AA8E-E074592E3F0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a:ln/>
        </p:spPr>
        <p:txBody>
          <a:bodyPr/>
          <a:lstStyle>
            <a:lvl1pPr>
              <a:defRPr/>
            </a:lvl1pPr>
          </a:lstStyle>
          <a:p>
            <a:pPr>
              <a:defRPr/>
            </a:pPr>
            <a:fld id="{E9D886F5-7F78-4EB5-8313-DA36A3672EDC}" type="datetimeFigureOut">
              <a:rPr lang="ru-RU"/>
              <a:pPr>
                <a:defRPr/>
              </a:pPr>
              <a:t>04.03.2016</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F643F2AA-C0FA-40BF-8DD0-8A5EB78FFA5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ECAA5E37-20DD-4C9D-9D45-F7C22619C77B}" type="datetimeFigureOut">
              <a:rPr lang="ru-RU"/>
              <a:pPr>
                <a:defRPr/>
              </a:pPr>
              <a:t>04.03.2016</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D7548F02-3199-440C-8914-007317EE8F4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a:solidFill>
                  <a:schemeClr val="accent1">
                    <a:lumMod val="60000"/>
                    <a:lumOff val="40000"/>
                  </a:schemeClr>
                </a:solidFill>
                <a:latin typeface="+mn-lt"/>
              </a:defRPr>
            </a:lvl1pPr>
          </a:lstStyle>
          <a:p>
            <a:pPr>
              <a:defRPr/>
            </a:pPr>
            <a:fld id="{33783474-1AB5-4D75-B100-1B0951394A66}" type="datetimeFigureOut">
              <a:rPr lang="ru-RU"/>
              <a:pPr>
                <a:defRPr/>
              </a:pPr>
              <a:t>04.03.2016</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defRPr>
            </a:lvl1pPr>
          </a:lstStyle>
          <a:p>
            <a:pPr>
              <a:defRPr/>
            </a:pPr>
            <a:endParaRPr lang="ru-RU"/>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a:solidFill>
                  <a:schemeClr val="accent1">
                    <a:lumMod val="60000"/>
                    <a:lumOff val="40000"/>
                  </a:schemeClr>
                </a:solidFill>
                <a:latin typeface="+mn-lt"/>
              </a:defRPr>
            </a:lvl1pPr>
          </a:lstStyle>
          <a:p>
            <a:pPr>
              <a:defRPr/>
            </a:pPr>
            <a:fld id="{BA2665ED-2F95-4E17-A3D2-0DC32AF3C25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00" r:id="rId7"/>
    <p:sldLayoutId id="2147483801" r:id="rId8"/>
    <p:sldLayoutId id="2147483810" r:id="rId9"/>
    <p:sldLayoutId id="2147483802" r:id="rId10"/>
    <p:sldLayoutId id="2147483803" r:id="rId11"/>
  </p:sldLayoutIdLst>
  <p:txStyles>
    <p:titleStyle>
      <a:lvl1pPr algn="ctr" rtl="0" eaLnBrk="0" fontAlgn="base" hangingPunct="0">
        <a:spcBef>
          <a:spcPct val="0"/>
        </a:spcBef>
        <a:spcAft>
          <a:spcPct val="0"/>
        </a:spcAft>
        <a:defRPr sz="3600" kern="1200" cap="all" spc="3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onstantia" pitchFamily="18" charset="0"/>
        </a:defRPr>
      </a:lvl2pPr>
      <a:lvl3pPr algn="ctr" rtl="0" eaLnBrk="0" fontAlgn="base" hangingPunct="0">
        <a:spcBef>
          <a:spcPct val="0"/>
        </a:spcBef>
        <a:spcAft>
          <a:spcPct val="0"/>
        </a:spcAft>
        <a:defRPr sz="3600">
          <a:solidFill>
            <a:schemeClr val="tx1"/>
          </a:solidFill>
          <a:latin typeface="Constantia" pitchFamily="18" charset="0"/>
        </a:defRPr>
      </a:lvl3pPr>
      <a:lvl4pPr algn="ctr" rtl="0" eaLnBrk="0" fontAlgn="base" hangingPunct="0">
        <a:spcBef>
          <a:spcPct val="0"/>
        </a:spcBef>
        <a:spcAft>
          <a:spcPct val="0"/>
        </a:spcAft>
        <a:defRPr sz="3600">
          <a:solidFill>
            <a:schemeClr val="tx1"/>
          </a:solidFill>
          <a:latin typeface="Constantia" pitchFamily="18" charset="0"/>
        </a:defRPr>
      </a:lvl4pPr>
      <a:lvl5pPr algn="ctr" rtl="0" eaLnBrk="0" fontAlgn="base" hangingPunct="0">
        <a:spcBef>
          <a:spcPct val="0"/>
        </a:spcBef>
        <a:spcAft>
          <a:spcPct val="0"/>
        </a:spcAft>
        <a:defRPr sz="36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615950" algn="l" rtl="0" eaLnBrk="0" fontAlgn="base" hangingPunct="0">
        <a:lnSpc>
          <a:spcPct val="150000"/>
        </a:lnSpc>
        <a:spcBef>
          <a:spcPct val="20000"/>
        </a:spcBef>
        <a:spcAft>
          <a:spcPct val="0"/>
        </a:spcAft>
        <a:buFont typeface="Wingdings" pitchFamily="2" charset="2"/>
        <a:buChar char="v"/>
        <a:defRPr sz="3200" kern="1200">
          <a:solidFill>
            <a:schemeClr val="tx1"/>
          </a:solidFill>
          <a:latin typeface="+mn-lt"/>
          <a:ea typeface="+mn-ea"/>
          <a:cs typeface="+mn-cs"/>
        </a:defRPr>
      </a:lvl1pPr>
      <a:lvl2pPr marL="74295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ctrTitle" idx="4294967295"/>
          </p:nvPr>
        </p:nvSpPr>
        <p:spPr bwMode="auto">
          <a:xfrm>
            <a:off x="539750" y="2492375"/>
            <a:ext cx="8229600" cy="649288"/>
          </a:xfrm>
          <a:noFill/>
        </p:spPr>
        <p:txBody>
          <a:bodyPr wrap="square" numCol="1" compatLnSpc="1">
            <a:prstTxWarp prst="textNoShape">
              <a:avLst/>
            </a:prstTxWarp>
          </a:bodyPr>
          <a:lstStyle/>
          <a:p>
            <a:r>
              <a:rPr lang="kk-KZ" sz="4000" i="1" cap="none" smtClean="0">
                <a:latin typeface="Times New Roman" pitchFamily="18" charset="0"/>
              </a:rPr>
              <a:t>Сертификаттау</a:t>
            </a:r>
            <a:endParaRPr lang="ru-RU" sz="4000" i="1" cap="none" smtClean="0">
              <a:latin typeface="Times New Roman" pitchFamily="18" charset="0"/>
            </a:endParaRPr>
          </a:p>
        </p:txBody>
      </p:sp>
      <p:sp>
        <p:nvSpPr>
          <p:cNvPr id="4" name="Подзаголовок 2"/>
          <p:cNvSpPr txBox="1">
            <a:spLocks/>
          </p:cNvSpPr>
          <p:nvPr/>
        </p:nvSpPr>
        <p:spPr bwMode="auto">
          <a:xfrm>
            <a:off x="1042988" y="1052513"/>
            <a:ext cx="7058025"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spcBef>
                <a:spcPct val="20000"/>
              </a:spcBef>
            </a:pPr>
            <a:r>
              <a:rPr lang="ru-RU" sz="2400"/>
              <a:t>А.</a:t>
            </a:r>
            <a:r>
              <a:rPr lang="kk-KZ" sz="2400"/>
              <a:t>Байтұрсынов атындағы ҚМУ </a:t>
            </a:r>
            <a:endParaRPr lang="ru-RU" sz="2400"/>
          </a:p>
          <a:p>
            <a:pPr algn="ctr" eaLnBrk="0" hangingPunct="0">
              <a:spcBef>
                <a:spcPct val="20000"/>
              </a:spcBef>
            </a:pPr>
            <a:r>
              <a:rPr lang="kk-KZ" sz="2400"/>
              <a:t>Өңдеу технологиясы және стандарттау кафедрасы</a:t>
            </a:r>
            <a:endParaRPr lang="ru-RU" sz="2400"/>
          </a:p>
        </p:txBody>
      </p:sp>
      <p:sp>
        <p:nvSpPr>
          <p:cNvPr id="3" name="Подзаголовок 2"/>
          <p:cNvSpPr>
            <a:spLocks/>
          </p:cNvSpPr>
          <p:nvPr/>
        </p:nvSpPr>
        <p:spPr bwMode="auto">
          <a:xfrm>
            <a:off x="3932238" y="4318000"/>
            <a:ext cx="4527550" cy="839788"/>
          </a:xfrm>
          <a:prstGeom prst="rect">
            <a:avLst/>
          </a:prstGeom>
          <a:noFill/>
          <a:ln w="9525">
            <a:noFill/>
            <a:miter lim="800000"/>
            <a:headEnd/>
            <a:tailEnd/>
          </a:ln>
        </p:spPr>
        <p:txBody>
          <a:bodyPr/>
          <a:lstStyle/>
          <a:p>
            <a:pPr algn="r" eaLnBrk="0" hangingPunct="0">
              <a:spcBef>
                <a:spcPct val="20000"/>
              </a:spcBef>
              <a:buFont typeface="Wingdings" pitchFamily="2" charset="2"/>
              <a:buNone/>
            </a:pPr>
            <a:r>
              <a:rPr lang="ru-RU" sz="2400">
                <a:latin typeface="Constantia" pitchFamily="18" charset="0"/>
              </a:rPr>
              <a:t>Авторы: Еріш Н.А., </a:t>
            </a:r>
          </a:p>
          <a:p>
            <a:pPr algn="r" eaLnBrk="0" hangingPunct="0">
              <a:spcBef>
                <a:spcPct val="20000"/>
              </a:spcBef>
              <a:buFont typeface="Wingdings" pitchFamily="2" charset="2"/>
              <a:buNone/>
            </a:pPr>
            <a:r>
              <a:rPr lang="kk-KZ" sz="2400"/>
              <a:t>а</a:t>
            </a:r>
            <a:r>
              <a:rPr lang="kk-KZ" sz="2400">
                <a:latin typeface="Constantia" pitchFamily="18" charset="0"/>
              </a:rPr>
              <a:t>ға оқытушы</a:t>
            </a:r>
            <a:endParaRPr lang="ru-RU" sz="2400">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ppt_w</p:attrName>
                                        </p:attrNameLst>
                                      </p:cBhvr>
                                      <p:tavLst>
                                        <p:tav tm="0">
                                          <p:val>
                                            <p:fltVal val="0"/>
                                          </p:val>
                                        </p:tav>
                                        <p:tav tm="100000">
                                          <p:val>
                                            <p:strVal val="#ppt_w"/>
                                          </p:val>
                                        </p:tav>
                                      </p:tavLst>
                                    </p:anim>
                                    <p:anim calcmode="lin" valueType="num">
                                      <p:cBhvr>
                                        <p:cTn id="8" dur="1000" fill="hold"/>
                                        <p:tgtEl>
                                          <p:spTgt spid="665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fontAlgn="auto" hangingPunct="1">
              <a:spcAft>
                <a:spcPts val="0"/>
              </a:spcAft>
              <a:defRPr/>
            </a:pPr>
            <a:r>
              <a:rPr lang="kk-KZ" b="1" dirty="0"/>
              <a:t>Мақсаты:</a:t>
            </a:r>
            <a:endParaRPr lang="ru-RU" dirty="0"/>
          </a:p>
        </p:txBody>
      </p:sp>
      <p:sp>
        <p:nvSpPr>
          <p:cNvPr id="23554" name="Объект 2"/>
          <p:cNvSpPr>
            <a:spLocks noGrp="1"/>
          </p:cNvSpPr>
          <p:nvPr>
            <p:ph idx="1"/>
          </p:nvPr>
        </p:nvSpPr>
        <p:spPr>
          <a:xfrm>
            <a:off x="971550" y="1989138"/>
            <a:ext cx="7129463" cy="3960812"/>
          </a:xfrm>
        </p:spPr>
        <p:txBody>
          <a:bodyPr/>
          <a:lstStyle/>
          <a:p>
            <a:pPr marL="0" indent="0" algn="ctr" eaLnBrk="1" hangingPunct="1">
              <a:lnSpc>
                <a:spcPct val="100000"/>
              </a:lnSpc>
              <a:buFont typeface="Wingdings" pitchFamily="2" charset="2"/>
              <a:buNone/>
            </a:pPr>
            <a:endParaRPr lang="kk-KZ" smtClean="0">
              <a:latin typeface="Times New Roman" pitchFamily="18" charset="0"/>
              <a:cs typeface="Times New Roman" pitchFamily="18" charset="0"/>
            </a:endParaRPr>
          </a:p>
          <a:p>
            <a:pPr marL="0" indent="0" algn="ctr" eaLnBrk="1" hangingPunct="1">
              <a:lnSpc>
                <a:spcPct val="100000"/>
              </a:lnSpc>
              <a:buFont typeface="Wingdings" pitchFamily="2" charset="2"/>
              <a:buNone/>
            </a:pPr>
            <a:r>
              <a:rPr lang="kk-KZ" smtClean="0">
                <a:latin typeface="Times New Roman" pitchFamily="18" charset="0"/>
                <a:cs typeface="Times New Roman" pitchFamily="18" charset="0"/>
              </a:rPr>
              <a:t>Студенттерді сәйкестікті растау жөніндегі органдардың құрылымымен, қызметтімен, міндетімен және құқықтарымен таныстыру</a:t>
            </a:r>
            <a:endParaRPr lang="ru-RU" smtClean="0">
              <a:latin typeface="Times New Roman" pitchFamily="18" charset="0"/>
              <a:cs typeface="Times New Roman" pitchFamily="18" charset="0"/>
            </a:endParaRPr>
          </a:p>
          <a:p>
            <a:pPr marL="0" indent="0" algn="ctr" eaLnBrk="1" hangingPunct="1">
              <a:buFont typeface="Wingdings" pitchFamily="2" charset="2"/>
              <a:buNone/>
            </a:pPr>
            <a:endParaRPr lang="ru-RU"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341438"/>
            <a:ext cx="6400800" cy="1079500"/>
          </a:xfrm>
        </p:spPr>
        <p:style>
          <a:lnRef idx="2">
            <a:schemeClr val="accent6"/>
          </a:lnRef>
          <a:fillRef idx="1">
            <a:schemeClr val="lt1"/>
          </a:fillRef>
          <a:effectRef idx="0">
            <a:schemeClr val="accent6"/>
          </a:effectRef>
          <a:fontRef idx="minor">
            <a:schemeClr val="dk1"/>
          </a:fontRef>
        </p:style>
        <p:txBody>
          <a:bodyPr>
            <a:normAutofit fontScale="90000"/>
          </a:bodyPr>
          <a:lstStyle/>
          <a:p>
            <a:pPr eaLnBrk="1" fontAlgn="auto" hangingPunct="1">
              <a:spcAft>
                <a:spcPts val="0"/>
              </a:spcAft>
              <a:defRPr/>
            </a:pPr>
            <a:r>
              <a:rPr lang="kk-KZ" b="1" dirty="0" smtClean="0"/>
              <a:t/>
            </a:r>
            <a:br>
              <a:rPr lang="kk-KZ" b="1" dirty="0" smtClean="0"/>
            </a:br>
            <a:r>
              <a:rPr lang="kk-KZ" b="1" dirty="0"/>
              <a:t/>
            </a:r>
            <a:br>
              <a:rPr lang="kk-KZ" b="1" dirty="0"/>
            </a:br>
            <a:r>
              <a:rPr lang="kk-KZ" b="1" dirty="0" smtClean="0">
                <a:latin typeface="Times New Roman" pitchFamily="18" charset="0"/>
                <a:cs typeface="Times New Roman" pitchFamily="18" charset="0"/>
              </a:rPr>
              <a:t>Жоспары</a:t>
            </a:r>
            <a:r>
              <a:rPr lang="kk-KZ" b="1" dirty="0">
                <a:latin typeface="Times New Roman" pitchFamily="18" charset="0"/>
                <a:cs typeface="Times New Roman" pitchFamily="18" charset="0"/>
              </a:rPr>
              <a: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rtlCol="0">
            <a:noAutofit/>
          </a:bodyPr>
          <a:lstStyle/>
          <a:p>
            <a:pPr marL="0" indent="-274320" algn="ctr" eaLnBrk="1" fontAlgn="auto" hangingPunct="1">
              <a:lnSpc>
                <a:spcPct val="100000"/>
              </a:lnSpc>
              <a:spcAft>
                <a:spcPts val="0"/>
              </a:spcAft>
              <a:buFont typeface="Wingdings" pitchFamily="2" charset="2"/>
              <a:buChar char="ü"/>
              <a:defRPr/>
            </a:pPr>
            <a:r>
              <a:rPr lang="kk-KZ" dirty="0">
                <a:ln>
                  <a:solidFill>
                    <a:schemeClr val="tx1">
                      <a:lumMod val="95000"/>
                      <a:lumOff val="5000"/>
                    </a:schemeClr>
                  </a:solidFill>
                </a:ln>
                <a:effectLst>
                  <a:glow rad="101600">
                    <a:schemeClr val="accent2">
                      <a:satMod val="175000"/>
                      <a:alpha val="40000"/>
                    </a:schemeClr>
                  </a:glow>
                </a:effectLst>
                <a:latin typeface="Times New Roman" pitchFamily="18" charset="0"/>
                <a:cs typeface="Times New Roman" pitchFamily="18" charset="0"/>
              </a:rPr>
              <a:t>Сәйкестікті растау жөніндегі органдардың құқықтары мен міндеттері</a:t>
            </a:r>
            <a:endParaRPr lang="ru-RU" dirty="0">
              <a:ln>
                <a:solidFill>
                  <a:schemeClr val="tx1">
                    <a:lumMod val="95000"/>
                    <a:lumOff val="5000"/>
                  </a:schemeClr>
                </a:solidFill>
              </a:ln>
              <a:effectLst>
                <a:glow rad="101600">
                  <a:schemeClr val="accent2">
                    <a:satMod val="175000"/>
                    <a:alpha val="40000"/>
                  </a:schemeClr>
                </a:glow>
              </a:effectLst>
              <a:latin typeface="Times New Roman" pitchFamily="18" charset="0"/>
              <a:cs typeface="Times New Roman" pitchFamily="18" charset="0"/>
            </a:endParaRPr>
          </a:p>
          <a:p>
            <a:pPr marL="0" indent="-274320" algn="ctr" eaLnBrk="1" fontAlgn="auto" hangingPunct="1">
              <a:lnSpc>
                <a:spcPct val="100000"/>
              </a:lnSpc>
              <a:spcAft>
                <a:spcPts val="0"/>
              </a:spcAft>
              <a:buFont typeface="Wingdings" pitchFamily="2" charset="2"/>
              <a:buChar char="ü"/>
              <a:defRPr/>
            </a:pPr>
            <a:r>
              <a:rPr lang="kk-KZ" dirty="0">
                <a:ln>
                  <a:solidFill>
                    <a:schemeClr val="tx1">
                      <a:lumMod val="95000"/>
                      <a:lumOff val="5000"/>
                    </a:schemeClr>
                  </a:solidFill>
                </a:ln>
                <a:effectLst>
                  <a:glow rad="101600">
                    <a:schemeClr val="accent2">
                      <a:satMod val="175000"/>
                      <a:alpha val="40000"/>
                    </a:schemeClr>
                  </a:glow>
                </a:effectLst>
                <a:latin typeface="Times New Roman" pitchFamily="18" charset="0"/>
                <a:cs typeface="Times New Roman" pitchFamily="18" charset="0"/>
              </a:rPr>
              <a:t>Сынау </a:t>
            </a:r>
            <a:r>
              <a:rPr lang="kk-KZ" dirty="0" smtClean="0">
                <a:ln>
                  <a:solidFill>
                    <a:schemeClr val="tx1">
                      <a:lumMod val="95000"/>
                      <a:lumOff val="5000"/>
                    </a:schemeClr>
                  </a:solidFill>
                </a:ln>
                <a:effectLst>
                  <a:glow rad="101600">
                    <a:schemeClr val="accent2">
                      <a:satMod val="175000"/>
                      <a:alpha val="40000"/>
                    </a:schemeClr>
                  </a:glow>
                </a:effectLst>
                <a:latin typeface="Times New Roman" pitchFamily="18" charset="0"/>
                <a:cs typeface="Times New Roman" pitchFamily="18" charset="0"/>
              </a:rPr>
              <a:t>зертханалары</a:t>
            </a:r>
            <a:endParaRPr lang="ru-RU" dirty="0">
              <a:ln>
                <a:solidFill>
                  <a:schemeClr val="tx1">
                    <a:lumMod val="95000"/>
                    <a:lumOff val="5000"/>
                  </a:schemeClr>
                </a:solidFill>
              </a:ln>
              <a:effectLst>
                <a:glow rad="101600">
                  <a:schemeClr val="accent2">
                    <a:satMod val="175000"/>
                    <a:alpha val="40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CC00FF">
            <a:alpha val="70195"/>
          </a:srgb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Autofit/>
          </a:bodyPr>
          <a:lstStyle/>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1 Сәйкестiктi растау жөнiндегi органдар - меншiк нысанына қарамастан, өнiмдi, көрсетiлетiн қызметтi өндiрушiлерден (орындаушылардан), өнiмдi, көрсетiлетiн қызметтi берушiлер мен тұтынушылардан тәуелсiз, құрамында сәйкестiктi растау жөнiндегi сарапшы-аудиторлары және Қазақстан Республикасының заңнамасында көзделген жағдайларда бекiтiлiп берiлетiн қызмет бағыттары бойынша зертханалары бар уәкiлеттi орган белгiлеген тәртiппен аккредиттелген ұйымдар.</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Сәйкестiктi растау жөнiндегi органдар, оның iшiнде шетелдiк органдар Қазақстан Республикасының Үкiметi белгiлеген тәртiппен аккредиттелуге тиiс.</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Сәйкестiктi растау жөнiндегi органдардың құқық қабiлеттiлiгi олар аккредиттеу аттестатын алған кезде туындайды және оның қолданылу мерзiмiнiң өтуiне немесе осы Заңда белгiленген тәртiппен жарамсыз деп танылуына байланысты тоқтатылады.</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Сәйкестiктi растау жөнiндегi органдар өтінiм берушiлермен жасалған шарт талаптарымен аккредиттеу саласы шегiнде мынадай функцияларды жүзеге асырады:</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1) дайындаушылардың (орындаушылардың), сатушылардың сәйкестiктi мiндеттi растау жөнiндегi жұмыстарды жүргiзуге өтінімтерін қарайды, сәйкестiгiн растауға ұсынылған өнiмдi, көрсетiлетiн қызметтi бiрдейлендiредi;</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2) сәйкестiктi мiндеттi растау жөнiнде жұмыстар жүргiзедi;</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3) дайындаушылардың (орындаушылардың) өтiнiмтерi бойынша сәйкестiк туралы декларацияны қабылдауға қажеттi жұмыстар жүргiзедi;</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4) сәйкестiк туралы декларацияларды тiркейдi;</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5) сәйкестiктi растау сызбасына сай сәйкестiгi мiндеттi растаудан өткен өнiмге инспекциялық тексеру жүргiзедi, олардың белгiленген талаптарға сәйкес еместiгi анықталған жағдайда берiлген сәйкестiк сертификаттарының қолданысын немесе сәйкестiк туралы декларацияны тiркеудiң қолданысын уәкiлеттi орган белгiлеген тәртiппен тоқтата тұрады немесе олардың күшiн жояды;</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363538" algn="just" eaLnBrk="1" fontAlgn="auto" hangingPunct="1">
              <a:lnSpc>
                <a:spcPct val="100000"/>
              </a:lnSpc>
              <a:spcBef>
                <a:spcPts val="0"/>
              </a:spcBef>
              <a:spcAft>
                <a:spcPts val="0"/>
              </a:spcAft>
              <a:buFont typeface="Wingdings" pitchFamily="2" charset="2"/>
              <a:buNone/>
              <a:defRPr/>
            </a:pPr>
            <a:r>
              <a:rPr lang="kk-KZ" sz="1600" dirty="0">
                <a:ln w="18415" cmpd="sng">
                  <a:solidFill>
                    <a:srgbClr val="FFFFFF"/>
                  </a:solidFill>
                  <a:prstDash val="solid"/>
                </a:ln>
                <a:solidFill>
                  <a:srgbClr val="FFFFFF"/>
                </a:solidFill>
                <a:latin typeface="Times New Roman" pitchFamily="18" charset="0"/>
                <a:cs typeface="Times New Roman" pitchFamily="18" charset="0"/>
              </a:rPr>
              <a:t>6) берiлген сәйкестiк сертификаттарының және тiркелген сәйкестiк туралы декларациялардың тiзiлiмiн жүргiзедi.</a:t>
            </a:r>
            <a:endParaRPr lang="ru-RU" sz="1600" dirty="0">
              <a:ln w="18415" cmpd="sng">
                <a:solidFill>
                  <a:srgbClr val="FFFFFF"/>
                </a:solidFill>
                <a:prstDash val="solid"/>
              </a:ln>
              <a:solidFill>
                <a:srgbClr val="FFFFFF"/>
              </a:solidFill>
              <a:latin typeface="Times New Roman" pitchFamily="18" charset="0"/>
              <a:cs typeface="Times New Roman" pitchFamily="18" charset="0"/>
            </a:endParaRPr>
          </a:p>
          <a:p>
            <a:pPr marL="0" indent="-274320" eaLnBrk="1" fontAlgn="auto" hangingPunct="1">
              <a:spcAft>
                <a:spcPts val="0"/>
              </a:spcAft>
              <a:defRPr/>
            </a:pPr>
            <a:endParaRPr lang="ru-RU" sz="1400" dirty="0">
              <a:ln w="18415" cmpd="sng">
                <a:solidFill>
                  <a:srgbClr val="FFFFFF"/>
                </a:solidFill>
                <a:prstDash val="solid"/>
              </a:ln>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99FF6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88640"/>
            <a:ext cx="6400800" cy="1981200"/>
          </a:xfrm>
        </p:spPr>
        <p:txBody>
          <a:bodyPr/>
          <a:lstStyle/>
          <a:p>
            <a:pPr eaLnBrk="1" fontAlgn="auto" hangingPunct="1">
              <a:spcAft>
                <a:spcPts val="0"/>
              </a:spcAft>
              <a:defRPr/>
            </a:pPr>
            <a:r>
              <a:rPr lang="kk-KZ" sz="31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Сәйкестiктi растау жөнiндегi органдарының құқықтары:</a:t>
            </a:r>
            <a:r>
              <a:rPr lang="ru-RU"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627" name="Объект 2"/>
          <p:cNvSpPr>
            <a:spLocks noGrp="1"/>
          </p:cNvSpPr>
          <p:nvPr>
            <p:ph idx="1"/>
          </p:nvPr>
        </p:nvSpPr>
        <p:spPr>
          <a:xfrm>
            <a:off x="323850" y="1844675"/>
            <a:ext cx="8640763" cy="4248150"/>
          </a:xfrm>
        </p:spPr>
        <p:txBody>
          <a:bodyPr/>
          <a:lstStyle/>
          <a:p>
            <a:pPr marL="0" indent="-273050" eaLnBrk="1" hangingPunct="1">
              <a:lnSpc>
                <a:spcPct val="100000"/>
              </a:lnSpc>
              <a:buFont typeface="Wingdings" pitchFamily="2" charset="2"/>
              <a:buChar char="Ø"/>
            </a:pPr>
            <a:r>
              <a:rPr lang="kk-KZ" sz="2800" smtClean="0">
                <a:latin typeface="Times New Roman" pitchFamily="18" charset="0"/>
                <a:cs typeface="Times New Roman" pitchFamily="18" charset="0"/>
              </a:rPr>
              <a:t>1) дайындаушының (орындаушының), сатушының өтiнiмi бойынша аккредиттеу саласы шегiнде объектiлердiң сәйкестiгiн мiндеттi және ерiктi түрде растауды жүргізуге;</a:t>
            </a:r>
            <a:endParaRPr lang="ru-RU" sz="2800" smtClean="0">
              <a:latin typeface="Times New Roman" pitchFamily="18" charset="0"/>
              <a:cs typeface="Times New Roman" pitchFamily="18" charset="0"/>
            </a:endParaRPr>
          </a:p>
          <a:p>
            <a:pPr marL="0" indent="-273050" eaLnBrk="1" hangingPunct="1">
              <a:lnSpc>
                <a:spcPct val="100000"/>
              </a:lnSpc>
              <a:buFont typeface="Wingdings" pitchFamily="2" charset="2"/>
              <a:buChar char="Ø"/>
            </a:pPr>
            <a:r>
              <a:rPr lang="kk-KZ" sz="2800" smtClean="0">
                <a:latin typeface="Times New Roman" pitchFamily="18" charset="0"/>
                <a:cs typeface="Times New Roman" pitchFamily="18" charset="0"/>
              </a:rPr>
              <a:t>2) өтiнiм берушiден сәйкестiктi растау жөнiндегi жұмыстарды орындау үшiн қажеттi құжаттардың ұсынылуын сұратуға.</a:t>
            </a:r>
            <a:endParaRPr lang="ru-RU" sz="2800" smtClean="0">
              <a:latin typeface="Times New Roman" pitchFamily="18" charset="0"/>
              <a:cs typeface="Times New Roman" pitchFamily="18" charset="0"/>
            </a:endParaRPr>
          </a:p>
          <a:p>
            <a:pPr marL="0" indent="-273050" eaLnBrk="1" hangingPunct="1">
              <a:lnSpc>
                <a:spcPct val="100000"/>
              </a:lnSpc>
            </a:pPr>
            <a:endParaRPr lang="ru-RU"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99FF"/>
        </a:solidFill>
        <a:effectLst/>
      </p:bgPr>
    </p:bg>
    <p:spTree>
      <p:nvGrpSpPr>
        <p:cNvPr id="1" name=""/>
        <p:cNvGrpSpPr/>
        <p:nvPr/>
      </p:nvGrpSpPr>
      <p:grpSpPr>
        <a:xfrm>
          <a:off x="0" y="0"/>
          <a:ext cx="0" cy="0"/>
          <a:chOff x="0" y="0"/>
          <a:chExt cx="0" cy="0"/>
        </a:xfrm>
      </p:grpSpPr>
      <p:sp>
        <p:nvSpPr>
          <p:cNvPr id="27650" name="Объект 2"/>
          <p:cNvSpPr>
            <a:spLocks noGrp="1"/>
          </p:cNvSpPr>
          <p:nvPr>
            <p:ph idx="1"/>
          </p:nvPr>
        </p:nvSpPr>
        <p:spPr>
          <a:xfrm>
            <a:off x="323850" y="333375"/>
            <a:ext cx="8496300" cy="6191250"/>
          </a:xfrm>
        </p:spPr>
        <p:txBody>
          <a:bodyPr/>
          <a:lstStyle/>
          <a:p>
            <a:pPr marL="0" indent="-273050" eaLnBrk="1" hangingPunct="1">
              <a:lnSpc>
                <a:spcPct val="100000"/>
              </a:lnSpc>
            </a:pPr>
            <a:r>
              <a:rPr lang="kk-KZ" sz="2400" smtClean="0">
                <a:latin typeface="Times New Roman" pitchFamily="18" charset="0"/>
                <a:cs typeface="Times New Roman" pitchFamily="18" charset="0"/>
              </a:rPr>
              <a:t>Сәйкестiктi растау жөнiндегi органдардың міндеттері:</a:t>
            </a:r>
            <a:endParaRPr lang="ru-RU" sz="2400" smtClean="0">
              <a:latin typeface="Times New Roman" pitchFamily="18" charset="0"/>
              <a:cs typeface="Times New Roman" pitchFamily="18" charset="0"/>
            </a:endParaRPr>
          </a:p>
          <a:p>
            <a:pPr marL="0" indent="-273050" eaLnBrk="1" hangingPunct="1">
              <a:lnSpc>
                <a:spcPct val="100000"/>
              </a:lnSpc>
            </a:pPr>
            <a:r>
              <a:rPr lang="kk-KZ" sz="2400" smtClean="0">
                <a:latin typeface="Times New Roman" pitchFamily="18" charset="0"/>
                <a:cs typeface="Times New Roman" pitchFamily="18" charset="0"/>
              </a:rPr>
              <a:t>1) өтiнiм берушiнiң сәйкестiктi растау ережелерi мен шарттары туралы ақпаратқа кедергiсiз қол жеткiзуiн қамтамасыз етуге;</a:t>
            </a:r>
            <a:endParaRPr lang="ru-RU" sz="2400" smtClean="0">
              <a:latin typeface="Times New Roman" pitchFamily="18" charset="0"/>
              <a:cs typeface="Times New Roman" pitchFamily="18" charset="0"/>
            </a:endParaRPr>
          </a:p>
          <a:p>
            <a:pPr marL="0" indent="-273050" eaLnBrk="1" hangingPunct="1">
              <a:lnSpc>
                <a:spcPct val="100000"/>
              </a:lnSpc>
            </a:pPr>
            <a:r>
              <a:rPr lang="kk-KZ" sz="2400" smtClean="0">
                <a:latin typeface="Times New Roman" pitchFamily="18" charset="0"/>
                <a:cs typeface="Times New Roman" pitchFamily="18" charset="0"/>
              </a:rPr>
              <a:t>2) өтiнiм берушiге қатысты кемсiтушiлiкке жол бермеуге;</a:t>
            </a:r>
            <a:endParaRPr lang="ru-RU" sz="2400" smtClean="0">
              <a:latin typeface="Times New Roman" pitchFamily="18" charset="0"/>
              <a:cs typeface="Times New Roman" pitchFamily="18" charset="0"/>
            </a:endParaRPr>
          </a:p>
          <a:p>
            <a:pPr marL="0" indent="-273050" eaLnBrk="1" hangingPunct="1">
              <a:lnSpc>
                <a:spcPct val="100000"/>
              </a:lnSpc>
            </a:pPr>
            <a:r>
              <a:rPr lang="kk-KZ" sz="2400" smtClean="0">
                <a:latin typeface="Times New Roman" pitchFamily="18" charset="0"/>
                <a:cs typeface="Times New Roman" pitchFamily="18" charset="0"/>
              </a:rPr>
              <a:t>3) сәйкестiктi растау саласындағы мемлекеттiк техникалық реттеу жүйесiнiң ережелерiне сай берiлген сәйкестiк сертификаттары, тiркелген сәйкестiк туралы декларациялар жөнiнде және объектiлердi сертификаттаудан бас тарту туралы мәлiметтер беруге;</a:t>
            </a:r>
            <a:endParaRPr lang="ru-RU" sz="2400" smtClean="0">
              <a:latin typeface="Times New Roman" pitchFamily="18" charset="0"/>
              <a:cs typeface="Times New Roman" pitchFamily="18" charset="0"/>
            </a:endParaRPr>
          </a:p>
          <a:p>
            <a:pPr marL="0" indent="-273050" eaLnBrk="1" hangingPunct="1">
              <a:lnSpc>
                <a:spcPct val="100000"/>
              </a:lnSpc>
            </a:pPr>
            <a:r>
              <a:rPr lang="kk-KZ" sz="2400" smtClean="0">
                <a:latin typeface="Times New Roman" pitchFamily="18" charset="0"/>
                <a:cs typeface="Times New Roman" pitchFamily="18" charset="0"/>
              </a:rPr>
              <a:t>4) өнiм, көрсетiлетiн қызмет шығарылған елге қарамастан, өтiнiм берушiнiң коммерциялық мүддесi болып табылатын ақпараттың құпиялылығын қамтамасыз етуге.</a:t>
            </a: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8674" name="Объект 2"/>
          <p:cNvSpPr>
            <a:spLocks noGrp="1"/>
          </p:cNvSpPr>
          <p:nvPr>
            <p:ph idx="1"/>
          </p:nvPr>
        </p:nvSpPr>
        <p:spPr>
          <a:xfrm>
            <a:off x="971550" y="908050"/>
            <a:ext cx="7345363" cy="4968875"/>
          </a:xfrm>
        </p:spPr>
        <p:txBody>
          <a:bodyPr/>
          <a:lstStyle/>
          <a:p>
            <a:pPr marL="0" indent="-273050" eaLnBrk="1" hangingPunct="1">
              <a:lnSpc>
                <a:spcPct val="100000"/>
              </a:lnSpc>
              <a:buFont typeface="Arial" charset="0"/>
              <a:buChar char="•"/>
            </a:pPr>
            <a:r>
              <a:rPr lang="kk-KZ" sz="2000" smtClean="0">
                <a:latin typeface="Times New Roman" pitchFamily="18" charset="0"/>
                <a:cs typeface="Times New Roman" pitchFamily="18" charset="0"/>
              </a:rPr>
              <a:t>Сәйкестiктi растау жөнiндегi органдар және сарапшы-аудиторлар сәйкестiктi мiндеттi растау ережелерiн бұзғаны және сәйкестiк сертификатын заңсыз бергенi, сәйкестiк туралы декларацияларды заңсыз тiркегенi үшiн Қазақстан Республикасының заңдарына сәйкес жауапты болады.</a:t>
            </a:r>
            <a:endParaRPr lang="ru-RU" sz="2000" smtClean="0">
              <a:latin typeface="Times New Roman" pitchFamily="18" charset="0"/>
              <a:cs typeface="Times New Roman" pitchFamily="18" charset="0"/>
            </a:endParaRPr>
          </a:p>
          <a:p>
            <a:pPr marL="0" indent="-273050" eaLnBrk="1" hangingPunct="1">
              <a:lnSpc>
                <a:spcPct val="100000"/>
              </a:lnSpc>
              <a:buFont typeface="Arial" charset="0"/>
              <a:buChar char="•"/>
            </a:pPr>
            <a:r>
              <a:rPr lang="kk-KZ" sz="2000" smtClean="0">
                <a:latin typeface="Times New Roman" pitchFamily="18" charset="0"/>
                <a:cs typeface="Times New Roman" pitchFamily="18" charset="0"/>
              </a:rPr>
              <a:t>Сәйкестiктi растау жөнiндегi органдар аккредиттеу саласында консалтингтік қызмет көрсетуге құқылы емес және осы қызметтердi көрсететiн тұлғалармен аффилиирленген болуға тиiс емес.</a:t>
            </a:r>
            <a:endParaRPr lang="ru-RU" sz="2000" smtClean="0">
              <a:latin typeface="Times New Roman" pitchFamily="18" charset="0"/>
              <a:cs typeface="Times New Roman" pitchFamily="18" charset="0"/>
            </a:endParaRPr>
          </a:p>
          <a:p>
            <a:pPr marL="0" indent="-273050" eaLnBrk="1" hangingPunct="1">
              <a:lnSpc>
                <a:spcPct val="100000"/>
              </a:lnSpc>
              <a:buFont typeface="Arial" charset="0"/>
              <a:buChar char="•"/>
            </a:pPr>
            <a:r>
              <a:rPr lang="kk-KZ" sz="2000" smtClean="0">
                <a:latin typeface="Times New Roman" pitchFamily="18" charset="0"/>
                <a:cs typeface="Times New Roman" pitchFamily="18" charset="0"/>
              </a:rPr>
              <a:t>Сәйкестiктi растау жөнiндегi органның меншiк құқығы негiзiнде сәйкестiктi растау жөнiндегi органның аккредиттеу саласында көзделген объектiлерiне Қазақстан Республикасының техникалық реттеу туралы заңнамасына сәйкес айқындалатын көлемде сынақ жүргiзудi қамтамасыз ететiн зертханасы болуға тиiс.</a:t>
            </a:r>
            <a:endParaRPr lang="ru-RU" sz="2000" smtClean="0">
              <a:latin typeface="Times New Roman" pitchFamily="18" charset="0"/>
              <a:cs typeface="Times New Roman" pitchFamily="18" charset="0"/>
            </a:endParaRPr>
          </a:p>
          <a:p>
            <a:pPr marL="0" indent="-273050" eaLnBrk="1" hangingPunct="1"/>
            <a:endParaRPr lang="ru-RU" sz="1800" smtClean="0"/>
          </a:p>
          <a:p>
            <a:pPr marL="0" indent="-273050" eaLnBrk="1" hangingPunct="1"/>
            <a:endParaRPr lang="ru-RU" sz="1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000000">
                <a:alpha val="83000"/>
              </a:srgbClr>
            </a:gs>
            <a:gs pos="39999">
              <a:srgbClr val="0A128C"/>
            </a:gs>
            <a:gs pos="70000">
              <a:srgbClr val="181CC7"/>
            </a:gs>
            <a:gs pos="88000">
              <a:srgbClr val="7005D4"/>
            </a:gs>
            <a:gs pos="100000">
              <a:srgbClr val="8C3D9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784976" cy="6858000"/>
          </a:xfrm>
        </p:spPr>
        <p:txBody>
          <a:bodyPr rtlCol="0">
            <a:normAutofit lnSpcReduction="10000"/>
          </a:bodyPr>
          <a:lstStyle/>
          <a:p>
            <a:pPr marL="0" indent="-274320" algn="just" eaLnBrk="1" fontAlgn="auto" hangingPunct="1">
              <a:lnSpc>
                <a:spcPct val="110000"/>
              </a:lnSpc>
              <a:spcAft>
                <a:spcPts val="0"/>
              </a:spcAft>
              <a:buFont typeface="Wingdings" pitchFamily="2" charset="2"/>
              <a:buChar char="§"/>
              <a:defRPr/>
            </a:pPr>
            <a:r>
              <a:rPr lang="kk-KZ" sz="1800" dirty="0" smtClean="0">
                <a:ln w="18415" cmpd="sng">
                  <a:solidFill>
                    <a:srgbClr val="FFFFFF"/>
                  </a:solidFill>
                  <a:prstDash val="solid"/>
                </a:ln>
                <a:solidFill>
                  <a:srgbClr val="FFFFFF"/>
                </a:solidFill>
                <a:latin typeface="Times New Roman" pitchFamily="18" charset="0"/>
                <a:cs typeface="Times New Roman" pitchFamily="18" charset="0"/>
              </a:rPr>
              <a:t>2 Сынау зертханалар - меншiк нысанына қарамастан, уәкiлеттi орган белгiлеген тәртiппен аккредиттелген ұйымдар және олардың құрылымдық бөлiмшелерi (филиалдары, өкiлдiктерi).</a:t>
            </a:r>
            <a:endParaRPr lang="ru-RU" sz="1800" dirty="0" smtClean="0">
              <a:ln w="18415" cmpd="sng">
                <a:solidFill>
                  <a:srgbClr val="FFFFFF"/>
                </a:solidFill>
                <a:prstDash val="solid"/>
              </a:ln>
              <a:solidFill>
                <a:srgbClr val="FFFFFF"/>
              </a:solidFill>
              <a:latin typeface="Times New Roman" pitchFamily="18" charset="0"/>
              <a:cs typeface="Times New Roman" pitchFamily="18" charset="0"/>
            </a:endParaRPr>
          </a:p>
          <a:p>
            <a:pPr marL="0" indent="-274320" algn="just" eaLnBrk="1" fontAlgn="auto" hangingPunct="1">
              <a:lnSpc>
                <a:spcPct val="110000"/>
              </a:lnSpc>
              <a:spcAft>
                <a:spcPts val="0"/>
              </a:spcAft>
              <a:buFont typeface="Wingdings" pitchFamily="2" charset="2"/>
              <a:buChar char="§"/>
              <a:defRPr/>
            </a:pPr>
            <a:r>
              <a:rPr lang="kk-KZ" sz="1800" dirty="0" smtClean="0">
                <a:ln w="18415" cmpd="sng">
                  <a:solidFill>
                    <a:srgbClr val="FFFFFF"/>
                  </a:solidFill>
                  <a:prstDash val="solid"/>
                </a:ln>
                <a:solidFill>
                  <a:srgbClr val="FFFFFF"/>
                </a:solidFill>
                <a:latin typeface="Times New Roman" pitchFamily="18" charset="0"/>
                <a:cs typeface="Times New Roman" pitchFamily="18" charset="0"/>
              </a:rPr>
              <a:t>Сәйкестiктi растау мақсатында сынақ жүргiзу жөнiндегi зертханалардың құқық қабiлеттiлiгi олар аккредиттеу аттестатын алған кезде туындайды және оның қолданылу мерзiмiнiң бiтуiне, уәкiлеттi орган белгiлеген тәртiппен күшi жойылуына және жарамсыз деп танылуына байланысты тоқтатылады.</a:t>
            </a:r>
            <a:endParaRPr lang="ru-RU" sz="1800" dirty="0" smtClean="0">
              <a:ln w="18415" cmpd="sng">
                <a:solidFill>
                  <a:srgbClr val="FFFFFF"/>
                </a:solidFill>
                <a:prstDash val="solid"/>
              </a:ln>
              <a:solidFill>
                <a:srgbClr val="FFFFFF"/>
              </a:solidFill>
              <a:latin typeface="Times New Roman" pitchFamily="18" charset="0"/>
              <a:cs typeface="Times New Roman" pitchFamily="18" charset="0"/>
            </a:endParaRPr>
          </a:p>
          <a:p>
            <a:pPr marL="0" indent="-274320" algn="just" eaLnBrk="1" fontAlgn="auto" hangingPunct="1">
              <a:lnSpc>
                <a:spcPct val="110000"/>
              </a:lnSpc>
              <a:spcAft>
                <a:spcPts val="0"/>
              </a:spcAft>
              <a:buFont typeface="Wingdings" pitchFamily="2" charset="2"/>
              <a:buChar char="§"/>
              <a:defRPr/>
            </a:pPr>
            <a:r>
              <a:rPr lang="kk-KZ" sz="1800" dirty="0" smtClean="0">
                <a:ln w="18415" cmpd="sng">
                  <a:solidFill>
                    <a:srgbClr val="FFFFFF"/>
                  </a:solidFill>
                  <a:prstDash val="solid"/>
                </a:ln>
                <a:solidFill>
                  <a:srgbClr val="FFFFFF"/>
                </a:solidFill>
                <a:latin typeface="Times New Roman" pitchFamily="18" charset="0"/>
                <a:cs typeface="Times New Roman" pitchFamily="18" charset="0"/>
              </a:rPr>
              <a:t>Зертханалар сәйкестiктi растау жөнiндегi органдармен немесе басқа өтінім берушiлермен жасалған шарт жағдайларында:</a:t>
            </a:r>
            <a:endParaRPr lang="ru-RU" sz="1800" dirty="0" smtClean="0">
              <a:ln w="18415" cmpd="sng">
                <a:solidFill>
                  <a:srgbClr val="FFFFFF"/>
                </a:solidFill>
                <a:prstDash val="solid"/>
              </a:ln>
              <a:solidFill>
                <a:srgbClr val="FFFFFF"/>
              </a:solidFill>
              <a:latin typeface="Times New Roman" pitchFamily="18" charset="0"/>
              <a:cs typeface="Times New Roman" pitchFamily="18" charset="0"/>
            </a:endParaRPr>
          </a:p>
          <a:p>
            <a:pPr marL="0" indent="-274320" algn="just" eaLnBrk="1" fontAlgn="auto" hangingPunct="1">
              <a:lnSpc>
                <a:spcPct val="110000"/>
              </a:lnSpc>
              <a:spcAft>
                <a:spcPts val="0"/>
              </a:spcAft>
              <a:buFont typeface="Wingdings" pitchFamily="2" charset="2"/>
              <a:buChar char="§"/>
              <a:defRPr/>
            </a:pPr>
            <a:r>
              <a:rPr lang="kk-KZ" sz="1800" dirty="0" smtClean="0">
                <a:ln w="18415" cmpd="sng">
                  <a:solidFill>
                    <a:srgbClr val="FFFFFF"/>
                  </a:solidFill>
                  <a:prstDash val="solid"/>
                </a:ln>
                <a:solidFill>
                  <a:srgbClr val="FFFFFF"/>
                </a:solidFill>
                <a:latin typeface="Times New Roman" pitchFamily="18" charset="0"/>
                <a:cs typeface="Times New Roman" pitchFamily="18" charset="0"/>
              </a:rPr>
              <a:t>1</a:t>
            </a:r>
            <a:r>
              <a:rPr lang="kk-KZ" sz="1800" dirty="0">
                <a:ln w="18415" cmpd="sng">
                  <a:solidFill>
                    <a:srgbClr val="FFFFFF"/>
                  </a:solidFill>
                  <a:prstDash val="solid"/>
                </a:ln>
                <a:solidFill>
                  <a:srgbClr val="FFFFFF"/>
                </a:solidFill>
                <a:latin typeface="Times New Roman" pitchFamily="18" charset="0"/>
                <a:cs typeface="Times New Roman" pitchFamily="18" charset="0"/>
              </a:rPr>
              <a:t>) өзiнiң аккредиттеу саласы шегiнде сәйкестiктi мiндеттi немесе ерiктi растау мақсатында объектiлерге сынақ жүргiзедi;</a:t>
            </a:r>
            <a:endParaRPr lang="ru-RU" sz="1800" dirty="0">
              <a:ln w="18415" cmpd="sng">
                <a:solidFill>
                  <a:srgbClr val="FFFFFF"/>
                </a:solidFill>
                <a:prstDash val="solid"/>
              </a:ln>
              <a:solidFill>
                <a:srgbClr val="FFFFFF"/>
              </a:solidFill>
              <a:latin typeface="Times New Roman" pitchFamily="18" charset="0"/>
              <a:cs typeface="Times New Roman" pitchFamily="18" charset="0"/>
            </a:endParaRPr>
          </a:p>
          <a:p>
            <a:pPr marL="0" indent="-274320" algn="just" eaLnBrk="1" fontAlgn="auto" hangingPunct="1">
              <a:lnSpc>
                <a:spcPct val="110000"/>
              </a:lnSpc>
              <a:spcAft>
                <a:spcPts val="0"/>
              </a:spcAft>
              <a:buFont typeface="Wingdings" pitchFamily="2" charset="2"/>
              <a:buChar char="§"/>
              <a:defRPr/>
            </a:pPr>
            <a:r>
              <a:rPr lang="kk-KZ" sz="1800" dirty="0">
                <a:ln w="18415" cmpd="sng">
                  <a:solidFill>
                    <a:srgbClr val="FFFFFF"/>
                  </a:solidFill>
                  <a:prstDash val="solid"/>
                </a:ln>
                <a:solidFill>
                  <a:srgbClr val="FFFFFF"/>
                </a:solidFill>
                <a:latin typeface="Times New Roman" pitchFamily="18" charset="0"/>
                <a:cs typeface="Times New Roman" pitchFamily="18" charset="0"/>
              </a:rPr>
              <a:t>2) сынақ нәтижелерiнiң дәйектiлiгiн қамтамасыз етедi;</a:t>
            </a:r>
            <a:endParaRPr lang="ru-RU" sz="1800" dirty="0">
              <a:ln w="18415" cmpd="sng">
                <a:solidFill>
                  <a:srgbClr val="FFFFFF"/>
                </a:solidFill>
                <a:prstDash val="solid"/>
              </a:ln>
              <a:solidFill>
                <a:srgbClr val="FFFFFF"/>
              </a:solidFill>
              <a:latin typeface="Times New Roman" pitchFamily="18" charset="0"/>
              <a:cs typeface="Times New Roman" pitchFamily="18" charset="0"/>
            </a:endParaRPr>
          </a:p>
          <a:p>
            <a:pPr marL="0" indent="-274320" algn="just" eaLnBrk="1" fontAlgn="auto" hangingPunct="1">
              <a:lnSpc>
                <a:spcPct val="110000"/>
              </a:lnSpc>
              <a:spcAft>
                <a:spcPts val="0"/>
              </a:spcAft>
              <a:buFont typeface="Wingdings" pitchFamily="2" charset="2"/>
              <a:buChar char="§"/>
              <a:defRPr/>
            </a:pPr>
            <a:r>
              <a:rPr lang="kk-KZ" sz="1800" dirty="0">
                <a:ln w="18415" cmpd="sng">
                  <a:solidFill>
                    <a:srgbClr val="FFFFFF"/>
                  </a:solidFill>
                  <a:prstDash val="solid"/>
                </a:ln>
                <a:solidFill>
                  <a:srgbClr val="FFFFFF"/>
                </a:solidFill>
                <a:latin typeface="Times New Roman" pitchFamily="18" charset="0"/>
                <a:cs typeface="Times New Roman" pitchFamily="18" charset="0"/>
              </a:rPr>
              <a:t>3) уәкiлеттi орган белгiлеген тәртiппен және нысандар бойынша жұмыс нәтижелерiн ресiмдейдi және бередi;</a:t>
            </a:r>
            <a:endParaRPr lang="ru-RU" sz="1800" dirty="0">
              <a:ln w="18415" cmpd="sng">
                <a:solidFill>
                  <a:srgbClr val="FFFFFF"/>
                </a:solidFill>
                <a:prstDash val="solid"/>
              </a:ln>
              <a:solidFill>
                <a:srgbClr val="FFFFFF"/>
              </a:solidFill>
              <a:latin typeface="Times New Roman" pitchFamily="18" charset="0"/>
              <a:cs typeface="Times New Roman" pitchFamily="18" charset="0"/>
            </a:endParaRPr>
          </a:p>
          <a:p>
            <a:pPr marL="0" indent="-274320" algn="just" eaLnBrk="1" fontAlgn="auto" hangingPunct="1">
              <a:lnSpc>
                <a:spcPct val="110000"/>
              </a:lnSpc>
              <a:spcAft>
                <a:spcPts val="0"/>
              </a:spcAft>
              <a:buFont typeface="Wingdings" pitchFamily="2" charset="2"/>
              <a:buChar char="§"/>
              <a:defRPr/>
            </a:pPr>
            <a:r>
              <a:rPr lang="kk-KZ" sz="1800" dirty="0" smtClean="0">
                <a:ln w="18415" cmpd="sng">
                  <a:solidFill>
                    <a:srgbClr val="FFFFFF"/>
                  </a:solidFill>
                  <a:prstDash val="solid"/>
                </a:ln>
                <a:solidFill>
                  <a:srgbClr val="FFFFFF"/>
                </a:solidFill>
                <a:latin typeface="Times New Roman" pitchFamily="18" charset="0"/>
                <a:cs typeface="Times New Roman" pitchFamily="18" charset="0"/>
              </a:rPr>
              <a:t>4) Қазақстан Республикасының заңнамасына сәйкес өзге де қызметтi жүзеге асырады.</a:t>
            </a:r>
            <a:endParaRPr lang="ru-RU" sz="1800" dirty="0" smtClean="0">
              <a:ln w="18415" cmpd="sng">
                <a:solidFill>
                  <a:srgbClr val="FFFFFF"/>
                </a:solidFill>
                <a:prstDash val="solid"/>
              </a:ln>
              <a:solidFill>
                <a:srgbClr val="FFFFFF"/>
              </a:solidFill>
              <a:latin typeface="Times New Roman" pitchFamily="18" charset="0"/>
              <a:cs typeface="Times New Roman" pitchFamily="18" charset="0"/>
            </a:endParaRPr>
          </a:p>
          <a:p>
            <a:pPr marL="0" indent="-274320" algn="just" eaLnBrk="1" fontAlgn="auto" hangingPunct="1">
              <a:lnSpc>
                <a:spcPct val="110000"/>
              </a:lnSpc>
              <a:spcAft>
                <a:spcPts val="0"/>
              </a:spcAft>
              <a:buFont typeface="Wingdings" pitchFamily="2" charset="2"/>
              <a:buChar char="§"/>
              <a:defRPr/>
            </a:pPr>
            <a:r>
              <a:rPr lang="kk-KZ" sz="1800" dirty="0" smtClean="0">
                <a:ln w="18415" cmpd="sng">
                  <a:solidFill>
                    <a:srgbClr val="FFFFFF"/>
                  </a:solidFill>
                  <a:prstDash val="solid"/>
                </a:ln>
                <a:solidFill>
                  <a:srgbClr val="FFFFFF"/>
                </a:solidFill>
                <a:latin typeface="Times New Roman" pitchFamily="18" charset="0"/>
                <a:cs typeface="Times New Roman" pitchFamily="18" charset="0"/>
              </a:rPr>
              <a:t>Зертхана </a:t>
            </a:r>
            <a:r>
              <a:rPr lang="kk-KZ" sz="1800" dirty="0">
                <a:ln w="18415" cmpd="sng">
                  <a:solidFill>
                    <a:srgbClr val="FFFFFF"/>
                  </a:solidFill>
                  <a:prstDash val="solid"/>
                </a:ln>
                <a:solidFill>
                  <a:srgbClr val="FFFFFF"/>
                </a:solidFill>
                <a:latin typeface="Times New Roman" pitchFamily="18" charset="0"/>
                <a:cs typeface="Times New Roman" pitchFamily="18" charset="0"/>
              </a:rPr>
              <a:t>осы зертханаға бекiтiлген аккредиттеу саласында көзделген объектiлер бойынша сынақ жүргiзу шартын сәйкестiктi растау жөнiндегi бiр ғана органмен жасауға құқылы. </a:t>
            </a:r>
            <a:endParaRPr lang="ru-RU" sz="1800" dirty="0">
              <a:ln w="18415" cmpd="sng">
                <a:solidFill>
                  <a:srgbClr val="FFFFFF"/>
                </a:solidFill>
                <a:prstDash val="solid"/>
              </a:ln>
              <a:solidFill>
                <a:srgbClr val="FFFFFF"/>
              </a:solidFill>
              <a:latin typeface="Times New Roman" pitchFamily="18" charset="0"/>
              <a:cs typeface="Times New Roman" pitchFamily="18" charset="0"/>
            </a:endParaRPr>
          </a:p>
          <a:p>
            <a:pPr marL="0" indent="-274320" algn="just" eaLnBrk="1" fontAlgn="auto" hangingPunct="1">
              <a:lnSpc>
                <a:spcPct val="110000"/>
              </a:lnSpc>
              <a:spcAft>
                <a:spcPts val="0"/>
              </a:spcAft>
              <a:buFont typeface="Wingdings" pitchFamily="2" charset="2"/>
              <a:buChar char="§"/>
              <a:defRPr/>
            </a:pPr>
            <a:r>
              <a:rPr lang="kk-KZ" sz="1800" dirty="0">
                <a:ln w="18415" cmpd="sng">
                  <a:solidFill>
                    <a:srgbClr val="FFFFFF"/>
                  </a:solidFill>
                  <a:prstDash val="solid"/>
                </a:ln>
                <a:solidFill>
                  <a:srgbClr val="FFFFFF"/>
                </a:solidFill>
                <a:latin typeface="Times New Roman" pitchFamily="18" charset="0"/>
                <a:cs typeface="Times New Roman" pitchFamily="18" charset="0"/>
              </a:rPr>
              <a:t>Зертханалар объектiлердiң сәйкестігін растау кезiнде оларға сынақтың дәйектемесiз нәтижелерiн ұсынғаны үшiн Қазақстан Республикасының заңдарына сәйкес жауапты болады.</a:t>
            </a:r>
            <a:endParaRPr lang="ru-RU" sz="1800" dirty="0">
              <a:ln w="18415" cmpd="sng">
                <a:solidFill>
                  <a:srgbClr val="FFFFFF"/>
                </a:solidFill>
                <a:prstDash val="solid"/>
              </a:ln>
              <a:solidFill>
                <a:srgbClr val="FFFFFF"/>
              </a:solidFill>
              <a:latin typeface="Times New Roman" pitchFamily="18" charset="0"/>
              <a:cs typeface="Times New Roman" pitchFamily="18" charset="0"/>
            </a:endParaRPr>
          </a:p>
          <a:p>
            <a:pPr marL="0" indent="-274320" eaLnBrk="1" fontAlgn="auto" hangingPunct="1">
              <a:spcAft>
                <a:spcPts val="0"/>
              </a:spcAft>
              <a:defRPr/>
            </a:pPr>
            <a:endParaRPr lang="ru-RU"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1196975"/>
            <a:ext cx="6400800" cy="792163"/>
          </a:xfrm>
        </p:spPr>
        <p:style>
          <a:lnRef idx="2">
            <a:schemeClr val="dk1"/>
          </a:lnRef>
          <a:fillRef idx="1">
            <a:schemeClr val="lt1"/>
          </a:fillRef>
          <a:effectRef idx="0">
            <a:schemeClr val="dk1"/>
          </a:effectRef>
          <a:fontRef idx="minor">
            <a:schemeClr val="dk1"/>
          </a:fontRef>
        </p:style>
        <p:txBody>
          <a:bodyPr/>
          <a:lstStyle/>
          <a:p>
            <a:pPr eaLnBrk="1" fontAlgn="auto" hangingPunct="1">
              <a:spcAft>
                <a:spcPts val="0"/>
              </a:spcAft>
              <a:defRPr/>
            </a:pPr>
            <a:r>
              <a:rPr lang="kk-KZ" b="1" i="1" dirty="0">
                <a:latin typeface="Times New Roman" pitchFamily="18" charset="0"/>
                <a:cs typeface="Times New Roman" pitchFamily="18" charset="0"/>
              </a:rPr>
              <a:t>Тақырып </a:t>
            </a:r>
            <a:r>
              <a:rPr lang="kk-KZ" b="1" i="1" dirty="0" smtClean="0">
                <a:latin typeface="Times New Roman" pitchFamily="18" charset="0"/>
                <a:cs typeface="Times New Roman" pitchFamily="18" charset="0"/>
              </a:rPr>
              <a:t>3</a:t>
            </a:r>
            <a:endParaRPr lang="ru-RU" dirty="0"/>
          </a:p>
        </p:txBody>
      </p:sp>
      <p:sp>
        <p:nvSpPr>
          <p:cNvPr id="3" name="Объект 2"/>
          <p:cNvSpPr>
            <a:spLocks noGrp="1"/>
          </p:cNvSpPr>
          <p:nvPr>
            <p:ph idx="1"/>
          </p:nvPr>
        </p:nvSpPr>
        <p:spPr/>
        <p:txBody>
          <a:bodyPr rtlCol="0">
            <a:noAutofit/>
          </a:bodyPr>
          <a:lstStyle/>
          <a:p>
            <a:pPr marL="0" indent="0" algn="ctr" eaLnBrk="1" fontAlgn="auto" hangingPunct="1">
              <a:lnSpc>
                <a:spcPct val="100000"/>
              </a:lnSpc>
              <a:spcAft>
                <a:spcPts val="0"/>
              </a:spcAft>
              <a:buFont typeface="Wingdings" pitchFamily="2" charset="2"/>
              <a:buNone/>
              <a:defRPr/>
            </a:pPr>
            <a:r>
              <a:rPr lang="kk-KZ"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Өнімді сертификаттау</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980728"/>
            <a:ext cx="6400800" cy="1080120"/>
          </a:xfrm>
        </p:spPr>
        <p:txBody>
          <a:bodyPr>
            <a:noAutofit/>
          </a:bodyPr>
          <a:lstStyle/>
          <a:p>
            <a:pPr eaLnBrk="1" fontAlgn="auto" hangingPunct="1">
              <a:spcAft>
                <a:spcPts val="0"/>
              </a:spcAft>
              <a:defRPr/>
            </a:pPr>
            <a:r>
              <a:rPr lang="kk-KZ"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Мақсаты</a:t>
            </a:r>
            <a:r>
              <a:rPr lang="kk-KZ"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a:t>
            </a:r>
            <a:endParaRPr lang="ru-RU"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1371600" y="2132856"/>
            <a:ext cx="6400800" cy="3744416"/>
          </a:xfrm>
        </p:spPr>
        <p:txBody>
          <a:bodyPr rtlCol="0">
            <a:normAutofit fontScale="70000" lnSpcReduction="20000"/>
          </a:bodyPr>
          <a:lstStyle/>
          <a:p>
            <a:pPr marL="0" indent="0" algn="ctr" eaLnBrk="1" fontAlgn="auto" hangingPunct="1">
              <a:lnSpc>
                <a:spcPct val="120000"/>
              </a:lnSpc>
              <a:spcAft>
                <a:spcPts val="0"/>
              </a:spcAft>
              <a:buFont typeface="Wingdings" pitchFamily="2" charset="2"/>
              <a:buNone/>
              <a:defRPr/>
            </a:pPr>
            <a:r>
              <a:rPr lang="kk-KZ" sz="1800" b="1" dirty="0"/>
              <a:t> </a:t>
            </a:r>
            <a:r>
              <a:rPr lang="kk-KZ" sz="5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Студенттерді өнімді сертификаттауды жүргізудің тәртіптерімен және сәйкестік туралы деклорацияны тіркеу және қабылдау тәртіптерімен таныстыру.</a:t>
            </a:r>
            <a:endParaRPr lang="ru-RU" sz="51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eaLnBrk="1" fontAlgn="auto" hangingPunct="1">
              <a:spcAft>
                <a:spcPts val="0"/>
              </a:spcAft>
              <a:defRPr/>
            </a:pPr>
            <a:r>
              <a:rPr lang="kk-KZ"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Жоспар</a:t>
            </a:r>
            <a:r>
              <a:rPr lang="kk-KZ"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a:t>
            </a:r>
            <a:endParaRPr lang="ru-RU"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
        <p:nvSpPr>
          <p:cNvPr id="3" name="Объект 2"/>
          <p:cNvSpPr>
            <a:spLocks noGrp="1"/>
          </p:cNvSpPr>
          <p:nvPr>
            <p:ph idx="1"/>
          </p:nvPr>
        </p:nvSpPr>
        <p:spPr/>
        <p:txBody>
          <a:bodyPr rtlCol="0">
            <a:normAutofit/>
          </a:bodyPr>
          <a:lstStyle/>
          <a:p>
            <a:pPr marL="0" indent="0" algn="ctr" eaLnBrk="1" fontAlgn="auto" hangingPunct="1">
              <a:lnSpc>
                <a:spcPct val="100000"/>
              </a:lnSpc>
              <a:spcAft>
                <a:spcPts val="0"/>
              </a:spcAft>
              <a:buFont typeface="Wingdings" pitchFamily="2" charset="2"/>
              <a:buNone/>
              <a:defRPr/>
            </a:pPr>
            <a:r>
              <a:rPr lang="kk-KZ" sz="3600" dirty="0">
                <a:ln>
                  <a:solidFill>
                    <a:srgbClr val="0000FF"/>
                  </a:solidFill>
                </a:ln>
                <a:latin typeface="Times New Roman" pitchFamily="18" charset="0"/>
                <a:cs typeface="Times New Roman" pitchFamily="18" charset="0"/>
              </a:rPr>
              <a:t>1 Өнімді сертификаттауды жүргізудің тәртібі</a:t>
            </a:r>
            <a:r>
              <a:rPr lang="ru-RU" sz="3600" dirty="0">
                <a:ln>
                  <a:solidFill>
                    <a:srgbClr val="0000FF"/>
                  </a:solidFill>
                </a:ln>
                <a:latin typeface="Times New Roman" pitchFamily="18" charset="0"/>
                <a:cs typeface="Times New Roman" pitchFamily="18" charset="0"/>
              </a:rPr>
              <a:t/>
            </a:r>
            <a:br>
              <a:rPr lang="ru-RU" sz="3600" dirty="0">
                <a:ln>
                  <a:solidFill>
                    <a:srgbClr val="0000FF"/>
                  </a:solidFill>
                </a:ln>
                <a:latin typeface="Times New Roman" pitchFamily="18" charset="0"/>
                <a:cs typeface="Times New Roman" pitchFamily="18" charset="0"/>
              </a:rPr>
            </a:br>
            <a:r>
              <a:rPr lang="kk-KZ" sz="3600" dirty="0">
                <a:ln>
                  <a:solidFill>
                    <a:srgbClr val="0000FF"/>
                  </a:solidFill>
                </a:ln>
                <a:latin typeface="Times New Roman" pitchFamily="18" charset="0"/>
                <a:cs typeface="Times New Roman" pitchFamily="18" charset="0"/>
              </a:rPr>
              <a:t>2 Сәйкестік туралы деклорацияны қабылдау және тіркеу тәртібі</a:t>
            </a:r>
            <a:endParaRPr lang="ru-RU" sz="3600" dirty="0">
              <a:ln>
                <a:solidFill>
                  <a:srgbClr val="0000FF"/>
                </a:solidFill>
              </a:l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1484313"/>
            <a:ext cx="6400800" cy="1368425"/>
          </a:xfrm>
        </p:spPr>
        <p:txBody>
          <a:bodyPr>
            <a:normAutofit fontScale="90000"/>
          </a:bodyPr>
          <a:lstStyle/>
          <a:p>
            <a:pPr eaLnBrk="1" fontAlgn="auto" hangingPunct="1">
              <a:spcAft>
                <a:spcPts val="0"/>
              </a:spcAft>
              <a:defRPr/>
            </a:pPr>
            <a:r>
              <a:rPr lang="kk-KZ" sz="4400" b="1" dirty="0" smtClean="0">
                <a:latin typeface="Times New Roman" pitchFamily="18" charset="0"/>
                <a:cs typeface="Times New Roman" pitchFamily="18" charset="0"/>
              </a:rPr>
              <a:t/>
            </a:r>
            <a:br>
              <a:rPr lang="kk-KZ" sz="4400" b="1" dirty="0" smtClean="0">
                <a:latin typeface="Times New Roman" pitchFamily="18" charset="0"/>
                <a:cs typeface="Times New Roman" pitchFamily="18" charset="0"/>
              </a:rPr>
            </a:br>
            <a:r>
              <a:rPr lang="kk-KZ" sz="4400" b="1" dirty="0">
                <a:latin typeface="Times New Roman" pitchFamily="18" charset="0"/>
                <a:cs typeface="Times New Roman" pitchFamily="18" charset="0"/>
              </a:rPr>
              <a:t/>
            </a:r>
            <a:br>
              <a:rPr lang="kk-KZ" sz="4400" b="1" dirty="0">
                <a:latin typeface="Times New Roman" pitchFamily="18" charset="0"/>
                <a:cs typeface="Times New Roman" pitchFamily="18" charset="0"/>
              </a:rPr>
            </a:br>
            <a:r>
              <a:rPr lang="kk-KZ" sz="4400" b="1" dirty="0" smtClean="0">
                <a:latin typeface="Times New Roman" pitchFamily="18" charset="0"/>
                <a:cs typeface="Times New Roman" pitchFamily="18" charset="0"/>
              </a:rPr>
              <a:t/>
            </a:r>
            <a:br>
              <a:rPr lang="kk-KZ" sz="4400" b="1" dirty="0" smtClean="0">
                <a:latin typeface="Times New Roman" pitchFamily="18" charset="0"/>
                <a:cs typeface="Times New Roman" pitchFamily="18" charset="0"/>
              </a:rPr>
            </a:br>
            <a:r>
              <a:rPr lang="kk-KZ" sz="4400" b="1" dirty="0">
                <a:latin typeface="Times New Roman" pitchFamily="18" charset="0"/>
                <a:cs typeface="Times New Roman" pitchFamily="18" charset="0"/>
              </a:rPr>
              <a:t/>
            </a:r>
            <a:br>
              <a:rPr lang="kk-KZ" sz="4400" b="1" dirty="0">
                <a:latin typeface="Times New Roman" pitchFamily="18" charset="0"/>
                <a:cs typeface="Times New Roman" pitchFamily="18" charset="0"/>
              </a:rPr>
            </a:br>
            <a:r>
              <a:rPr lang="kk-KZ" sz="4400" b="1" dirty="0" smtClean="0">
                <a:latin typeface="Times New Roman" pitchFamily="18" charset="0"/>
                <a:cs typeface="Times New Roman" pitchFamily="18" charset="0"/>
              </a:rPr>
              <a:t/>
            </a:r>
            <a:br>
              <a:rPr lang="kk-KZ" sz="4400" b="1" dirty="0" smtClean="0">
                <a:latin typeface="Times New Roman" pitchFamily="18" charset="0"/>
                <a:cs typeface="Times New Roman" pitchFamily="18" charset="0"/>
              </a:rPr>
            </a:br>
            <a:r>
              <a:rPr lang="kk-KZ" sz="4400" b="1" dirty="0" smtClean="0">
                <a:latin typeface="Times New Roman" pitchFamily="18" charset="0"/>
                <a:cs typeface="Times New Roman" pitchFamily="18" charset="0"/>
              </a:rPr>
              <a:t>Тақырып 1</a:t>
            </a:r>
            <a:endParaRPr lang="ru-RU" sz="4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899592" y="3356992"/>
            <a:ext cx="7488832" cy="2304256"/>
          </a:xfrm>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lnSpc>
                <a:spcPct val="100000"/>
              </a:lnSpc>
              <a:spcAft>
                <a:spcPts val="0"/>
              </a:spcAft>
              <a:defRPr/>
            </a:pPr>
            <a:r>
              <a:rPr lang="kk-KZ"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Сертификаттауға кіріспе</a:t>
            </a: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54117"/>
          </a:srgbClr>
        </a:solidFill>
        <a:effectLst/>
      </p:bgPr>
    </p:bg>
    <p:spTree>
      <p:nvGrpSpPr>
        <p:cNvPr id="1" name=""/>
        <p:cNvGrpSpPr/>
        <p:nvPr/>
      </p:nvGrpSpPr>
      <p:grpSpPr>
        <a:xfrm>
          <a:off x="0" y="0"/>
          <a:ext cx="0" cy="0"/>
          <a:chOff x="0" y="0"/>
          <a:chExt cx="0" cy="0"/>
        </a:xfrm>
      </p:grpSpPr>
      <p:sp>
        <p:nvSpPr>
          <p:cNvPr id="34818" name="Объект 2"/>
          <p:cNvSpPr>
            <a:spLocks noGrp="1"/>
          </p:cNvSpPr>
          <p:nvPr>
            <p:ph idx="1"/>
          </p:nvPr>
        </p:nvSpPr>
        <p:spPr>
          <a:xfrm>
            <a:off x="179388" y="260350"/>
            <a:ext cx="8569325" cy="6337300"/>
          </a:xfrm>
        </p:spPr>
        <p:txBody>
          <a:bodyPr/>
          <a:lstStyle/>
          <a:p>
            <a:pPr marL="0" indent="-273050" algn="just" eaLnBrk="1" hangingPunct="1">
              <a:lnSpc>
                <a:spcPct val="100000"/>
              </a:lnSpc>
              <a:buFont typeface="Wingdings" pitchFamily="2" charset="2"/>
              <a:buChar char="q"/>
            </a:pPr>
            <a:r>
              <a:rPr lang="kk-KZ" sz="2000" b="1" smtClean="0">
                <a:latin typeface="Times New Roman" pitchFamily="18" charset="0"/>
                <a:cs typeface="Times New Roman" pitchFamily="18" charset="0"/>
              </a:rPr>
              <a:t>1 </a:t>
            </a:r>
            <a:r>
              <a:rPr lang="kk-KZ" sz="2000" smtClean="0">
                <a:latin typeface="Times New Roman" pitchFamily="18" charset="0"/>
                <a:cs typeface="Times New Roman" pitchFamily="18" charset="0"/>
              </a:rPr>
              <a:t>Қазақстан Республикасының мемлекеттік техникалық реттеу жүйесінің нормативтік құжаттары өнімді сертификаттау бойынша жұмыстарды жүргізу келесі бірізділікті қарастырады: </a:t>
            </a:r>
            <a:endParaRPr lang="ru-RU" sz="2000" smtClean="0">
              <a:latin typeface="Times New Roman" pitchFamily="18" charset="0"/>
              <a:cs typeface="Times New Roman" pitchFamily="18" charset="0"/>
            </a:endParaRPr>
          </a:p>
          <a:p>
            <a:pPr marL="0" indent="-273050" algn="just" eaLnBrk="1" hangingPunct="1">
              <a:lnSpc>
                <a:spcPct val="100000"/>
              </a:lnSpc>
              <a:buFont typeface="Wingdings" pitchFamily="2" charset="2"/>
              <a:buChar char="q"/>
            </a:pPr>
            <a:r>
              <a:rPr lang="kk-KZ" sz="2000" i="1" smtClean="0">
                <a:latin typeface="Times New Roman" pitchFamily="18" charset="0"/>
                <a:cs typeface="Times New Roman" pitchFamily="18" charset="0"/>
              </a:rPr>
              <a:t>1) Өтінім берушінің сертификаттау жөніндегі органға беретін тапсырысы. </a:t>
            </a:r>
            <a:r>
              <a:rPr lang="kk-KZ" sz="2000" smtClean="0">
                <a:latin typeface="Times New Roman" pitchFamily="18" charset="0"/>
                <a:cs typeface="Times New Roman" pitchFamily="18" charset="0"/>
              </a:rPr>
              <a:t>Өнімді сертификаттау өтінім берушінің сертификаттау жөніндегі органға беретін өтінімі негізінде жүргізіледі. Өтінімде өнімнің атауы, оның түрі, нақты сыйымдылығы, дауышдаушы кәсіорын мен меллекет, дайындалған күні, сақтау мерзімі, саны және т.б. көрсетіледі. Сонымен қатар өтінім беруші сертификатты беру рәсіміне кеткен барлық шығындарды (нәтижеге қарамастан) төлейді. Аталған өнімді сертификаттайтын бірнеше орган болса, онда өтінім беруші кез келгеніне баруға құқылы. </a:t>
            </a:r>
            <a:endParaRPr lang="ru-RU" sz="2000" smtClean="0">
              <a:latin typeface="Times New Roman" pitchFamily="18" charset="0"/>
              <a:cs typeface="Times New Roman" pitchFamily="18" charset="0"/>
            </a:endParaRPr>
          </a:p>
          <a:p>
            <a:pPr marL="0" indent="-273050" algn="just" eaLnBrk="1" hangingPunct="1">
              <a:lnSpc>
                <a:spcPct val="100000"/>
              </a:lnSpc>
              <a:buFont typeface="Wingdings" pitchFamily="2" charset="2"/>
              <a:buChar char="q"/>
            </a:pPr>
            <a:r>
              <a:rPr lang="kk-KZ" sz="2000" i="1" smtClean="0">
                <a:latin typeface="Times New Roman" pitchFamily="18" charset="0"/>
                <a:cs typeface="Times New Roman" pitchFamily="18" charset="0"/>
              </a:rPr>
              <a:t>2) Өтінім бойынша шешім қабылдау және қарау. </a:t>
            </a:r>
            <a:r>
              <a:rPr lang="kk-KZ" sz="2000" smtClean="0">
                <a:latin typeface="Times New Roman" pitchFamily="18" charset="0"/>
                <a:cs typeface="Times New Roman" pitchFamily="18" charset="0"/>
              </a:rPr>
              <a:t>Сертификаттау бойынша орган өтінімді тіркеп және қарағаннан кейін өтінім берушіге шешімді береді. Өнімді сертификаттауды жүргізу бойынша шешімде сертификаттаудың негізгі талаптары көрсетіледі. Яғни, сертификаттау сызбасы, өнімді сертификаттау жүргізілетін нормативтік құжаттар тізімі және өнім бойынша сертификаттық сынау жүргізілетін зертханалар тізімі.</a:t>
            </a:r>
            <a:endParaRPr lang="ru-RU" sz="2000" smtClean="0">
              <a:latin typeface="Times New Roman" pitchFamily="18" charset="0"/>
              <a:cs typeface="Times New Roman" pitchFamily="18" charset="0"/>
            </a:endParaRPr>
          </a:p>
          <a:p>
            <a:pPr marL="0" indent="-273050" eaLnBrk="1" hangingPunct="1"/>
            <a:endParaRPr lang="ru-RU" sz="1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54117"/>
          </a:srgb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92500" lnSpcReduction="20000"/>
          </a:bodyPr>
          <a:lstStyle/>
          <a:p>
            <a:pPr marL="285750" indent="-285750" algn="just" eaLnBrk="1" fontAlgn="auto" hangingPunct="1">
              <a:lnSpc>
                <a:spcPct val="120000"/>
              </a:lnSpc>
              <a:spcBef>
                <a:spcPts val="0"/>
              </a:spcBef>
              <a:spcAft>
                <a:spcPts val="0"/>
              </a:spcAft>
              <a:buFont typeface="Wingdings" pitchFamily="2" charset="2"/>
              <a:buChar char="q"/>
              <a:defRPr/>
            </a:pPr>
            <a:r>
              <a:rPr lang="kk-KZ" sz="1800" i="1" dirty="0">
                <a:latin typeface="Times New Roman" pitchFamily="18" charset="0"/>
                <a:cs typeface="Times New Roman" pitchFamily="18" charset="0"/>
              </a:rPr>
              <a:t>3) Өнімді сертификаттау бойынша жұмыстарды жүргізуге өтінім беруші мен сертификаттау жөніндегі орган арасындағы келісімшартты дайындау.</a:t>
            </a:r>
            <a:r>
              <a:rPr lang="kk-KZ" sz="1800" dirty="0">
                <a:latin typeface="Times New Roman" pitchFamily="18" charset="0"/>
                <a:cs typeface="Times New Roman" pitchFamily="18" charset="0"/>
              </a:rPr>
              <a:t> Сертификаттау жөніндегі орган өтінім берушіге шешіммен бірге сертификаттау бойынша жұмыстарды жүргізудің келісімшартын жібереді.</a:t>
            </a:r>
            <a:endParaRPr lang="ru-RU" sz="1800" dirty="0">
              <a:latin typeface="Times New Roman" pitchFamily="18" charset="0"/>
              <a:cs typeface="Times New Roman" pitchFamily="18" charset="0"/>
            </a:endParaRPr>
          </a:p>
          <a:p>
            <a:pPr marL="285750" indent="-285750" algn="just" eaLnBrk="1" fontAlgn="auto" hangingPunct="1">
              <a:lnSpc>
                <a:spcPct val="120000"/>
              </a:lnSpc>
              <a:spcBef>
                <a:spcPts val="0"/>
              </a:spcBef>
              <a:spcAft>
                <a:spcPts val="0"/>
              </a:spcAft>
              <a:buFont typeface="Wingdings" pitchFamily="2" charset="2"/>
              <a:buChar char="q"/>
              <a:defRPr/>
            </a:pPr>
            <a:r>
              <a:rPr lang="kk-KZ" sz="1800" i="1" dirty="0">
                <a:latin typeface="Times New Roman" pitchFamily="18" charset="0"/>
                <a:cs typeface="Times New Roman" pitchFamily="18" charset="0"/>
              </a:rPr>
              <a:t>4) Өнімнің үлгілерін алуды жүргіз, оларды бірдейлендіру (идентьификация) және сынақ зертханаларына тапсыру. </a:t>
            </a:r>
            <a:r>
              <a:rPr lang="kk-KZ" sz="1800" dirty="0">
                <a:latin typeface="Times New Roman" pitchFamily="18" charset="0"/>
                <a:cs typeface="Times New Roman" pitchFamily="18" charset="0"/>
              </a:rPr>
              <a:t>Өтінім берілген өнімнің үлгісін алуды сертификаттау жөніндегі орган жүргізеді.</a:t>
            </a:r>
            <a:endParaRPr lang="ru-RU" sz="1800" dirty="0">
              <a:latin typeface="Times New Roman" pitchFamily="18" charset="0"/>
              <a:cs typeface="Times New Roman" pitchFamily="18" charset="0"/>
            </a:endParaRPr>
          </a:p>
          <a:p>
            <a:pPr marL="285750" indent="-285750" algn="just" eaLnBrk="1" fontAlgn="auto" hangingPunct="1">
              <a:lnSpc>
                <a:spcPct val="120000"/>
              </a:lnSpc>
              <a:spcBef>
                <a:spcPts val="0"/>
              </a:spcBef>
              <a:spcAft>
                <a:spcPts val="0"/>
              </a:spcAft>
              <a:buFont typeface="Wingdings" pitchFamily="2" charset="2"/>
              <a:buChar char="q"/>
              <a:defRPr/>
            </a:pPr>
            <a:r>
              <a:rPr lang="kk-KZ" sz="1800" dirty="0">
                <a:latin typeface="Times New Roman" pitchFamily="18" charset="0"/>
                <a:cs typeface="Times New Roman" pitchFamily="18" charset="0"/>
              </a:rPr>
              <a:t>Сертификаттау жөніндегі орган үлгіні алуды өтінім берушінің өзіне тапсыруға болады. Бұл жағдайда үлгіні алуды өтінім берушінің бұйрығымен тағайындалған құзыретті комиссия жүргізеді. Комисисяның құрамына қызығушылық танытпайтын ұйымдардан үш адам кіреді.</a:t>
            </a:r>
            <a:endParaRPr lang="ru-RU" sz="1800" dirty="0">
              <a:latin typeface="Times New Roman" pitchFamily="18" charset="0"/>
              <a:cs typeface="Times New Roman" pitchFamily="18" charset="0"/>
            </a:endParaRPr>
          </a:p>
          <a:p>
            <a:pPr marL="285750" indent="-285750" algn="just" eaLnBrk="1" fontAlgn="auto" hangingPunct="1">
              <a:lnSpc>
                <a:spcPct val="120000"/>
              </a:lnSpc>
              <a:spcBef>
                <a:spcPts val="0"/>
              </a:spcBef>
              <a:spcAft>
                <a:spcPts val="0"/>
              </a:spcAft>
              <a:buFont typeface="Wingdings" pitchFamily="2" charset="2"/>
              <a:buChar char="q"/>
              <a:defRPr/>
            </a:pPr>
            <a:r>
              <a:rPr lang="kk-KZ" sz="1800" dirty="0">
                <a:latin typeface="Times New Roman" pitchFamily="18" charset="0"/>
                <a:cs typeface="Times New Roman" pitchFamily="18" charset="0"/>
              </a:rPr>
              <a:t>Қажет жағдайларда сертификаттау жөніндегі орган үлгі алуды аккредитттелген сынақ зертханаларына тапсыруы мүмкін.</a:t>
            </a:r>
            <a:endParaRPr lang="ru-RU" sz="1800" dirty="0">
              <a:latin typeface="Times New Roman" pitchFamily="18" charset="0"/>
              <a:cs typeface="Times New Roman" pitchFamily="18" charset="0"/>
            </a:endParaRPr>
          </a:p>
          <a:p>
            <a:pPr marL="285750" indent="-285750" algn="just" eaLnBrk="1" fontAlgn="auto" hangingPunct="1">
              <a:lnSpc>
                <a:spcPct val="120000"/>
              </a:lnSpc>
              <a:spcBef>
                <a:spcPts val="0"/>
              </a:spcBef>
              <a:spcAft>
                <a:spcPts val="0"/>
              </a:spcAft>
              <a:buFont typeface="Wingdings" pitchFamily="2" charset="2"/>
              <a:buChar char="q"/>
              <a:defRPr/>
            </a:pPr>
            <a:r>
              <a:rPr lang="kk-KZ" sz="1800" dirty="0">
                <a:latin typeface="Times New Roman" pitchFamily="18" charset="0"/>
                <a:cs typeface="Times New Roman" pitchFamily="18" charset="0"/>
              </a:rPr>
              <a:t>Алынатын үлгінің саны, оларды алу әдістемесі, бірдейлендіру және сақтау аталған өнім бойынша нормативтік құжаттарда орнатылған талаптарға сәйкес болуы қажет. </a:t>
            </a:r>
            <a:endParaRPr lang="ru-RU" sz="1800" dirty="0">
              <a:latin typeface="Times New Roman" pitchFamily="18" charset="0"/>
              <a:cs typeface="Times New Roman" pitchFamily="18" charset="0"/>
            </a:endParaRPr>
          </a:p>
          <a:p>
            <a:pPr marL="285750" indent="-285750" algn="just" eaLnBrk="1" fontAlgn="auto" hangingPunct="1">
              <a:lnSpc>
                <a:spcPct val="120000"/>
              </a:lnSpc>
              <a:spcBef>
                <a:spcPts val="0"/>
              </a:spcBef>
              <a:spcAft>
                <a:spcPts val="0"/>
              </a:spcAft>
              <a:buFont typeface="Wingdings" pitchFamily="2" charset="2"/>
              <a:buChar char="q"/>
              <a:defRPr/>
            </a:pPr>
            <a:r>
              <a:rPr lang="kk-KZ" sz="1800" i="1" dirty="0">
                <a:latin typeface="Times New Roman" pitchFamily="18" charset="0"/>
                <a:cs typeface="Times New Roman" pitchFamily="18" charset="0"/>
              </a:rPr>
              <a:t>5) Өнімнің үлгісіне сертификаттық сыну жүргізу. </a:t>
            </a:r>
            <a:r>
              <a:rPr lang="kk-KZ" sz="1800" dirty="0">
                <a:latin typeface="Times New Roman" pitchFamily="18" charset="0"/>
                <a:cs typeface="Times New Roman" pitchFamily="18" charset="0"/>
              </a:rPr>
              <a:t>Сынақ зертханасы келісілген уақытта аталған өнімнің үлгісіне нормативтік құжаттарда көрсетілген талаптар бойынша сынау жүргізеді. </a:t>
            </a:r>
            <a:endParaRPr lang="ru-RU" sz="1800" dirty="0">
              <a:latin typeface="Times New Roman" pitchFamily="18" charset="0"/>
              <a:cs typeface="Times New Roman" pitchFamily="18" charset="0"/>
            </a:endParaRPr>
          </a:p>
          <a:p>
            <a:pPr marL="285750" indent="-285750" algn="just" eaLnBrk="1" fontAlgn="auto" hangingPunct="1">
              <a:lnSpc>
                <a:spcPct val="120000"/>
              </a:lnSpc>
              <a:spcBef>
                <a:spcPts val="0"/>
              </a:spcBef>
              <a:spcAft>
                <a:spcPts val="0"/>
              </a:spcAft>
              <a:buFont typeface="Wingdings" pitchFamily="2" charset="2"/>
              <a:buChar char="q"/>
              <a:defRPr/>
            </a:pPr>
            <a:r>
              <a:rPr lang="kk-KZ" sz="1800" dirty="0">
                <a:latin typeface="Times New Roman" pitchFamily="18" charset="0"/>
                <a:cs typeface="Times New Roman" pitchFamily="18" charset="0"/>
              </a:rPr>
              <a:t>Сынаудың нәтижесі оң болған жағдайда сынақ зертханасы сертификаттау жөніндегі органға орнатылған формадағы сынау хаттамасын бағыттайды. Сынау хаттамасының санын сертификаттау жөніндегі орган өзі анықтайды. Сынау хатамасында міндетті түрде сынақ зертханасының аккредиттелгені жазылуы тиіс.</a:t>
            </a:r>
            <a:endParaRPr lang="ru-RU" sz="1800" dirty="0">
              <a:latin typeface="Times New Roman" pitchFamily="18" charset="0"/>
              <a:cs typeface="Times New Roman" pitchFamily="18" charset="0"/>
            </a:endParaRPr>
          </a:p>
          <a:p>
            <a:pPr marL="285750" indent="-285750" algn="just" eaLnBrk="1" fontAlgn="auto" hangingPunct="1">
              <a:lnSpc>
                <a:spcPct val="120000"/>
              </a:lnSpc>
              <a:spcBef>
                <a:spcPts val="0"/>
              </a:spcBef>
              <a:spcAft>
                <a:spcPts val="0"/>
              </a:spcAft>
              <a:buFont typeface="Wingdings" pitchFamily="2" charset="2"/>
              <a:buChar char="q"/>
              <a:defRPr/>
            </a:pPr>
            <a:r>
              <a:rPr lang="kk-KZ" sz="1800" dirty="0">
                <a:latin typeface="Times New Roman" pitchFamily="18" charset="0"/>
                <a:cs typeface="Times New Roman" pitchFamily="18" charset="0"/>
              </a:rPr>
              <a:t>Сынау хаттамасының көшірмелері және сыналған үлгілер сәйкестік сертификатының әрекет ету мерзіміне дейін сақталуы тиіс. Тез бұзылатын өнімдердің үлгілері сақтау мерзіміне дейін сақталады.</a:t>
            </a:r>
            <a:endParaRPr lang="ru-RU" sz="1800" dirty="0">
              <a:latin typeface="Times New Roman" pitchFamily="18" charset="0"/>
              <a:cs typeface="Times New Roman" pitchFamily="18" charset="0"/>
            </a:endParaRPr>
          </a:p>
          <a:p>
            <a:pPr marL="285750" indent="-285750" algn="just" eaLnBrk="1" fontAlgn="auto" hangingPunct="1">
              <a:lnSpc>
                <a:spcPct val="120000"/>
              </a:lnSpc>
              <a:spcBef>
                <a:spcPts val="0"/>
              </a:spcBef>
              <a:spcAft>
                <a:spcPts val="0"/>
              </a:spcAft>
              <a:buFont typeface="Wingdings" pitchFamily="2" charset="2"/>
              <a:buChar char="q"/>
              <a:defRPr/>
            </a:pPr>
            <a:r>
              <a:rPr lang="kk-KZ" sz="1800" dirty="0">
                <a:latin typeface="Times New Roman" pitchFamily="18" charset="0"/>
                <a:cs typeface="Times New Roman" pitchFamily="18" charset="0"/>
              </a:rPr>
              <a:t>Сынаудың теріс нәтижесі болған жағдайда аталған өнімді сынау тоқтатылады. </a:t>
            </a:r>
            <a:endParaRPr lang="ru-RU" sz="1800" dirty="0">
              <a:latin typeface="Times New Roman" pitchFamily="18" charset="0"/>
              <a:cs typeface="Times New Roman" pitchFamily="18" charset="0"/>
            </a:endParaRPr>
          </a:p>
          <a:p>
            <a:pPr marL="0" indent="-274320" eaLnBrk="1" fontAlgn="auto" hangingPunct="1">
              <a:spcAft>
                <a:spcPts val="0"/>
              </a:spcAft>
              <a:defRPr/>
            </a:pPr>
            <a:endParaRPr lang="ru-RU"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54117"/>
          </a:srgb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92500" lnSpcReduction="20000"/>
          </a:bodyPr>
          <a:lstStyle/>
          <a:p>
            <a:pPr marL="0" indent="-274320" algn="just" eaLnBrk="1" fontAlgn="auto" hangingPunct="1">
              <a:lnSpc>
                <a:spcPct val="120000"/>
              </a:lnSpc>
              <a:spcAft>
                <a:spcPts val="0"/>
              </a:spcAft>
              <a:buFont typeface="Wingdings" pitchFamily="2" charset="2"/>
              <a:buChar char="q"/>
              <a:defRPr/>
            </a:pPr>
            <a:r>
              <a:rPr lang="kk-KZ" sz="1800" i="1" dirty="0">
                <a:latin typeface="Times New Roman" pitchFamily="18" charset="0"/>
                <a:cs typeface="Times New Roman" pitchFamily="18" charset="0"/>
              </a:rPr>
              <a:t>6) Өңдіріс жағдайын талдау. </a:t>
            </a:r>
            <a:r>
              <a:rPr lang="kk-KZ" sz="1800" dirty="0">
                <a:latin typeface="Times New Roman" pitchFamily="18" charset="0"/>
                <a:cs typeface="Times New Roman" pitchFamily="18" charset="0"/>
              </a:rPr>
              <a:t>Сертификаттаудың таңдалған сызбасына байланысты өнімнің үлгісін сынаумен қатар өңдіріс жағдайын талдау жүргізіледі. </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Өңдіріс жағдайын талдау өңдірістің және өнімнің ерекшеліктеріне байланысты сертификаттау жөніндегі орган жасаған бағдарлама бойынша жүргізіледі. Яғни, тексеріледі:</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 нормативтік және техникалық құжаттармен қамтамасыз етілуі және олардың жағдайы;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 технологиялық үрдістің сақталуы және оның метрологиялық қамтамасыз етілуі;</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 кезеңдік сынулардың, кіру және  қабылдау бақылау жүйелерінің болуы;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 сынау құралдарының, техникалық қызмет көрсету және жөндеу жабдықтарының болуы;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 шикізат және материалдармен қамтамасыз етілуі; </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 сертификатталынатын өнімнің сапасының тұрақтылығы;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 сақтау жағдайларының болуы.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Тексеру нәтижелерін сәйкес шешіммен дайындап, өтінім берушіге жібереді.</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Тексерістің теріс нәтижесі болған жағдайда аталған өнімді таңдалған сызба бойынша сертификаттау жұмыстары тоқтатылады. Осы шешімді үш күн ішінде сертификаттау жөніндегі орган өтінім берушіге жазбаша түрде хабарлайды.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i="1" dirty="0">
                <a:latin typeface="Times New Roman" pitchFamily="18" charset="0"/>
                <a:cs typeface="Times New Roman" pitchFamily="18" charset="0"/>
              </a:rPr>
              <a:t>7) Алынған нәтижені талдау және сәйкестік сертификатын беру мүмкіндігі туралы шешімді қабылдау. </a:t>
            </a:r>
            <a:r>
              <a:rPr lang="kk-KZ" sz="1800" dirty="0">
                <a:latin typeface="Times New Roman" pitchFamily="18" charset="0"/>
                <a:cs typeface="Times New Roman" pitchFamily="18" charset="0"/>
              </a:rPr>
              <a:t>Сертификаттау жөніндегі орган сынау хаттамаларын және өңдіріс жағдайын талдаудан кейін өтінім берілген өнімнің орнатылған талаптарға сәйкестігін бағалауды жүргізеді және сәйкестік сертификатын беру туралы шешім қабылдайды.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q"/>
              <a:defRPr/>
            </a:pPr>
            <a:r>
              <a:rPr lang="kk-KZ" sz="1800" dirty="0">
                <a:latin typeface="Times New Roman" pitchFamily="18" charset="0"/>
                <a:cs typeface="Times New Roman" pitchFamily="18" charset="0"/>
              </a:rPr>
              <a:t>Міндетті сертификатталынатын өнімнің теріс нәтижесі болған жағдайда, сертификаттау жөніндегі орган аталған өнімнің сатылуын алдын алу бойынша шараларды қабылдау үшін, дайындаушының тұрғылықты жері бойынша мемлекеттік бақылау және қадағалау органдарын хабардар етуі тиіс.</a:t>
            </a:r>
            <a:endParaRPr lang="ru-RU" sz="1800" dirty="0">
              <a:latin typeface="Times New Roman" pitchFamily="18" charset="0"/>
              <a:cs typeface="Times New Roman" pitchFamily="18" charset="0"/>
            </a:endParaRPr>
          </a:p>
          <a:p>
            <a:pPr marL="0" indent="-274320" eaLnBrk="1" fontAlgn="auto" hangingPunct="1">
              <a:spcAft>
                <a:spcPts val="0"/>
              </a:spcAft>
              <a:defRPr/>
            </a:pPr>
            <a:endParaRPr lang="ru-RU"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54117"/>
          </a:srgbClr>
        </a:solidFill>
        <a:effectLst/>
      </p:bgPr>
    </p:bg>
    <p:spTree>
      <p:nvGrpSpPr>
        <p:cNvPr id="1" name=""/>
        <p:cNvGrpSpPr/>
        <p:nvPr/>
      </p:nvGrpSpPr>
      <p:grpSpPr>
        <a:xfrm>
          <a:off x="0" y="0"/>
          <a:ext cx="0" cy="0"/>
          <a:chOff x="0" y="0"/>
          <a:chExt cx="0" cy="0"/>
        </a:xfrm>
      </p:grpSpPr>
      <p:sp>
        <p:nvSpPr>
          <p:cNvPr id="37890" name="Объект 2"/>
          <p:cNvSpPr>
            <a:spLocks noGrp="1"/>
          </p:cNvSpPr>
          <p:nvPr>
            <p:ph idx="1"/>
          </p:nvPr>
        </p:nvSpPr>
        <p:spPr>
          <a:xfrm>
            <a:off x="0" y="0"/>
            <a:ext cx="9144000" cy="6858000"/>
          </a:xfrm>
        </p:spPr>
        <p:txBody>
          <a:bodyPr/>
          <a:lstStyle/>
          <a:p>
            <a:pPr marL="0" indent="-273050" algn="just" eaLnBrk="1" hangingPunct="1">
              <a:lnSpc>
                <a:spcPct val="110000"/>
              </a:lnSpc>
              <a:buFont typeface="Wingdings" pitchFamily="2" charset="2"/>
              <a:buChar char="q"/>
            </a:pPr>
            <a:r>
              <a:rPr lang="kk-KZ" sz="1800" i="1" smtClean="0">
                <a:latin typeface="Times New Roman" pitchFamily="18" charset="0"/>
                <a:cs typeface="Times New Roman" pitchFamily="18" charset="0"/>
              </a:rPr>
              <a:t>8) Сәйкестік сертификатын беру және оны ҚР МСЖ мемлекеттік реестіріне тіркеу. </a:t>
            </a:r>
            <a:r>
              <a:rPr lang="kk-KZ" sz="1800" smtClean="0">
                <a:latin typeface="Times New Roman" pitchFamily="18" charset="0"/>
                <a:cs typeface="Times New Roman" pitchFamily="18" charset="0"/>
              </a:rPr>
              <a:t>Өтінім берілген өнімнің сертификаттық сынау және өңдіріс жағдайын талдау нәтижелері оң болған кезде, сертификаттау жөніндегі орган орнатылған үлгідегі бланкта сәйкестік сертификатын дайындайды</a:t>
            </a:r>
            <a:endParaRPr lang="ru-RU" sz="18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q"/>
            </a:pPr>
            <a:r>
              <a:rPr lang="kk-KZ" sz="1800" smtClean="0">
                <a:latin typeface="Times New Roman" pitchFamily="18" charset="0"/>
                <a:cs typeface="Times New Roman" pitchFamily="18" charset="0"/>
              </a:rPr>
              <a:t>Сәйкестік сертификатында көрсетілуі тиіс:</a:t>
            </a:r>
            <a:endParaRPr lang="ru-RU" sz="18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q"/>
            </a:pPr>
            <a:r>
              <a:rPr lang="kk-KZ" sz="1800" smtClean="0">
                <a:latin typeface="Times New Roman" pitchFamily="18" charset="0"/>
                <a:cs typeface="Times New Roman" pitchFamily="18" charset="0"/>
              </a:rPr>
              <a:t>- өнімнің стандарт немесе басқа  нормативтік құжатта орнатылған талаптарға сәйкестігі туралы ақпарат;</a:t>
            </a:r>
            <a:endParaRPr lang="ru-RU" sz="18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q"/>
            </a:pPr>
            <a:r>
              <a:rPr lang="kk-KZ" sz="1800" smtClean="0">
                <a:latin typeface="Times New Roman" pitchFamily="18" charset="0"/>
                <a:cs typeface="Times New Roman" pitchFamily="18" charset="0"/>
              </a:rPr>
              <a:t>- дайындаушыға өнімді сәйкестік белгісімен таңбалау құқығын беру немесе өнімнің әрбір партиясын сертификаттың көшірмесін көрсету құықығын беру;</a:t>
            </a:r>
            <a:endParaRPr lang="ru-RU" sz="18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q"/>
            </a:pPr>
            <a:r>
              <a:rPr lang="kk-KZ" sz="1800" smtClean="0">
                <a:latin typeface="Times New Roman" pitchFamily="18" charset="0"/>
                <a:cs typeface="Times New Roman" pitchFamily="18" charset="0"/>
              </a:rPr>
              <a:t>- дайындаушы ұйымда сертификатпен расталынатын іс-әрекеттегі сапа жүйесінің бар болуы;</a:t>
            </a:r>
            <a:endParaRPr lang="ru-RU" sz="18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q"/>
            </a:pPr>
            <a:r>
              <a:rPr lang="kk-KZ" sz="1800" smtClean="0">
                <a:latin typeface="Times New Roman" pitchFamily="18" charset="0"/>
                <a:cs typeface="Times New Roman" pitchFamily="18" charset="0"/>
              </a:rPr>
              <a:t>- сертификаттау сызбасына сәйкес сертификатты беруге негіз болған барлық құжаттар туралы ақпарат.</a:t>
            </a:r>
            <a:endParaRPr lang="ru-RU" sz="18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q"/>
            </a:pPr>
            <a:r>
              <a:rPr lang="kk-KZ" sz="1800" smtClean="0">
                <a:latin typeface="Times New Roman" pitchFamily="18" charset="0"/>
                <a:cs typeface="Times New Roman" pitchFamily="18" charset="0"/>
              </a:rPr>
              <a:t>Сәйкестік сертификатымен қоса сертификаттау кезінде жүргізілген сынау хаттамалары беріледі.</a:t>
            </a:r>
            <a:endParaRPr lang="ru-RU" sz="18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q"/>
            </a:pPr>
            <a:r>
              <a:rPr lang="kk-KZ" sz="1800" smtClean="0">
                <a:latin typeface="Times New Roman" pitchFamily="18" charset="0"/>
                <a:cs typeface="Times New Roman" pitchFamily="18" charset="0"/>
              </a:rPr>
              <a:t>Берілген сәйкестік сертификаттары ҚР МСЖ Мемлекеттік реестіріне тіркеледі.</a:t>
            </a:r>
            <a:endParaRPr lang="ru-RU" sz="18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q"/>
            </a:pPr>
            <a:r>
              <a:rPr lang="kk-KZ" sz="1800" smtClean="0">
                <a:latin typeface="Times New Roman" pitchFamily="18" charset="0"/>
                <a:cs typeface="Times New Roman" pitchFamily="18" charset="0"/>
              </a:rPr>
              <a:t>Сәйкестік сертификатының әрекет ету мерзімі сертификаттау сызбасына байланысты және сертификаттау жөніндегі органмен орнатылады, бірақ үш жылдан артық емес. </a:t>
            </a:r>
            <a:endParaRPr lang="ru-RU" sz="18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q"/>
            </a:pPr>
            <a:r>
              <a:rPr lang="kk-KZ" sz="1800" smtClean="0">
                <a:latin typeface="Times New Roman" pitchFamily="18" charset="0"/>
                <a:cs typeface="Times New Roman" pitchFamily="18" charset="0"/>
              </a:rPr>
              <a:t>Сәйкестік сертификаттарының көшірмелерін және қосымшаларды орнатылған үлгідегі бланктарда жүргізеді және сертификаттау жөніндегі орган мөрімен куәландырылады.</a:t>
            </a:r>
            <a:endParaRPr lang="ru-RU" sz="1800" smtClean="0">
              <a:latin typeface="Times New Roman" pitchFamily="18" charset="0"/>
              <a:cs typeface="Times New Roman" pitchFamily="18" charset="0"/>
            </a:endParaRPr>
          </a:p>
          <a:p>
            <a:pPr marL="0" indent="-273050" eaLnBrk="1" hangingPunct="1"/>
            <a:endParaRPr lang="ru-RU" sz="1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sp>
        <p:nvSpPr>
          <p:cNvPr id="38914" name="Объект 2"/>
          <p:cNvSpPr>
            <a:spLocks noGrp="1"/>
          </p:cNvSpPr>
          <p:nvPr>
            <p:ph idx="1"/>
          </p:nvPr>
        </p:nvSpPr>
        <p:spPr>
          <a:xfrm>
            <a:off x="0" y="0"/>
            <a:ext cx="9144000" cy="6858000"/>
          </a:xfrm>
        </p:spPr>
        <p:txBody>
          <a:bodyPr/>
          <a:lstStyle/>
          <a:p>
            <a:pPr marL="0" indent="-273050" algn="just" eaLnBrk="1" hangingPunct="1">
              <a:lnSpc>
                <a:spcPct val="110000"/>
              </a:lnSpc>
              <a:buFont typeface="Arial" charset="0"/>
              <a:buChar char="•"/>
            </a:pPr>
            <a:r>
              <a:rPr lang="kk-KZ" sz="1800" i="1" smtClean="0">
                <a:latin typeface="Times New Roman" pitchFamily="18" charset="0"/>
                <a:cs typeface="Times New Roman" pitchFamily="18" charset="0"/>
              </a:rPr>
              <a:t>9 Сертификатталған өнімді сәйкестік белгісімен таңбалау. </a:t>
            </a:r>
            <a:r>
              <a:rPr lang="kk-KZ" sz="1800" smtClean="0">
                <a:latin typeface="Times New Roman" pitchFamily="18" charset="0"/>
                <a:cs typeface="Times New Roman" pitchFamily="18" charset="0"/>
              </a:rPr>
              <a:t>Сәйкестік белгісі ақпараттық белгіге жатады. Оның міндеті – тұтынушыға өнім сертификаттау рәсімін өткендігін жеткізу.</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Өнімді сәйкестік белгісімен таңбалаудың мақсаты:</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 өнімді дайындаушыға деген сенімділікті көтеру;</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 өнімнің сатылуына көмектесу;</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 тұтынушылардың өнімнің адам өмірі мен денсаулығына қауіпсіз екеніне сенімді ояту;</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 Қазақстан Республикасының тауар нарығында жеке және заңды тұлғалардың қызметіне қажетті жағдайларды жасау.</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Іс-әрекеттегі сәйкестік сертификаты болған жағдайда өтінім беруші сертификатталған өнімді сәйкестік белгісімен таңбалау құқықғына өтінім береді. Онымен бірге беріледі:</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 орнатылған формадағы сәйкестік сертификатының куәландырылған көшірмесі;</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 өтінім берушімен бекітілген және сертификаттау жөніндегі органмен келісілген сертификатталған өнімді сәйкестік белгісімен таңбалау бойынша технологиялық нұсқау.</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Сәйкестік белгісін қолдану құқығы сәйкестік сертификатының әрекет ету мерзімінен аспайтын уақытқа беріледі. </a:t>
            </a:r>
            <a:endParaRPr lang="ru-RU" sz="1800" smtClean="0">
              <a:latin typeface="Times New Roman" pitchFamily="18" charset="0"/>
              <a:cs typeface="Times New Roman" pitchFamily="18" charset="0"/>
            </a:endParaRPr>
          </a:p>
          <a:p>
            <a:pPr marL="0" indent="-273050" algn="just" eaLnBrk="1" hangingPunct="1">
              <a:lnSpc>
                <a:spcPct val="110000"/>
              </a:lnSpc>
              <a:buFont typeface="Arial" charset="0"/>
              <a:buChar char="•"/>
            </a:pPr>
            <a:r>
              <a:rPr lang="kk-KZ" sz="1800" smtClean="0">
                <a:latin typeface="Times New Roman" pitchFamily="18" charset="0"/>
                <a:cs typeface="Times New Roman" pitchFamily="18" charset="0"/>
              </a:rPr>
              <a:t>Сәйкестік белгіснің көлемін және оны басу тәсілін сертификаттау жөніндегі орган өтінім берушімен бірге анықтайды.</a:t>
            </a:r>
            <a:endParaRPr lang="ru-RU" sz="1800" smtClean="0">
              <a:latin typeface="Times New Roman" pitchFamily="18" charset="0"/>
              <a:cs typeface="Times New Roman" pitchFamily="18" charset="0"/>
            </a:endParaRPr>
          </a:p>
          <a:p>
            <a:pPr marL="0" indent="-273050" eaLnBrk="1" hangingPunct="1"/>
            <a:endParaRPr lang="ru-RU" sz="1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92500" lnSpcReduction="20000"/>
          </a:bodyPr>
          <a:lstStyle/>
          <a:p>
            <a:pPr marL="285750" indent="-285750" algn="just" eaLnBrk="1" fontAlgn="auto" hangingPunct="1">
              <a:lnSpc>
                <a:spcPct val="120000"/>
              </a:lnSpc>
              <a:spcAft>
                <a:spcPts val="0"/>
              </a:spcAft>
              <a:buFont typeface="Arial" pitchFamily="34" charset="0"/>
              <a:buChar char="•"/>
              <a:defRPr/>
            </a:pPr>
            <a:r>
              <a:rPr lang="kk-KZ" sz="1800" i="1" dirty="0">
                <a:latin typeface="Times New Roman" pitchFamily="18" charset="0"/>
                <a:cs typeface="Times New Roman" pitchFamily="18" charset="0"/>
              </a:rPr>
              <a:t>10 Инспекциялық бақылауды жүргізу. </a:t>
            </a:r>
            <a:r>
              <a:rPr lang="kk-KZ" sz="1800" dirty="0">
                <a:latin typeface="Times New Roman" pitchFamily="18" charset="0"/>
                <a:cs typeface="Times New Roman" pitchFamily="18" charset="0"/>
              </a:rPr>
              <a:t>Сертификатталған өнімге инспекциялық бақылауды сәйкестік сертификатын берген сертификаттау жөніндегі орган жүргізеді.</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Инспекциялық бақылау сәйкестік сертификатының әрекет ету мерізімінде, жылына бір реттен жиі емес, кезеңдік және жоспарланбаған тексеріс түрде жүргізіледі. Жоспарланбаған  тексеріс сертификатталған өнімнің сапасына тұтынушылардан, сауда ұйымдарынан және қадағалау органдарынан арыз түскен жағдайда жүргізіледі.</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Инспекциялық бақылау түрін, көлемін және кезеңділігін сертификаттау жөніндегі орган сертификаттау сызбасына, өнім мен өңдірістің тұрақтфы сипаттамаларына, өнімнің қауіпсіздік деңгейіне, шығару көлеміне және басқа да көрсеткіштеріне байланысты анықтайды.</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Инспекциялық бақылау келесі жұмыстардан тұрады:</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 сертификатталған өнім туралы түсетін ақпараттарды талдау;</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 сапалы өнімді шығару үшін қажетті шарттардың сақталуын талдау;</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 өнімді сынауды жүргізу және оның нәтижелерін талдау;</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 бақылау нәтижелерін рәсімдеу және шешім қабылдау.</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Инспекциялық бақылау нәтижесі актімен дайындалады. Онда үлгіні сынаудың және басқа да тексерулердің нәтижесінің бағасы, сертификатталған өнім өңдірісінің жағдайы туралы қорытынды және сәйкестік сертификатының әрекетін сақтау мүмкіндігі көрсетіледі.</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Акті даналары сертификат ұстаушыға және инспекциялық бақылауға қатысқан ұйымдарға жіберіледі.Акті көшірмелері сертификаттау жөніндегі органда үш жылдам кем емес уақыт бойы сақталынады.</a:t>
            </a:r>
            <a:endParaRPr lang="ru-RU" sz="1800" dirty="0">
              <a:latin typeface="Times New Roman" pitchFamily="18" charset="0"/>
              <a:cs typeface="Times New Roman" pitchFamily="18" charset="0"/>
            </a:endParaRPr>
          </a:p>
          <a:p>
            <a:pPr marL="285750" indent="-285750" algn="just" eaLnBrk="1" fontAlgn="auto" hangingPunct="1">
              <a:lnSpc>
                <a:spcPct val="120000"/>
              </a:lnSpc>
              <a:spcAft>
                <a:spcPts val="0"/>
              </a:spcAft>
              <a:buFont typeface="Arial" pitchFamily="34" charset="0"/>
              <a:buChar char="•"/>
              <a:defRPr/>
            </a:pPr>
            <a:r>
              <a:rPr lang="kk-KZ" sz="1800" dirty="0">
                <a:latin typeface="Times New Roman" pitchFamily="18" charset="0"/>
                <a:cs typeface="Times New Roman" pitchFamily="18" charset="0"/>
              </a:rPr>
              <a:t>Инспекциялық бақылау нәтижесі бойынша сертификаттау жөніндегі орган сәйкестік сертификатының әрекетін және сәйкестік белгісінің қолдану құқығын тоқтатуы мүмкін.</a:t>
            </a:r>
            <a:endParaRPr lang="ru-RU" sz="1800" dirty="0">
              <a:latin typeface="Times New Roman" pitchFamily="18" charset="0"/>
              <a:cs typeface="Times New Roman" pitchFamily="18" charset="0"/>
            </a:endParaRPr>
          </a:p>
          <a:p>
            <a:pPr marL="0" indent="-274320" eaLnBrk="1" fontAlgn="auto" hangingPunct="1">
              <a:spcAft>
                <a:spcPts val="0"/>
              </a:spcAft>
              <a:defRPr/>
            </a:pPr>
            <a:endParaRPr lang="ru-RU"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sp>
        <p:nvSpPr>
          <p:cNvPr id="40962" name="Объект 2"/>
          <p:cNvSpPr>
            <a:spLocks noGrp="1"/>
          </p:cNvSpPr>
          <p:nvPr>
            <p:ph idx="1"/>
          </p:nvPr>
        </p:nvSpPr>
        <p:spPr>
          <a:xfrm>
            <a:off x="0" y="0"/>
            <a:ext cx="9144000" cy="6858000"/>
          </a:xfrm>
        </p:spPr>
        <p:txBody>
          <a:bodyPr/>
          <a:lstStyle/>
          <a:p>
            <a:pPr marL="0" indent="-273050" eaLnBrk="1" hangingPunct="1">
              <a:lnSpc>
                <a:spcPct val="110000"/>
              </a:lnSpc>
              <a:buFont typeface="Arial" charset="0"/>
              <a:buChar char="•"/>
            </a:pPr>
            <a:r>
              <a:rPr lang="kk-KZ" sz="1800" b="1" smtClean="0">
                <a:latin typeface="Times New Roman" pitchFamily="18" charset="0"/>
                <a:cs typeface="Times New Roman" pitchFamily="18" charset="0"/>
              </a:rPr>
              <a:t>2 </a:t>
            </a:r>
            <a:r>
              <a:rPr lang="kk-KZ" sz="1800" smtClean="0">
                <a:latin typeface="Times New Roman" pitchFamily="18" charset="0"/>
                <a:cs typeface="Times New Roman" pitchFamily="18" charset="0"/>
              </a:rPr>
              <a:t>ҚР МСЖ-де сертификаттауға кететін шығындады азайту және отандық тауарөңдірушілерді көтеру үшін халықаралқы талаптармен үйлестірілген сәйкестік деклорациясын қабылдау арқылы өнім сәйкестігін растау рәсімін енгізді. Бірақ сәйкестік туралы деклорацияны қабылдау арқылы сәйкестікті растау тек қана отандық өнімге беріледі және импорталынатын өнімге қолданылмайды. </a:t>
            </a:r>
            <a:endParaRPr lang="ru-RU" sz="1800" smtClean="0">
              <a:latin typeface="Times New Roman" pitchFamily="18" charset="0"/>
              <a:cs typeface="Times New Roman" pitchFamily="18" charset="0"/>
            </a:endParaRPr>
          </a:p>
          <a:p>
            <a:pPr marL="0" indent="-273050" eaLnBrk="1" hangingPunct="1">
              <a:lnSpc>
                <a:spcPct val="110000"/>
              </a:lnSpc>
              <a:buFont typeface="Arial" charset="0"/>
              <a:buChar char="•"/>
            </a:pPr>
            <a:r>
              <a:rPr lang="kk-KZ" sz="1800" smtClean="0">
                <a:latin typeface="Times New Roman" pitchFamily="18" charset="0"/>
                <a:cs typeface="Times New Roman" pitchFamily="18" charset="0"/>
              </a:rPr>
              <a:t>Сәйкестік туралы деклорация Қазақстан Республикасының Үкіметінің қаулысымен бекітілген «Сәйкестік туралы деклорациямен расталатын өнімдер тізіміне» кірген міндетті сертификаттауға жататын өнімдерге қолданылады. Олар:</a:t>
            </a:r>
            <a:endParaRPr lang="ru-RU" sz="1800" smtClean="0">
              <a:latin typeface="Times New Roman" pitchFamily="18" charset="0"/>
              <a:cs typeface="Times New Roman" pitchFamily="18" charset="0"/>
            </a:endParaRPr>
          </a:p>
          <a:p>
            <a:pPr marL="0" indent="-273050" eaLnBrk="1" hangingPunct="1">
              <a:lnSpc>
                <a:spcPct val="110000"/>
              </a:lnSpc>
              <a:buFont typeface="Arial" charset="0"/>
              <a:buChar char="•"/>
            </a:pPr>
            <a:r>
              <a:rPr lang="kk-KZ" sz="1800" smtClean="0">
                <a:latin typeface="Times New Roman" pitchFamily="18" charset="0"/>
                <a:cs typeface="Times New Roman" pitchFamily="18" charset="0"/>
              </a:rPr>
              <a:t>Өнімді жеткізуші сәйкестік туралы деклорацияны өнімнің сәйкестігін растайтын құжаттар негізінде қабылдайды. Ондай құжаттарға жатады:</a:t>
            </a:r>
            <a:endParaRPr lang="ru-RU" sz="1800" smtClean="0">
              <a:latin typeface="Times New Roman" pitchFamily="18" charset="0"/>
              <a:cs typeface="Times New Roman" pitchFamily="18" charset="0"/>
            </a:endParaRPr>
          </a:p>
          <a:p>
            <a:pPr marL="0" indent="-273050" eaLnBrk="1" hangingPunct="1">
              <a:lnSpc>
                <a:spcPct val="110000"/>
              </a:lnSpc>
              <a:buFont typeface="Arial" charset="0"/>
              <a:buChar char="•"/>
            </a:pPr>
            <a:r>
              <a:rPr lang="kk-KZ" sz="1800" smtClean="0">
                <a:latin typeface="Times New Roman" pitchFamily="18" charset="0"/>
                <a:cs typeface="Times New Roman" pitchFamily="18" charset="0"/>
              </a:rPr>
              <a:t>- құзыретті санық зетханасымен және дайындаушымен жүргізілген қабылдау, тапсыру және басқа да өнімді сынауды бақылау хаттамалары,</a:t>
            </a:r>
            <a:endParaRPr lang="ru-RU" sz="1800" smtClean="0">
              <a:latin typeface="Times New Roman" pitchFamily="18" charset="0"/>
              <a:cs typeface="Times New Roman" pitchFamily="18" charset="0"/>
            </a:endParaRPr>
          </a:p>
          <a:p>
            <a:pPr marL="0" indent="-273050" eaLnBrk="1" hangingPunct="1">
              <a:lnSpc>
                <a:spcPct val="110000"/>
              </a:lnSpc>
              <a:buFont typeface="Arial" charset="0"/>
              <a:buChar char="•"/>
            </a:pPr>
            <a:r>
              <a:rPr lang="kk-KZ" sz="1800" smtClean="0">
                <a:latin typeface="Times New Roman" pitchFamily="18" charset="0"/>
                <a:cs typeface="Times New Roman" pitchFamily="18" charset="0"/>
              </a:rPr>
              <a:t>- өнімге алдында алынған іс-әрекеттегі сәйкестік сертификаттары және шикізатты, материалды, құрылымды бөліктердің хаттамалары;</a:t>
            </a:r>
            <a:endParaRPr lang="ru-RU" sz="1800" smtClean="0">
              <a:latin typeface="Times New Roman" pitchFamily="18" charset="0"/>
              <a:cs typeface="Times New Roman" pitchFamily="18" charset="0"/>
            </a:endParaRPr>
          </a:p>
          <a:p>
            <a:pPr marL="0" indent="-273050" eaLnBrk="1" hangingPunct="1">
              <a:lnSpc>
                <a:spcPct val="110000"/>
              </a:lnSpc>
              <a:buFont typeface="Arial" charset="0"/>
              <a:buChar char="•"/>
            </a:pPr>
            <a:r>
              <a:rPr lang="kk-KZ" sz="1800" smtClean="0">
                <a:latin typeface="Times New Roman" pitchFamily="18" charset="0"/>
                <a:cs typeface="Times New Roman" pitchFamily="18" charset="0"/>
              </a:rPr>
              <a:t>- стандарт талаптарының орындалуын мемлекеттік қадағалау актілері;</a:t>
            </a:r>
            <a:endParaRPr lang="ru-RU" sz="1800" smtClean="0">
              <a:latin typeface="Times New Roman" pitchFamily="18" charset="0"/>
              <a:cs typeface="Times New Roman" pitchFamily="18" charset="0"/>
            </a:endParaRPr>
          </a:p>
          <a:p>
            <a:pPr marL="0" indent="-273050" eaLnBrk="1" hangingPunct="1">
              <a:lnSpc>
                <a:spcPct val="110000"/>
              </a:lnSpc>
              <a:buFont typeface="Arial" charset="0"/>
              <a:buChar char="•"/>
            </a:pPr>
            <a:r>
              <a:rPr lang="kk-KZ" sz="1800" smtClean="0">
                <a:latin typeface="Times New Roman" pitchFamily="18" charset="0"/>
                <a:cs typeface="Times New Roman" pitchFamily="18" charset="0"/>
              </a:rPr>
              <a:t>- өнімнің орнатылған талаптарға сәйкестігін растау құжаттары және өңдіріс немесе сапа жүйесінің сәйкестік сертификаттары.</a:t>
            </a:r>
            <a:endParaRPr lang="ru-RU" sz="1800" smtClean="0">
              <a:latin typeface="Times New Roman" pitchFamily="18" charset="0"/>
              <a:cs typeface="Times New Roman" pitchFamily="18" charset="0"/>
            </a:endParaRPr>
          </a:p>
          <a:p>
            <a:pPr marL="0" indent="-273050" eaLnBrk="1" hangingPunct="1"/>
            <a:endParaRPr lang="ru-RU" sz="1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85000" lnSpcReduction="10000"/>
          </a:bodyPr>
          <a:lstStyle/>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Сәйкестік туралы деклорация техникалық реттеу және метрология жөніндегі комитетпн анықталынған формада толтырылып, жеткізуші ұйымның басшысымен жазылады.</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Сәйкестік туралы деклорацияны қабылдау арқылы нормативтік құжаттар талаптарына өнімнің сәйкестігін растайтын жеткізуші, Қазақстан Республикасның заңнамалық актілеріне сәйкес осы өнімнің сапасы мен қауіпсіздігіне жауапты болады.</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Жеткізуші қабылдаған сәйкестік туралы деклорация сертификаттау жөніндегі органға тіркеледі.</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Тіркеуге жіберілген сәйкестік туралы деклорациямен беріледі:</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 ерікті формадағы тіркеу туралы өтінім;</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 өнімнің орнатылған талаптарға сәйкестігін растайтын құжаттардың көшірмесі;</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 өнімді өңдірудің тұрақтылығын растайтын құжаттардың көшірмесі;</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 жеткізушінің сынақ зертханаларының техникалық құзыреттелігін растайтын құжаттар көшірмесі немесе сынауды жүргізетін аккредиттелген зертханалармен отырған келісімшарттар көшірмесі.</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Сертификаттау жөніндегі орган қарайды және тексереді:</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 аталған өнімнің сәйкестік туралы деклорациямен расталатын өнімдер тізімінде болуын;</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 жеткізушінің сәйкестік туралы деклорацияны қабылдау құқықтылығы;</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 аталған өнімді дайындауда Қазақстан Республикасының заңдарында көрсетілген барлық құжаттардың болуы;</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 сәйкестік туралы деклорацияның дұрыс толтырылуын;</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 деклорацияда аталған өнімнің сәйкестігін растау үшін көрсетілген нормативтік құжаттардың толықтығын.</a:t>
            </a:r>
            <a:endParaRPr lang="ru-RU" sz="1900" dirty="0">
              <a:latin typeface="Times New Roman" pitchFamily="18" charset="0"/>
              <a:cs typeface="Times New Roman" pitchFamily="18" charset="0"/>
            </a:endParaRPr>
          </a:p>
          <a:p>
            <a:pPr marL="0" indent="-274320" eaLnBrk="1" fontAlgn="auto" hangingPunct="1">
              <a:lnSpc>
                <a:spcPct val="120000"/>
              </a:lnSpc>
              <a:spcAft>
                <a:spcPts val="0"/>
              </a:spcAft>
              <a:buFont typeface="Arial" pitchFamily="34" charset="0"/>
              <a:buChar char="•"/>
              <a:defRPr/>
            </a:pPr>
            <a:r>
              <a:rPr lang="kk-KZ" sz="1900" dirty="0">
                <a:latin typeface="Times New Roman" pitchFamily="18" charset="0"/>
                <a:cs typeface="Times New Roman" pitchFamily="18" charset="0"/>
              </a:rPr>
              <a:t>Сертификаттау жөніндегі орган қарау және тексеру нәтижелері бойынша сәйукестік туралы деклорацияны ҚР МСЖ мемлекеттік реестірінің арнайы бөлімінде тіркейді.</a:t>
            </a:r>
            <a:endParaRPr lang="ru-RU" sz="1900" dirty="0">
              <a:latin typeface="Times New Roman" pitchFamily="18" charset="0"/>
              <a:cs typeface="Times New Roman" pitchFamily="18" charset="0"/>
            </a:endParaRPr>
          </a:p>
          <a:p>
            <a:pPr marL="0" indent="-274320" eaLnBrk="1" fontAlgn="auto" hangingPunct="1">
              <a:spcAft>
                <a:spcPts val="0"/>
              </a:spcAft>
              <a:defRPr/>
            </a:pPr>
            <a:endParaRPr lang="ru-RU"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pPr eaLnBrk="1" fontAlgn="auto" hangingPunct="1">
              <a:spcAft>
                <a:spcPts val="0"/>
              </a:spcAft>
              <a:defRPr/>
            </a:pPr>
            <a:r>
              <a:rPr lang="kk-KZ" b="1" i="1" dirty="0">
                <a:latin typeface="Times New Roman" pitchFamily="18" charset="0"/>
                <a:cs typeface="Times New Roman" pitchFamily="18" charset="0"/>
              </a:rPr>
              <a:t>Тақырып </a:t>
            </a:r>
            <a:r>
              <a:rPr lang="kk-KZ" b="1" i="1" dirty="0" smtClean="0">
                <a:latin typeface="Times New Roman" pitchFamily="18" charset="0"/>
                <a:cs typeface="Times New Roman" pitchFamily="18" charset="0"/>
              </a:rPr>
              <a:t>4</a:t>
            </a:r>
            <a:endParaRPr lang="ru-RU" i="1" dirty="0">
              <a:latin typeface="Times New Roman" pitchFamily="18" charset="0"/>
              <a:cs typeface="Times New Roman" pitchFamily="18" charset="0"/>
            </a:endParaRPr>
          </a:p>
        </p:txBody>
      </p:sp>
      <p:sp>
        <p:nvSpPr>
          <p:cNvPr id="3" name="Объект 2"/>
          <p:cNvSpPr>
            <a:spLocks noGrp="1"/>
          </p:cNvSpPr>
          <p:nvPr>
            <p:ph idx="1"/>
          </p:nvPr>
        </p:nvSpPr>
        <p:spPr>
          <a:xfrm>
            <a:off x="900113" y="2438400"/>
            <a:ext cx="7488237" cy="3438525"/>
          </a:xfrm>
        </p:spPr>
        <p:txBody>
          <a:bodyPr rtlCol="0">
            <a:normAutofit fontScale="85000" lnSpcReduction="20000"/>
          </a:bodyPr>
          <a:lstStyle/>
          <a:p>
            <a:pPr marL="0" indent="0" algn="ctr" eaLnBrk="1" fontAlgn="auto" hangingPunct="1">
              <a:lnSpc>
                <a:spcPct val="120000"/>
              </a:lnSpc>
              <a:spcAft>
                <a:spcPts val="0"/>
              </a:spcAft>
              <a:buFont typeface="Wingdings" pitchFamily="2" charset="2"/>
              <a:buNone/>
              <a:defRPr/>
            </a:pPr>
            <a:r>
              <a:rPr lang="kk-KZ" sz="8000" b="1" dirty="0">
                <a:solidFill>
                  <a:srgbClr val="CC00FF"/>
                </a:solidFill>
                <a:latin typeface="Times New Roman" pitchFamily="18" charset="0"/>
                <a:cs typeface="Times New Roman" pitchFamily="18" charset="0"/>
              </a:rPr>
              <a:t>Қызметті сертификаттау</a:t>
            </a:r>
            <a:r>
              <a:rPr lang="ru-RU" sz="8000" dirty="0">
                <a:latin typeface="Times New Roman" pitchFamily="18" charset="0"/>
                <a:cs typeface="Times New Roman" pitchFamily="18" charset="0"/>
              </a:rPr>
              <a:t/>
            </a:r>
            <a:br>
              <a:rPr lang="ru-RU" sz="8000" dirty="0">
                <a:latin typeface="Times New Roman" pitchFamily="18" charset="0"/>
                <a:cs typeface="Times New Roman" pitchFamily="18" charset="0"/>
              </a:rPr>
            </a:br>
            <a:endParaRPr lang="ru-RU" sz="8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052513"/>
            <a:ext cx="6400800" cy="928687"/>
          </a:xfrm>
        </p:spPr>
        <p:style>
          <a:lnRef idx="2">
            <a:schemeClr val="accent2"/>
          </a:lnRef>
          <a:fillRef idx="1">
            <a:schemeClr val="lt1"/>
          </a:fillRef>
          <a:effectRef idx="0">
            <a:schemeClr val="accent2"/>
          </a:effectRef>
          <a:fontRef idx="minor">
            <a:schemeClr val="dk1"/>
          </a:fontRef>
        </p:style>
        <p:txBody>
          <a:bodyPr>
            <a:noAutofit/>
          </a:bodyPr>
          <a:lstStyle/>
          <a:p>
            <a:pPr eaLnBrk="1" fontAlgn="auto" hangingPunct="1">
              <a:spcAft>
                <a:spcPts val="0"/>
              </a:spcAft>
              <a:defRPr/>
            </a:pPr>
            <a:r>
              <a:rPr lang="kk-KZ" sz="5400" b="1" i="1" dirty="0">
                <a:latin typeface="Times New Roman" pitchFamily="18" charset="0"/>
                <a:cs typeface="Times New Roman" pitchFamily="18" charset="0"/>
              </a:rPr>
              <a:t>Мақсаты</a:t>
            </a:r>
            <a:r>
              <a:rPr lang="kk-KZ" sz="5400" b="1" i="1" dirty="0" smtClean="0">
                <a:latin typeface="Times New Roman" pitchFamily="18" charset="0"/>
                <a:cs typeface="Times New Roman" pitchFamily="18" charset="0"/>
              </a:rPr>
              <a:t>:</a:t>
            </a:r>
            <a:endParaRPr lang="ru-RU" sz="5400" i="1" dirty="0">
              <a:latin typeface="Times New Roman" pitchFamily="18" charset="0"/>
              <a:cs typeface="Times New Roman" pitchFamily="18" charset="0"/>
            </a:endParaRPr>
          </a:p>
        </p:txBody>
      </p:sp>
      <p:sp>
        <p:nvSpPr>
          <p:cNvPr id="3" name="Объект 2"/>
          <p:cNvSpPr>
            <a:spLocks noGrp="1"/>
          </p:cNvSpPr>
          <p:nvPr>
            <p:ph idx="1"/>
          </p:nvPr>
        </p:nvSpPr>
        <p:spPr>
          <a:xfrm>
            <a:off x="755576" y="2420888"/>
            <a:ext cx="7560840" cy="3600400"/>
          </a:xfrm>
        </p:spPr>
        <p:txBody>
          <a:bodyPr rtlCol="0">
            <a:noAutofit/>
          </a:bodyPr>
          <a:lstStyle/>
          <a:p>
            <a:pPr marL="0" indent="0" algn="ctr" eaLnBrk="1" fontAlgn="auto" hangingPunct="1">
              <a:lnSpc>
                <a:spcPct val="100000"/>
              </a:lnSpc>
              <a:spcAft>
                <a:spcPts val="0"/>
              </a:spcAft>
              <a:buFont typeface="Wingdings" pitchFamily="2" charset="2"/>
              <a:buNone/>
              <a:defRPr/>
            </a:pPr>
            <a:r>
              <a:rPr lang="kk-KZ" sz="4800" b="1" dirty="0">
                <a:ln>
                  <a:solidFill>
                    <a:srgbClr val="FFC000"/>
                  </a:solidFill>
                </a:ln>
                <a:latin typeface="Times New Roman" pitchFamily="18" charset="0"/>
                <a:cs typeface="Times New Roman" pitchFamily="18" charset="0"/>
              </a:rPr>
              <a:t> </a:t>
            </a:r>
            <a:r>
              <a:rPr lang="kk-KZ" sz="4800" dirty="0">
                <a:ln>
                  <a:solidFill>
                    <a:srgbClr val="FFC000"/>
                  </a:solidFill>
                </a:ln>
                <a:latin typeface="Times New Roman" pitchFamily="18" charset="0"/>
                <a:cs typeface="Times New Roman" pitchFamily="18" charset="0"/>
              </a:rPr>
              <a:t>Студенттерді қызметті сертификаттаудың түрлері және ерекшеліктерімен таныстыру.</a:t>
            </a:r>
            <a:endParaRPr lang="ru-RU" sz="4800" dirty="0">
              <a:ln>
                <a:solidFill>
                  <a:srgbClr val="FFC000"/>
                </a:solidFill>
              </a:l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24744"/>
            <a:ext cx="6400800" cy="1080120"/>
          </a:xfrm>
        </p:spPr>
        <p:txBody>
          <a:bodyPr>
            <a:noAutofit/>
          </a:bodyPr>
          <a:lstStyle/>
          <a:p>
            <a:pPr eaLnBrk="1" fontAlgn="auto" hangingPunct="1">
              <a:spcAft>
                <a:spcPts val="0"/>
              </a:spcAft>
              <a:defRPr/>
            </a:pPr>
            <a:r>
              <a:rPr lang="kk-KZ" sz="6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Мақсаты:</a:t>
            </a:r>
            <a:endParaRPr lang="ru-RU" sz="6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Объект 2"/>
          <p:cNvSpPr>
            <a:spLocks noGrp="1"/>
          </p:cNvSpPr>
          <p:nvPr>
            <p:ph idx="1"/>
          </p:nvPr>
        </p:nvSpPr>
        <p:spPr>
          <a:xfrm>
            <a:off x="1371600" y="2276872"/>
            <a:ext cx="6584776" cy="3600400"/>
          </a:xfrm>
        </p:spPr>
        <p:txBody>
          <a:bodyPr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eaLnBrk="1" fontAlgn="auto" hangingPunct="1">
              <a:lnSpc>
                <a:spcPct val="100000"/>
              </a:lnSpc>
              <a:spcAft>
                <a:spcPts val="0"/>
              </a:spcAft>
              <a:buFont typeface="Wingdings" pitchFamily="2" charset="2"/>
              <a:buNone/>
              <a:defRPr/>
            </a:pPr>
            <a:r>
              <a:rPr lang="kk-K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Студенттерді </a:t>
            </a:r>
            <a:r>
              <a:rPr lang="kk-K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сертификаттау туралы негізгі түсінікпен, оның ерекшеліктерімен таныстыру</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marL="0" indent="-274320" eaLnBrk="1" fontAlgn="auto" hangingPunct="1">
              <a:spcAft>
                <a:spcPts val="0"/>
              </a:spcAft>
              <a:defRPr/>
            </a:pPr>
            <a:endParaRPr lang="ru-RU"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25538"/>
            <a:ext cx="6400800" cy="855662"/>
          </a:xfrm>
        </p:spPr>
        <p:style>
          <a:lnRef idx="2">
            <a:schemeClr val="dk1"/>
          </a:lnRef>
          <a:fillRef idx="1">
            <a:schemeClr val="lt1"/>
          </a:fillRef>
          <a:effectRef idx="0">
            <a:schemeClr val="dk1"/>
          </a:effectRef>
          <a:fontRef idx="minor">
            <a:schemeClr val="dk1"/>
          </a:fontRef>
        </p:style>
        <p:txBody>
          <a:bodyPr>
            <a:noAutofit/>
          </a:bodyPr>
          <a:lstStyle/>
          <a:p>
            <a:pPr eaLnBrk="1" fontAlgn="auto" hangingPunct="1">
              <a:spcAft>
                <a:spcPts val="0"/>
              </a:spcAft>
              <a:defRPr/>
            </a:pPr>
            <a:r>
              <a:rPr lang="kk-KZ" sz="5400" b="1" i="1" dirty="0">
                <a:solidFill>
                  <a:srgbClr val="CC00FF"/>
                </a:solidFill>
                <a:latin typeface="Times New Roman" pitchFamily="18" charset="0"/>
                <a:cs typeface="Times New Roman" pitchFamily="18" charset="0"/>
              </a:rPr>
              <a:t>Жоспар: </a:t>
            </a:r>
            <a:endParaRPr lang="ru-RU" sz="5400" i="1" dirty="0">
              <a:solidFill>
                <a:srgbClr val="CC00FF"/>
              </a:solidFill>
              <a:latin typeface="Times New Roman" pitchFamily="18" charset="0"/>
              <a:cs typeface="Times New Roman" pitchFamily="18" charset="0"/>
            </a:endParaRPr>
          </a:p>
        </p:txBody>
      </p:sp>
      <p:sp>
        <p:nvSpPr>
          <p:cNvPr id="3" name="Объект 2"/>
          <p:cNvSpPr>
            <a:spLocks noGrp="1"/>
          </p:cNvSpPr>
          <p:nvPr>
            <p:ph idx="1"/>
          </p:nvPr>
        </p:nvSpPr>
        <p:spPr>
          <a:xfrm>
            <a:off x="900113" y="2349500"/>
            <a:ext cx="7200900" cy="3382963"/>
          </a:xfrm>
        </p:spPr>
        <p:txBody>
          <a:bodyPr rtlCol="0">
            <a:normAutofit fontScale="92500" lnSpcReduction="10000"/>
          </a:bodyPr>
          <a:lstStyle/>
          <a:p>
            <a:pPr marL="0" indent="0" algn="ctr" eaLnBrk="1" fontAlgn="auto" hangingPunct="1">
              <a:lnSpc>
                <a:spcPct val="120000"/>
              </a:lnSpc>
              <a:spcAft>
                <a:spcPts val="0"/>
              </a:spcAft>
              <a:buFont typeface="Wingdings" pitchFamily="2" charset="2"/>
              <a:buNone/>
              <a:defRPr/>
            </a:pPr>
            <a:r>
              <a:rPr lang="kk-KZ" sz="4800" dirty="0">
                <a:solidFill>
                  <a:srgbClr val="0000FF"/>
                </a:solidFill>
                <a:latin typeface="Times New Roman" pitchFamily="18" charset="0"/>
                <a:cs typeface="Times New Roman" pitchFamily="18" charset="0"/>
              </a:rPr>
              <a:t>1 Қызмет түсінігі және оны сертификаттау ерекшелігі</a:t>
            </a:r>
            <a:r>
              <a:rPr lang="ru-RU" sz="4800" dirty="0">
                <a:solidFill>
                  <a:srgbClr val="0000FF"/>
                </a:solidFill>
                <a:latin typeface="Times New Roman" pitchFamily="18" charset="0"/>
                <a:cs typeface="Times New Roman" pitchFamily="18" charset="0"/>
              </a:rPr>
              <a:t/>
            </a:r>
            <a:br>
              <a:rPr lang="ru-RU" sz="4800" dirty="0">
                <a:solidFill>
                  <a:srgbClr val="0000FF"/>
                </a:solidFill>
                <a:latin typeface="Times New Roman" pitchFamily="18" charset="0"/>
                <a:cs typeface="Times New Roman" pitchFamily="18" charset="0"/>
              </a:rPr>
            </a:br>
            <a:r>
              <a:rPr lang="kk-KZ" sz="4800" dirty="0">
                <a:solidFill>
                  <a:srgbClr val="0000FF"/>
                </a:solidFill>
                <a:latin typeface="Times New Roman" pitchFamily="18" charset="0"/>
                <a:cs typeface="Times New Roman" pitchFamily="18" charset="0"/>
              </a:rPr>
              <a:t>2 Қызметті сертификаттау ерекшелігі</a:t>
            </a:r>
            <a:r>
              <a:rPr lang="ru-RU" sz="1800" dirty="0"/>
              <a:t/>
            </a:r>
            <a:br>
              <a:rPr lang="ru-RU" sz="1800" dirty="0"/>
            </a:br>
            <a:endParaRPr lang="ru-RU"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FF00"/>
        </a:solidFill>
        <a:effectLst/>
      </p:bgPr>
    </p:bg>
    <p:spTree>
      <p:nvGrpSpPr>
        <p:cNvPr id="1" name=""/>
        <p:cNvGrpSpPr/>
        <p:nvPr/>
      </p:nvGrpSpPr>
      <p:grpSpPr>
        <a:xfrm>
          <a:off x="0" y="0"/>
          <a:ext cx="0" cy="0"/>
          <a:chOff x="0" y="0"/>
          <a:chExt cx="0" cy="0"/>
        </a:xfrm>
      </p:grpSpPr>
      <p:sp>
        <p:nvSpPr>
          <p:cNvPr id="46082" name="Объект 2"/>
          <p:cNvSpPr>
            <a:spLocks noGrp="1"/>
          </p:cNvSpPr>
          <p:nvPr>
            <p:ph idx="1"/>
          </p:nvPr>
        </p:nvSpPr>
        <p:spPr>
          <a:xfrm>
            <a:off x="179388" y="333375"/>
            <a:ext cx="8785225" cy="6524625"/>
          </a:xfrm>
        </p:spPr>
        <p:txBody>
          <a:bodyPr/>
          <a:lstStyle/>
          <a:p>
            <a:pPr marL="0" indent="-273050" algn="just" eaLnBrk="1" hangingPunct="1">
              <a:lnSpc>
                <a:spcPct val="100000"/>
              </a:lnSpc>
              <a:buFont typeface="Wingdings" pitchFamily="2" charset="2"/>
              <a:buChar char="Ø"/>
            </a:pPr>
            <a:r>
              <a:rPr lang="kk-KZ" sz="2200" b="1" smtClean="0">
                <a:latin typeface="Times New Roman" pitchFamily="18" charset="0"/>
                <a:cs typeface="Times New Roman" pitchFamily="18" charset="0"/>
              </a:rPr>
              <a:t>1 </a:t>
            </a:r>
            <a:r>
              <a:rPr lang="kk-KZ" sz="2200" smtClean="0">
                <a:latin typeface="Times New Roman" pitchFamily="18" charset="0"/>
                <a:cs typeface="Times New Roman" pitchFamily="18" charset="0"/>
              </a:rPr>
              <a:t>Қызмет – жеткізуші мен тұтынушының тікелей қарым-қатынасының қорытындысы және тұтынушының қажеттіліктерін қанағаттандыру бойынша жеткізушінің ішкі іс-әрекеті. </a:t>
            </a:r>
            <a:endParaRPr lang="ru-RU" sz="2200" smtClean="0">
              <a:latin typeface="Times New Roman" pitchFamily="18" charset="0"/>
              <a:cs typeface="Times New Roman" pitchFamily="18" charset="0"/>
            </a:endParaRPr>
          </a:p>
          <a:p>
            <a:pPr marL="0" indent="-273050" algn="just" eaLnBrk="1" hangingPunct="1">
              <a:lnSpc>
                <a:spcPct val="100000"/>
              </a:lnSpc>
              <a:buFont typeface="Wingdings" pitchFamily="2" charset="2"/>
              <a:buChar char="Ø"/>
            </a:pPr>
            <a:r>
              <a:rPr lang="kk-KZ" sz="2200" smtClean="0">
                <a:latin typeface="Times New Roman" pitchFamily="18" charset="0"/>
                <a:cs typeface="Times New Roman" pitchFamily="18" charset="0"/>
              </a:rPr>
              <a:t>Қызметті халықаралық саудалау өте жылдам дамуда, оның көлемі өнімді саудалау көлеміне қарағанда екі-үш есе жылдам өсуде. Бұл жағдай байланыс, банктік іс, туризм, қонақ үй секторлары және сауықтыру қызметтерінде ерекше. </a:t>
            </a:r>
            <a:endParaRPr lang="ru-RU" sz="2200" smtClean="0">
              <a:latin typeface="Times New Roman" pitchFamily="18" charset="0"/>
              <a:cs typeface="Times New Roman" pitchFamily="18" charset="0"/>
            </a:endParaRPr>
          </a:p>
          <a:p>
            <a:pPr marL="0" indent="-273050" algn="just" eaLnBrk="1" hangingPunct="1">
              <a:lnSpc>
                <a:spcPct val="100000"/>
              </a:lnSpc>
              <a:buFont typeface="Wingdings" pitchFamily="2" charset="2"/>
              <a:buChar char="Ø"/>
            </a:pPr>
            <a:r>
              <a:rPr lang="kk-KZ" sz="2200" smtClean="0">
                <a:latin typeface="Times New Roman" pitchFamily="18" charset="0"/>
                <a:cs typeface="Times New Roman" pitchFamily="18" charset="0"/>
              </a:rPr>
              <a:t>Халыққа көрсетілетін қызметтердің функционалдық міндеті бойынша екі топқа бөледі:</a:t>
            </a:r>
            <a:endParaRPr lang="ru-RU" sz="2200" smtClean="0">
              <a:latin typeface="Times New Roman" pitchFamily="18" charset="0"/>
              <a:cs typeface="Times New Roman" pitchFamily="18" charset="0"/>
            </a:endParaRPr>
          </a:p>
          <a:p>
            <a:pPr marL="0" indent="-273050" algn="just" eaLnBrk="1" hangingPunct="1">
              <a:lnSpc>
                <a:spcPct val="100000"/>
              </a:lnSpc>
              <a:buFont typeface="Wingdings" pitchFamily="2" charset="2"/>
              <a:buChar char="Ø"/>
            </a:pPr>
            <a:r>
              <a:rPr lang="kk-KZ" sz="2200" i="1" smtClean="0">
                <a:latin typeface="Times New Roman" pitchFamily="18" charset="0"/>
                <a:cs typeface="Times New Roman" pitchFamily="18" charset="0"/>
              </a:rPr>
              <a:t>1) материалдық қызметтер – </a:t>
            </a:r>
            <a:r>
              <a:rPr lang="kk-KZ" sz="2200" smtClean="0">
                <a:latin typeface="Times New Roman" pitchFamily="18" charset="0"/>
                <a:cs typeface="Times New Roman" pitchFamily="18" charset="0"/>
              </a:rPr>
              <a:t>бұйымдардың тұтынушылық қасиеттерін қалпына келтіруді (өзгерту, сақтау)</a:t>
            </a:r>
            <a:r>
              <a:rPr lang="kk-KZ" sz="2200" i="1" smtClean="0">
                <a:latin typeface="Times New Roman" pitchFamily="18" charset="0"/>
                <a:cs typeface="Times New Roman" pitchFamily="18" charset="0"/>
              </a:rPr>
              <a:t> </a:t>
            </a:r>
            <a:r>
              <a:rPr lang="kk-KZ" sz="2200" smtClean="0">
                <a:latin typeface="Times New Roman" pitchFamily="18" charset="0"/>
                <a:cs typeface="Times New Roman" pitchFamily="18" charset="0"/>
              </a:rPr>
              <a:t>қамтамасыз ететін немесе азаматтардың тапсырысы бойынша жаңа бұйымдарды жасау қызметтері, сонымен қатар адамдарды және жүктерді тасу қызметтері, саудалық және банктік қызметтер. Соның ішінде материалдық қызметтерге бұйымдарды дайындаумен және  жөндеумен байланысты тұрмыстық қызметтер, тұрғын үй коммунальдық қызметтер, қоғамдық тамақтану қызметтері, жүк тасу қызметтері және т.б жатады.</a:t>
            </a:r>
            <a:endParaRPr lang="ru-RU" sz="2200" smtClean="0">
              <a:latin typeface="Times New Roman" pitchFamily="18" charset="0"/>
              <a:cs typeface="Times New Roman" pitchFamily="18" charset="0"/>
            </a:endParaRPr>
          </a:p>
          <a:p>
            <a:pPr marL="0" indent="-273050" eaLnBrk="1" hangingPunct="1"/>
            <a:endParaRPr lang="ru-RU" sz="1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FF00"/>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388" y="260350"/>
            <a:ext cx="8569325" cy="6264275"/>
          </a:xfrm>
        </p:spPr>
        <p:txBody>
          <a:bodyPr rtlCol="0">
            <a:normAutofit lnSpcReduction="10000"/>
          </a:bodyPr>
          <a:lstStyle/>
          <a:p>
            <a:pPr marL="0" indent="-274320" algn="just" eaLnBrk="1" fontAlgn="auto" hangingPunct="1">
              <a:lnSpc>
                <a:spcPct val="120000"/>
              </a:lnSpc>
              <a:spcAft>
                <a:spcPts val="0"/>
              </a:spcAft>
              <a:buFont typeface="Wingdings" pitchFamily="2" charset="2"/>
              <a:buChar char="Ø"/>
              <a:defRPr/>
            </a:pPr>
            <a:r>
              <a:rPr lang="kk-KZ" sz="1800" i="1" dirty="0">
                <a:latin typeface="Times New Roman" pitchFamily="18" charset="0"/>
                <a:cs typeface="Times New Roman" pitchFamily="18" charset="0"/>
              </a:rPr>
              <a:t>2) материалды емес қызметтер – </a:t>
            </a:r>
            <a:r>
              <a:rPr lang="kk-KZ" sz="1800" dirty="0">
                <a:latin typeface="Times New Roman" pitchFamily="18" charset="0"/>
                <a:cs typeface="Times New Roman" pitchFamily="18" charset="0"/>
              </a:rPr>
              <a:t>адам денсаулығының қалпына келуін және тұлғаның физикалық және рухани дамуын  қамтамасыз ететін қызметтер.</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dirty="0">
                <a:latin typeface="Times New Roman" pitchFamily="18" charset="0"/>
                <a:cs typeface="Times New Roman" pitchFamily="18" charset="0"/>
              </a:rPr>
              <a:t>Қызметті сертификаттаудың ерекшеліктері:</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dirty="0">
                <a:latin typeface="Times New Roman" pitchFamily="18" charset="0"/>
                <a:cs typeface="Times New Roman" pitchFamily="18" charset="0"/>
              </a:rPr>
              <a:t>- қызмет көрсету кезінде орындаушы мен тұтынушының тікелей қарым-қатынасы; </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dirty="0">
                <a:latin typeface="Times New Roman" pitchFamily="18" charset="0"/>
                <a:cs typeface="Times New Roman" pitchFamily="18" charset="0"/>
              </a:rPr>
              <a:t>- қызмет көрсету шартында тұтынушыға әсер етуі;</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dirty="0">
                <a:latin typeface="Times New Roman" pitchFamily="18" charset="0"/>
                <a:cs typeface="Times New Roman" pitchFamily="18" charset="0"/>
              </a:rPr>
              <a:t>- кейбір қызметтерді орындау мен тұтыну уақыты бойынша  ұқсауы;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dirty="0">
                <a:latin typeface="Times New Roman" pitchFamily="18" charset="0"/>
                <a:cs typeface="Times New Roman" pitchFamily="18" charset="0"/>
              </a:rPr>
              <a:t>- қызмет сапасын тұтынушылардың бағалауы;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dirty="0">
                <a:latin typeface="Times New Roman" pitchFamily="18" charset="0"/>
                <a:cs typeface="Times New Roman" pitchFamily="18" charset="0"/>
              </a:rPr>
              <a:t>Қызметті сертификаттаудың негізгі принциптері өнімді сертификаттаумен бірдей. Яғни, міндеттілігі және еріктілігі, үшінші жақтың болу шарты, сәйкестік сертификатын беру және т.б. </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dirty="0">
                <a:latin typeface="Times New Roman" pitchFamily="18" charset="0"/>
                <a:cs typeface="Times New Roman" pitchFamily="18" charset="0"/>
              </a:rPr>
              <a:t>Қызметті сертификаттау нормативтік құжаттарда орнатылған талаптарға сәйкестігіне, соның ішінде бірінші кезек қауіпсіздік және экологиялық талаптарына жүргізіледі.</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dirty="0">
                <a:latin typeface="Times New Roman" pitchFamily="18" charset="0"/>
                <a:cs typeface="Times New Roman" pitchFamily="18" charset="0"/>
              </a:rPr>
              <a:t>ҚР 1995 жылдан бастап қызметті сертификаттаудың міндетті және ерікті рәсімнің нормативтік базасы құрыла бастады. ҚР МСЖ міндетті сертификатталынатын қызметтерге қоғамдық тамақтану қызметтері, туристік және қонақ үй қызметтері, мұнай базалары және май құю бекеттерінің қызметтері, автотранспорттық құралдарды жөндеу және техникалық қызмет көрсету қызметтері жатқызылған.</a:t>
            </a:r>
            <a:endParaRPr lang="ru-RU" sz="1800" dirty="0">
              <a:latin typeface="Times New Roman" pitchFamily="18" charset="0"/>
              <a:cs typeface="Times New Roman" pitchFamily="18" charset="0"/>
            </a:endParaRPr>
          </a:p>
          <a:p>
            <a:pPr marL="0" indent="-274320" eaLnBrk="1" fontAlgn="auto" hangingPunct="1">
              <a:spcAft>
                <a:spcPts val="0"/>
              </a:spcAft>
              <a:defRPr/>
            </a:pPr>
            <a:endParaRPr lang="ru-RU" sz="18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FF00"/>
        </a:solidFill>
        <a:effectLst/>
      </p:bgPr>
    </p:bg>
    <p:spTree>
      <p:nvGrpSpPr>
        <p:cNvPr id="1" name=""/>
        <p:cNvGrpSpPr/>
        <p:nvPr/>
      </p:nvGrpSpPr>
      <p:grpSpPr>
        <a:xfrm>
          <a:off x="0" y="0"/>
          <a:ext cx="0" cy="0"/>
          <a:chOff x="0" y="0"/>
          <a:chExt cx="0" cy="0"/>
        </a:xfrm>
      </p:grpSpPr>
      <p:sp>
        <p:nvSpPr>
          <p:cNvPr id="48130" name="Объект 2"/>
          <p:cNvSpPr>
            <a:spLocks noGrp="1"/>
          </p:cNvSpPr>
          <p:nvPr>
            <p:ph idx="1"/>
          </p:nvPr>
        </p:nvSpPr>
        <p:spPr>
          <a:xfrm>
            <a:off x="250825" y="115888"/>
            <a:ext cx="8785225" cy="6626225"/>
          </a:xfrm>
        </p:spPr>
        <p:txBody>
          <a:bodyPr/>
          <a:lstStyle/>
          <a:p>
            <a:pPr marL="0" indent="-273050" algn="just" eaLnBrk="1" hangingPunct="1">
              <a:lnSpc>
                <a:spcPct val="100000"/>
              </a:lnSpc>
              <a:buFont typeface="Wingdings" pitchFamily="2" charset="2"/>
              <a:buChar char="Ø"/>
            </a:pPr>
            <a:r>
              <a:rPr lang="kk-KZ" sz="2400" i="1" smtClean="0">
                <a:latin typeface="Times New Roman" pitchFamily="18" charset="0"/>
                <a:cs typeface="Times New Roman" pitchFamily="18" charset="0"/>
              </a:rPr>
              <a:t>Қоғамдық тамақтану қызметі</a:t>
            </a:r>
            <a:r>
              <a:rPr lang="kk-KZ" sz="2400" smtClean="0">
                <a:latin typeface="Times New Roman" pitchFamily="18" charset="0"/>
                <a:cs typeface="Times New Roman" pitchFamily="18" charset="0"/>
              </a:rPr>
              <a:t> – тұрғындардың бос уақытын өткізу мен тамақтану қажеттілігін қанағаттандыру бойынша жеке және заңды тұлғалардың іс-әрекетінің нәтижесі.</a:t>
            </a:r>
            <a:endParaRPr lang="ru-RU" sz="2400" smtClean="0">
              <a:latin typeface="Times New Roman" pitchFamily="18" charset="0"/>
              <a:cs typeface="Times New Roman" pitchFamily="18" charset="0"/>
            </a:endParaRPr>
          </a:p>
          <a:p>
            <a:pPr marL="0" indent="-273050" algn="just" eaLnBrk="1" hangingPunct="1">
              <a:lnSpc>
                <a:spcPct val="100000"/>
              </a:lnSpc>
              <a:buFont typeface="Wingdings" pitchFamily="2" charset="2"/>
              <a:buChar char="Ø"/>
            </a:pPr>
            <a:r>
              <a:rPr lang="kk-KZ" sz="2400" i="1" smtClean="0">
                <a:latin typeface="Times New Roman" pitchFamily="18" charset="0"/>
                <a:cs typeface="Times New Roman" pitchFamily="18" charset="0"/>
              </a:rPr>
              <a:t>Қызмет қауіпсіздігі</a:t>
            </a:r>
            <a:r>
              <a:rPr lang="kk-KZ" sz="2400" smtClean="0">
                <a:latin typeface="Times New Roman" pitchFamily="18" charset="0"/>
                <a:cs typeface="Times New Roman" pitchFamily="18" charset="0"/>
              </a:rPr>
              <a:t> – тұтынушыға әсер ететін ішкі және сыртқы факторлардың әсерінен ол оның өміріне, денсаулығына және мүлкіне қауіп төндіруге ықпал ететін қызмет қасиеттерінің кешені. </a:t>
            </a:r>
            <a:endParaRPr lang="ru-RU" sz="2400" smtClean="0">
              <a:latin typeface="Times New Roman" pitchFamily="18" charset="0"/>
              <a:cs typeface="Times New Roman" pitchFamily="18" charset="0"/>
            </a:endParaRPr>
          </a:p>
          <a:p>
            <a:pPr marL="0" indent="-273050" algn="just" eaLnBrk="1" hangingPunct="1">
              <a:lnSpc>
                <a:spcPct val="100000"/>
              </a:lnSpc>
              <a:buFont typeface="Wingdings" pitchFamily="2" charset="2"/>
              <a:buChar char="Ø"/>
            </a:pPr>
            <a:r>
              <a:rPr lang="kk-KZ" sz="2400" i="1" smtClean="0">
                <a:latin typeface="Times New Roman" pitchFamily="18" charset="0"/>
                <a:cs typeface="Times New Roman" pitchFamily="18" charset="0"/>
              </a:rPr>
              <a:t>Қызмет сапасы</a:t>
            </a:r>
            <a:r>
              <a:rPr lang="kk-KZ" sz="2400" smtClean="0">
                <a:latin typeface="Times New Roman" pitchFamily="18" charset="0"/>
                <a:cs typeface="Times New Roman" pitchFamily="18" charset="0"/>
              </a:rPr>
              <a:t> – тұрғындардың орнатылған немесе болжанған қажеттіліктерін қанағаттандыру қабілеттілігін анықтайтын қызмет сипаттамаларының жиынтығы.</a:t>
            </a:r>
            <a:endParaRPr lang="ru-RU" sz="2400" smtClean="0">
              <a:latin typeface="Times New Roman" pitchFamily="18" charset="0"/>
              <a:cs typeface="Times New Roman" pitchFamily="18" charset="0"/>
            </a:endParaRPr>
          </a:p>
          <a:p>
            <a:pPr marL="0" indent="-273050" algn="just" eaLnBrk="1" hangingPunct="1">
              <a:lnSpc>
                <a:spcPct val="100000"/>
              </a:lnSpc>
              <a:buFont typeface="Wingdings" pitchFamily="2" charset="2"/>
              <a:buChar char="Ø"/>
            </a:pPr>
            <a:r>
              <a:rPr lang="kk-KZ" sz="2400" i="1" smtClean="0">
                <a:latin typeface="Times New Roman" pitchFamily="18" charset="0"/>
                <a:cs typeface="Times New Roman" pitchFamily="18" charset="0"/>
              </a:rPr>
              <a:t>Қызмет көрсету процесі</a:t>
            </a:r>
            <a:r>
              <a:rPr lang="kk-KZ" sz="2400" smtClean="0">
                <a:latin typeface="Times New Roman" pitchFamily="18" charset="0"/>
                <a:cs typeface="Times New Roman" pitchFamily="18" charset="0"/>
              </a:rPr>
              <a:t> – бос уақытты ұйымдасытру мен аспаздық өнімдерді өткізу кезінде тұтынушымен тікелей байланысуда орындалатын операциялар жиынтығы. </a:t>
            </a:r>
            <a:endParaRPr lang="ru-RU" sz="2400" smtClean="0">
              <a:latin typeface="Times New Roman" pitchFamily="18" charset="0"/>
              <a:cs typeface="Times New Roman" pitchFamily="18" charset="0"/>
            </a:endParaRPr>
          </a:p>
          <a:p>
            <a:pPr marL="0" indent="-273050" algn="just" eaLnBrk="1" hangingPunct="1">
              <a:lnSpc>
                <a:spcPct val="100000"/>
              </a:lnSpc>
              <a:buFont typeface="Wingdings" pitchFamily="2" charset="2"/>
              <a:buChar char="Ø"/>
            </a:pPr>
            <a:r>
              <a:rPr lang="kk-KZ" sz="2400" i="1" smtClean="0">
                <a:latin typeface="Times New Roman" pitchFamily="18" charset="0"/>
                <a:cs typeface="Times New Roman" pitchFamily="18" charset="0"/>
              </a:rPr>
              <a:t>Қызмет көрсету шарты</a:t>
            </a:r>
            <a:r>
              <a:rPr lang="kk-KZ" sz="2400" smtClean="0">
                <a:latin typeface="Times New Roman" pitchFamily="18" charset="0"/>
                <a:cs typeface="Times New Roman" pitchFamily="18" charset="0"/>
              </a:rPr>
              <a:t> – қызмет алу барысында тұтынушыға әсер ететін факторлар жиынтығы.</a:t>
            </a:r>
            <a:endParaRPr lang="ru-RU" sz="2400" smtClean="0">
              <a:latin typeface="Times New Roman" pitchFamily="18" charset="0"/>
              <a:cs typeface="Times New Roman" pitchFamily="18" charset="0"/>
            </a:endParaRPr>
          </a:p>
          <a:p>
            <a:pPr marL="0" indent="-273050" eaLnBrk="1" hangingPunct="1"/>
            <a:endParaRPr lang="ru-RU" sz="1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CC00FF"/>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85000" lnSpcReduction="10000"/>
          </a:bodyPr>
          <a:lstStyle/>
          <a:p>
            <a:pPr marL="0" indent="-274320" algn="ctr" eaLnBrk="1" fontAlgn="auto" hangingPunct="1">
              <a:lnSpc>
                <a:spcPct val="120000"/>
              </a:lnSpc>
              <a:spcAft>
                <a:spcPts val="0"/>
              </a:spcAft>
              <a:buFont typeface="Wingdings" pitchFamily="2" charset="2"/>
              <a:buChar char="Ø"/>
              <a:defRPr/>
            </a:pPr>
            <a:r>
              <a:rPr lang="kk-KZ" sz="1800" b="1" dirty="0">
                <a:latin typeface="Times New Roman" pitchFamily="18" charset="0"/>
                <a:cs typeface="Times New Roman" pitchFamily="18" charset="0"/>
              </a:rPr>
              <a:t>2 </a:t>
            </a:r>
            <a:r>
              <a:rPr lang="kk-KZ" sz="1800" dirty="0">
                <a:latin typeface="Times New Roman" pitchFamily="18" charset="0"/>
                <a:cs typeface="Times New Roman" pitchFamily="18" charset="0"/>
              </a:rPr>
              <a:t>Қоғамдық тамақтану қызметтерінің жіктелуі:</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i="1" dirty="0">
                <a:latin typeface="Times New Roman" pitchFamily="18" charset="0"/>
                <a:cs typeface="Times New Roman" pitchFamily="18" charset="0"/>
              </a:rPr>
              <a:t>1) Тамақтану қызметі </a:t>
            </a:r>
            <a:r>
              <a:rPr lang="kk-KZ" sz="1800" dirty="0">
                <a:latin typeface="Times New Roman" pitchFamily="18" charset="0"/>
                <a:cs typeface="Times New Roman" pitchFamily="18" charset="0"/>
              </a:rPr>
              <a:t>аспаздық өнімдерді дайындау және кәсіпорының типі мен класына сәйкес оларды тұтыну мен өткізуге шарттар жасау бойынша қызметтер болып табылады.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i="1" dirty="0">
                <a:latin typeface="Times New Roman" pitchFamily="18" charset="0"/>
                <a:cs typeface="Times New Roman" pitchFamily="18" charset="0"/>
              </a:rPr>
              <a:t>2)</a:t>
            </a:r>
            <a:r>
              <a:rPr lang="kk-KZ" sz="1800" dirty="0">
                <a:latin typeface="Times New Roman" pitchFamily="18" charset="0"/>
                <a:cs typeface="Times New Roman" pitchFamily="18" charset="0"/>
              </a:rPr>
              <a:t> </a:t>
            </a:r>
            <a:r>
              <a:rPr lang="kk-KZ" sz="1800" i="1" dirty="0">
                <a:latin typeface="Times New Roman" pitchFamily="18" charset="0"/>
                <a:cs typeface="Times New Roman" pitchFamily="18" charset="0"/>
              </a:rPr>
              <a:t>Аспаздық өнімдер мен кондитерлік бұйымдарды дайындау бойынша қызметтер</a:t>
            </a:r>
            <a:r>
              <a:rPr lang="kk-KZ" sz="1800" dirty="0">
                <a:latin typeface="Times New Roman" pitchFamily="18" charset="0"/>
                <a:cs typeface="Times New Roman" pitchFamily="18" charset="0"/>
              </a:rPr>
              <a:t> тапсырыс берушінің тапсырысы бойынша өнімдерді дайындаудан, кәсіпорында берушінің шикізатынан тағамдарды дайындаудан, аспазшы тағамдарды дайындау бойынша кондитер қызметінен тұрады.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i="1" dirty="0">
                <a:latin typeface="Times New Roman" pitchFamily="18" charset="0"/>
                <a:cs typeface="Times New Roman" pitchFamily="18" charset="0"/>
              </a:rPr>
              <a:t>3) Тұтыну мен қызмет көрсетуді ұйымдастыру бойынша қызметтері </a:t>
            </a:r>
            <a:r>
              <a:rPr lang="kk-KZ" sz="1800" dirty="0">
                <a:latin typeface="Times New Roman" pitchFamily="18" charset="0"/>
                <a:cs typeface="Times New Roman" pitchFamily="18" charset="0"/>
              </a:rPr>
              <a:t>мейрамдарды ұйымдасытру мен қызмет көрсетуден, конференцияға, мәдени-бұқаралық шараларға қатысушыларға қызмет көрсету мен тамақтануын ұйымдастырудан, ұйлерге тапсырыс бойынша аспаздық өнімдерді жеткізуден, жолаушылық көліктің жүру жолында тұтынушыларға қызмет көрсетуден және т.б. тұрады.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i="1" dirty="0">
                <a:latin typeface="Times New Roman" pitchFamily="18" charset="0"/>
                <a:cs typeface="Times New Roman" pitchFamily="18" charset="0"/>
              </a:rPr>
              <a:t>4) Аспаздық өнімдерді өткізу бойынша қызметтері</a:t>
            </a:r>
            <a:r>
              <a:rPr lang="kk-KZ" sz="1800" dirty="0">
                <a:latin typeface="Times New Roman" pitchFamily="18" charset="0"/>
                <a:cs typeface="Times New Roman" pitchFamily="18" charset="0"/>
              </a:rPr>
              <a:t> дүкендер және аспаздық бөлімдер арқылы аспаздық бұйымдарды өткізуден, үйге түскі асыт жіберуден және жолға аспаздық өнімдер жиынтығын жинақтаудан тұрады.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i="1" dirty="0">
                <a:latin typeface="Times New Roman" pitchFamily="18" charset="0"/>
                <a:cs typeface="Times New Roman" pitchFamily="18" charset="0"/>
              </a:rPr>
              <a:t>5) Бос уақытты ұйымдастыру бойынша қызметтері </a:t>
            </a:r>
            <a:r>
              <a:rPr lang="kk-KZ" sz="1800" dirty="0">
                <a:latin typeface="Times New Roman" pitchFamily="18" charset="0"/>
                <a:cs typeface="Times New Roman" pitchFamily="18" charset="0"/>
              </a:rPr>
              <a:t>музыкалық қызмет көрсетуді ұйымдастырудан, концерттерді, бағдарламалады  және бейнебағдарламаларды өткізуден, газет-журналдарды, үстөлдік ойындарды, оын автоматтарын  ұсынудан тұрады.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i="1" dirty="0">
                <a:latin typeface="Times New Roman" pitchFamily="18" charset="0"/>
                <a:cs typeface="Times New Roman" pitchFamily="18" charset="0"/>
              </a:rPr>
              <a:t>6) Ақпараттық-кеңестік қызметтер </a:t>
            </a:r>
            <a:r>
              <a:rPr lang="kk-KZ" sz="1800" dirty="0">
                <a:latin typeface="Times New Roman" pitchFamily="18" charset="0"/>
                <a:cs typeface="Times New Roman" pitchFamily="18" charset="0"/>
              </a:rPr>
              <a:t>аспаздық өнімдер мен тамақ ішетін үстөлдерді жабдықтауды рәсімдеу, дайындау бойынша мамандар кеңестерінен, диеталық асханалардағы кеңестерден және аспаздық шеберлікке оқытуды ұйымдастырудан тұрады.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i="1" dirty="0">
                <a:latin typeface="Times New Roman" pitchFamily="18" charset="0"/>
                <a:cs typeface="Times New Roman" pitchFamily="18" charset="0"/>
              </a:rPr>
              <a:t>7) Басқа да қызметтер </a:t>
            </a:r>
            <a:r>
              <a:rPr lang="kk-KZ" sz="1800" dirty="0">
                <a:latin typeface="Times New Roman" pitchFamily="18" charset="0"/>
                <a:cs typeface="Times New Roman" pitchFamily="18" charset="0"/>
              </a:rPr>
              <a:t>ыдыстарды, құрал-жабыдықтарды жалға алудан, фирмалық белгілерді, гүлдерді сатудан, тұтынушалырдың жеке заттарын сақтаудан және т.б. тұрады. </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r>
              <a:rPr lang="kk-KZ" sz="1800" dirty="0">
                <a:latin typeface="Times New Roman" pitchFamily="18" charset="0"/>
                <a:cs typeface="Times New Roman" pitchFamily="18" charset="0"/>
              </a:rPr>
              <a:t>Қоғамдық тамақтану кәсіпорынымен ұсынылатын қызметтер тізімі оның типіне, класына және тұтынушылар контигенттіне қызмет көрсету ерекшелігіне байланысты кеңейтілуі мүмкін. </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Ø"/>
              <a:defRPr/>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eaLnBrk="1" fontAlgn="auto" hangingPunct="1">
              <a:spcAft>
                <a:spcPts val="0"/>
              </a:spcAft>
              <a:defRPr/>
            </a:pPr>
            <a:r>
              <a:rPr lang="kk-KZ" b="1" dirty="0">
                <a:latin typeface="Times New Roman" pitchFamily="18" charset="0"/>
                <a:cs typeface="Times New Roman" pitchFamily="18" charset="0"/>
              </a:rPr>
              <a:t>Тақырып </a:t>
            </a:r>
            <a:r>
              <a:rPr lang="kk-KZ" b="1"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eaLnBrk="1" fontAlgn="auto" hangingPunct="1">
              <a:lnSpc>
                <a:spcPct val="100000"/>
              </a:lnSpc>
              <a:spcAft>
                <a:spcPts val="0"/>
              </a:spcAft>
              <a:buFont typeface="Wingdings" pitchFamily="2" charset="2"/>
              <a:buNone/>
              <a:defRPr/>
            </a:pPr>
            <a:r>
              <a:rPr lang="kk-KZ"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Аккредиттеудің жалпы сипаттамасы</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pPr eaLnBrk="1" fontAlgn="auto" hangingPunct="1">
              <a:spcAft>
                <a:spcPts val="0"/>
              </a:spcAft>
              <a:defRPr/>
            </a:pPr>
            <a:r>
              <a:rPr lang="kk-KZ" b="1" i="1" dirty="0">
                <a:latin typeface="Times New Roman" pitchFamily="18" charset="0"/>
                <a:cs typeface="Times New Roman" pitchFamily="18" charset="0"/>
              </a:rPr>
              <a:t>Мақсаты</a:t>
            </a:r>
            <a:r>
              <a:rPr lang="kk-KZ" b="1" i="1" dirty="0" smtClean="0">
                <a:latin typeface="Times New Roman" pitchFamily="18" charset="0"/>
                <a:cs typeface="Times New Roman" pitchFamily="18" charset="0"/>
              </a:rPr>
              <a:t>:</a:t>
            </a:r>
            <a:endParaRPr lang="ru-RU" i="1" dirty="0">
              <a:latin typeface="Times New Roman" pitchFamily="18" charset="0"/>
              <a:cs typeface="Times New Roman" pitchFamily="18" charset="0"/>
            </a:endParaRPr>
          </a:p>
        </p:txBody>
      </p:sp>
      <p:sp>
        <p:nvSpPr>
          <p:cNvPr id="51202" name="Объект 2"/>
          <p:cNvSpPr>
            <a:spLocks noGrp="1"/>
          </p:cNvSpPr>
          <p:nvPr>
            <p:ph idx="1"/>
          </p:nvPr>
        </p:nvSpPr>
        <p:spPr>
          <a:xfrm>
            <a:off x="900113" y="2205038"/>
            <a:ext cx="7127875" cy="3671887"/>
          </a:xfrm>
        </p:spPr>
        <p:txBody>
          <a:bodyPr/>
          <a:lstStyle/>
          <a:p>
            <a:pPr marL="0" indent="0" algn="ctr" eaLnBrk="1" hangingPunct="1">
              <a:lnSpc>
                <a:spcPct val="100000"/>
              </a:lnSpc>
              <a:buFont typeface="Wingdings" pitchFamily="2" charset="2"/>
              <a:buNone/>
            </a:pPr>
            <a:r>
              <a:rPr lang="kk-KZ" sz="5400" smtClean="0">
                <a:solidFill>
                  <a:srgbClr val="0000FF"/>
                </a:solidFill>
                <a:latin typeface="Times New Roman" pitchFamily="18" charset="0"/>
                <a:cs typeface="Times New Roman" pitchFamily="18" charset="0"/>
              </a:rPr>
              <a:t>Студенттерді аккредиттеу жөніндегі органмен таныстыру</a:t>
            </a:r>
            <a:endParaRPr lang="ru-RU" sz="540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24744"/>
            <a:ext cx="6368752" cy="856456"/>
          </a:xfrm>
        </p:spPr>
        <p:style>
          <a:lnRef idx="2">
            <a:schemeClr val="accent1"/>
          </a:lnRef>
          <a:fillRef idx="1">
            <a:schemeClr val="lt1"/>
          </a:fillRef>
          <a:effectRef idx="0">
            <a:schemeClr val="accent1"/>
          </a:effectRef>
          <a:fontRef idx="minor">
            <a:schemeClr val="dk1"/>
          </a:fontRef>
        </p:style>
        <p:txBody>
          <a:bodyPr>
            <a:noAutofit/>
          </a:bodyPr>
          <a:lstStyle/>
          <a:p>
            <a:pPr eaLnBrk="1" fontAlgn="auto" hangingPunct="1">
              <a:spcAft>
                <a:spcPts val="0"/>
              </a:spcAft>
              <a:defRPr/>
            </a:pPr>
            <a:r>
              <a:rPr lang="kk-KZ"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Жоспар: </a:t>
            </a:r>
            <a:endParaRPr lang="ru-RU"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52226" name="Объект 2"/>
          <p:cNvSpPr>
            <a:spLocks noGrp="1"/>
          </p:cNvSpPr>
          <p:nvPr>
            <p:ph idx="1"/>
          </p:nvPr>
        </p:nvSpPr>
        <p:spPr>
          <a:xfrm>
            <a:off x="1371600" y="2438400"/>
            <a:ext cx="6400800" cy="3048000"/>
          </a:xfrm>
        </p:spPr>
        <p:txBody>
          <a:bodyPr/>
          <a:lstStyle/>
          <a:p>
            <a:pPr marL="0" indent="0" algn="ctr" eaLnBrk="1" hangingPunct="1">
              <a:lnSpc>
                <a:spcPct val="100000"/>
              </a:lnSpc>
              <a:buFont typeface="Wingdings" pitchFamily="2" charset="2"/>
              <a:buNone/>
            </a:pPr>
            <a:r>
              <a:rPr lang="kk-KZ" sz="4400" smtClean="0">
                <a:solidFill>
                  <a:srgbClr val="FF0000"/>
                </a:solidFill>
                <a:latin typeface="Times New Roman" pitchFamily="18" charset="0"/>
                <a:cs typeface="Times New Roman" pitchFamily="18" charset="0"/>
              </a:rPr>
              <a:t>1 Аккредиттеу жөніндегі орган</a:t>
            </a:r>
            <a:r>
              <a:rPr lang="ru-RU" sz="4400" smtClean="0">
                <a:solidFill>
                  <a:srgbClr val="FF0000"/>
                </a:solidFill>
                <a:latin typeface="Times New Roman" pitchFamily="18" charset="0"/>
                <a:cs typeface="Times New Roman" pitchFamily="18" charset="0"/>
              </a:rPr>
              <a:t/>
            </a:r>
            <a:br>
              <a:rPr lang="ru-RU" sz="4400" smtClean="0">
                <a:solidFill>
                  <a:srgbClr val="FF0000"/>
                </a:solidFill>
                <a:latin typeface="Times New Roman" pitchFamily="18" charset="0"/>
                <a:cs typeface="Times New Roman" pitchFamily="18" charset="0"/>
              </a:rPr>
            </a:br>
            <a:r>
              <a:rPr lang="kk-KZ" sz="4400" smtClean="0">
                <a:solidFill>
                  <a:srgbClr val="FF0000"/>
                </a:solidFill>
                <a:latin typeface="Times New Roman" pitchFamily="18" charset="0"/>
                <a:cs typeface="Times New Roman" pitchFamily="18" charset="0"/>
              </a:rPr>
              <a:t>2 Акредиттеу жөніндегі сараптау орталықтары</a:t>
            </a:r>
            <a:endParaRPr lang="ru-RU" sz="440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53250" name="Объект 2"/>
          <p:cNvSpPr>
            <a:spLocks noGrp="1"/>
          </p:cNvSpPr>
          <p:nvPr>
            <p:ph idx="1"/>
          </p:nvPr>
        </p:nvSpPr>
        <p:spPr>
          <a:xfrm>
            <a:off x="395288" y="260350"/>
            <a:ext cx="8424862" cy="5905500"/>
          </a:xfrm>
        </p:spPr>
        <p:txBody>
          <a:bodyPr/>
          <a:lstStyle/>
          <a:p>
            <a:pPr marL="0" indent="-273050" algn="just" eaLnBrk="1" hangingPunct="1">
              <a:lnSpc>
                <a:spcPct val="110000"/>
              </a:lnSpc>
              <a:buFont typeface="Wingdings" pitchFamily="2" charset="2"/>
              <a:buChar char="ü"/>
            </a:pPr>
            <a:r>
              <a:rPr lang="kk-KZ" sz="2000" b="1" smtClean="0">
                <a:latin typeface="Times New Roman" pitchFamily="18" charset="0"/>
                <a:cs typeface="Times New Roman" pitchFamily="18" charset="0"/>
              </a:rPr>
              <a:t>1 </a:t>
            </a:r>
            <a:r>
              <a:rPr lang="kk-KZ" sz="2000" smtClean="0">
                <a:latin typeface="Times New Roman" pitchFamily="18" charset="0"/>
                <a:cs typeface="Times New Roman" pitchFamily="18" charset="0"/>
              </a:rPr>
              <a:t>Қазақстан Республикасының «Техникалық реттеу туралы» заңында аккредиттеу деп - аккредиттеу жөнiндегi орган заңды тұлғаның белгiлi бiр салада техникалық реттеу объектiлерiнiң белгiленген талаптарға сәйкестiгiн растау жөнiндегi жұмыстарды орындауға құзыреттi және құқылы екенiн ресми танитын рәсiмді айтады. </a:t>
            </a:r>
            <a:endParaRPr lang="ru-RU" sz="20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ü"/>
            </a:pPr>
            <a:r>
              <a:rPr lang="kk-KZ" sz="2000" smtClean="0">
                <a:latin typeface="Times New Roman" pitchFamily="18" charset="0"/>
                <a:cs typeface="Times New Roman" pitchFamily="18" charset="0"/>
              </a:rPr>
              <a:t>Қазақстан Республикасында сертификаттау бойынша іс-әрекеттің дамуы әртүрлі субъектілерді (сәйкестікті растау жөніндегі органдар, сынақ және өлшеу зертханалары) аккредиттеу бойынша нормативті-құқықтық негізді құруды қажет етті. Осы мақсатпен аккредиттеу жүйесіне және сәйкесті бағалаудың қатысушыларына талаптар анықталынды. Оларға сынауды, өлшеуді және сертификаттаудың міндетті және ерікті түрлерін жатқызуға болады. </a:t>
            </a:r>
            <a:endParaRPr lang="ru-RU" sz="2000" smtClean="0">
              <a:latin typeface="Times New Roman" pitchFamily="18" charset="0"/>
              <a:cs typeface="Times New Roman" pitchFamily="18" charset="0"/>
            </a:endParaRPr>
          </a:p>
          <a:p>
            <a:pPr marL="0" indent="-273050" algn="just" eaLnBrk="1" hangingPunct="1">
              <a:lnSpc>
                <a:spcPct val="110000"/>
              </a:lnSpc>
              <a:buFont typeface="Wingdings" pitchFamily="2" charset="2"/>
              <a:buChar char="ü"/>
            </a:pPr>
            <a:r>
              <a:rPr lang="kk-KZ" sz="2000" smtClean="0">
                <a:latin typeface="Times New Roman" pitchFamily="18" charset="0"/>
                <a:cs typeface="Times New Roman" pitchFamily="18" charset="0"/>
              </a:rPr>
              <a:t>Қазақстан Республикасында аккредиттеу іс-әрекеттегі сертификаттау саласындағы заңнамаларға, техникалық регламенттер және басқа да нормативтік құжаттарға сәйкес жүргізіледі. </a:t>
            </a:r>
            <a:endParaRPr lang="ru-RU" sz="2000" smtClean="0">
              <a:latin typeface="Times New Roman" pitchFamily="18" charset="0"/>
              <a:cs typeface="Times New Roman" pitchFamily="18" charset="0"/>
            </a:endParaRPr>
          </a:p>
          <a:p>
            <a:pPr marL="0" indent="-273050" eaLnBrk="1" hangingPunct="1"/>
            <a:endParaRPr lang="ru-RU" sz="18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388" y="0"/>
            <a:ext cx="8640762" cy="6858000"/>
          </a:xfrm>
        </p:spPr>
        <p:txBody>
          <a:bodyPr rtlCol="0">
            <a:normAutofit fontScale="92500" lnSpcReduction="20000"/>
          </a:bodyPr>
          <a:lstStyle/>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Аккредиттеуші орган болып Ұлттық аккредиттеу орталығы табылады. Аккредиттеу бойынша жұмыстарды жүргізу кезінде ұлттық аккредиттеу орталығы келесі негізгі функцияларды орындайды: </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аккредиттеу саласындағы мемлекеттік саясатты іске асырады;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Қазақстан Республикасында аккредиттеу бойынша жұмыстарды ұйымдастырады;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акредитттеу саласында қызығушы тұлғалармен бірге Қазақстан Республикасының заңнамалық және басқа нормативтік-құқықтық актілерінің жобаларын жасайды;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аккредиттеу бойынша ұсыныстар мен ережелерді жасап және бекітеді;</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аккредиттеу бойынша сарапшы аудиторларды дайындауды ұйымдастырады;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аккредиттеу аттестанының формасын орнатады және береді;</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аккредиттеу аттестатының әрекетін тоқатады немесе жояды;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сәйкестікті бағалау бойынша акредиттелген органдардың және акредиттеу бойынша сарапшылардың Мемлекеттік реестірін жүргізеді және  олар туралы ресми ақпаратты жариялайды;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акредиттеуді жүргізу мәселері бойынша арыздарды қарау үшін апелляциялық комиссияны құрады;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орнатылған тәртіпте халықаралық аккредиттеу жүйелеріне қосылу туралы ұсынысты дайындайды;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 акредиттеу бойынша халықаралық ұйымдарда орнатылған тәртіпте Қазақстан Республикасын таныстырады.</a:t>
            </a:r>
            <a:endParaRPr lang="ru-RU" sz="1800" dirty="0">
              <a:latin typeface="Times New Roman" pitchFamily="18" charset="0"/>
              <a:cs typeface="Times New Roman" pitchFamily="18" charset="0"/>
            </a:endParaRPr>
          </a:p>
          <a:p>
            <a:pPr marL="0" indent="-274320" algn="just" eaLnBrk="1" fontAlgn="auto" hangingPunct="1">
              <a:lnSpc>
                <a:spcPct val="120000"/>
              </a:lnSpc>
              <a:spcAft>
                <a:spcPts val="0"/>
              </a:spcAft>
              <a:buFont typeface="Wingdings" pitchFamily="2" charset="2"/>
              <a:buChar char="ü"/>
              <a:defRPr/>
            </a:pPr>
            <a:r>
              <a:rPr lang="kk-KZ" sz="1800" dirty="0">
                <a:latin typeface="Times New Roman" pitchFamily="18" charset="0"/>
                <a:cs typeface="Times New Roman" pitchFamily="18" charset="0"/>
              </a:rPr>
              <a:t>Қәзіргі уақытта аккредиттеу жүйесі мемлекеттік стандарттардың кешенімен регламенттелінеді. Осы стандарттар ИСО/ХЭК халықаралық стандарттарының және ЕN 45000 европалық стандрттарының ережелеріне сәйкес жасалған.</a:t>
            </a: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836613"/>
            <a:ext cx="6400800" cy="1144587"/>
          </a:xfrm>
        </p:spPr>
        <p:txBody>
          <a:bodyPr>
            <a:noAutofit/>
          </a:bodyPr>
          <a:lstStyle/>
          <a:p>
            <a:pPr eaLnBrk="1" fontAlgn="auto" hangingPunct="1">
              <a:spcAft>
                <a:spcPts val="0"/>
              </a:spcAft>
              <a:defRPr/>
            </a:pPr>
            <a:r>
              <a:rPr lang="kk-KZ" sz="4400" b="1" dirty="0">
                <a:latin typeface="Times New Roman" pitchFamily="18" charset="0"/>
                <a:cs typeface="Times New Roman" pitchFamily="18" charset="0"/>
              </a:rPr>
              <a:t>Жоспары</a:t>
            </a:r>
            <a:r>
              <a:rPr lang="kk-KZ" sz="4400" b="1" dirty="0" smtClean="0">
                <a:latin typeface="Times New Roman" pitchFamily="18" charset="0"/>
                <a:cs typeface="Times New Roman" pitchFamily="18" charset="0"/>
              </a:rPr>
              <a:t>:</a:t>
            </a:r>
            <a:endParaRPr lang="ru-RU" sz="4400" dirty="0">
              <a:latin typeface="Times New Roman" pitchFamily="18" charset="0"/>
              <a:cs typeface="Times New Roman" pitchFamily="18" charset="0"/>
            </a:endParaRPr>
          </a:p>
        </p:txBody>
      </p:sp>
      <p:sp>
        <p:nvSpPr>
          <p:cNvPr id="3" name="Объект 2"/>
          <p:cNvSpPr>
            <a:spLocks noGrp="1"/>
          </p:cNvSpPr>
          <p:nvPr>
            <p:ph idx="1"/>
          </p:nvPr>
        </p:nvSpPr>
        <p:spPr>
          <a:xfrm>
            <a:off x="899592" y="2348880"/>
            <a:ext cx="7272808" cy="3312368"/>
          </a:xfrm>
        </p:spPr>
        <p:style>
          <a:lnRef idx="1">
            <a:schemeClr val="accent5"/>
          </a:lnRef>
          <a:fillRef idx="2">
            <a:schemeClr val="accent5"/>
          </a:fillRef>
          <a:effectRef idx="1">
            <a:schemeClr val="accent5"/>
          </a:effectRef>
          <a:fontRef idx="minor">
            <a:schemeClr val="dk1"/>
          </a:fontRef>
        </p:style>
        <p:txBody>
          <a:bodyPr rtlCol="0">
            <a:noAutofit/>
            <a:scene3d>
              <a:camera prst="orthographicFront"/>
              <a:lightRig rig="soft" dir="tl">
                <a:rot lat="0" lon="0" rev="0"/>
              </a:lightRig>
            </a:scene3d>
            <a:sp3d contourW="25400" prstMaterial="matte">
              <a:contourClr>
                <a:schemeClr val="accent2">
                  <a:tint val="20000"/>
                </a:schemeClr>
              </a:contourClr>
            </a:sp3d>
          </a:bodyPr>
          <a:lstStyle/>
          <a:p>
            <a:pPr marL="0" indent="-274320" algn="ctr" eaLnBrk="1" fontAlgn="auto" hangingPunct="1">
              <a:lnSpc>
                <a:spcPct val="100000"/>
              </a:lnSpc>
              <a:spcAft>
                <a:spcPts val="0"/>
              </a:spcAft>
              <a:defRPr/>
            </a:pPr>
            <a:r>
              <a:rPr lang="kk-K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Сертификаттаудың негізгі түсінігі, маңызы және объектілері</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marL="0" indent="-274320" algn="ctr" eaLnBrk="1" fontAlgn="auto" hangingPunct="1">
              <a:lnSpc>
                <a:spcPct val="100000"/>
              </a:lnSpc>
              <a:spcAft>
                <a:spcPts val="0"/>
              </a:spcAft>
              <a:defRPr/>
            </a:pPr>
            <a:r>
              <a:rPr lang="kk-KZ"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Сертификаттаудың мақсаттары мен принциптері</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marL="0" indent="-274320" eaLnBrk="1" fontAlgn="auto" hangingPunct="1">
              <a:spcAft>
                <a:spcPts val="0"/>
              </a:spcAft>
              <a:defRPr/>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CC99FF"/>
        </a:solidFill>
        <a:effectLst/>
      </p:bgPr>
    </p:bg>
    <p:spTree>
      <p:nvGrpSpPr>
        <p:cNvPr id="1" name=""/>
        <p:cNvGrpSpPr/>
        <p:nvPr/>
      </p:nvGrpSpPr>
      <p:grpSpPr>
        <a:xfrm>
          <a:off x="0" y="0"/>
          <a:ext cx="0" cy="0"/>
          <a:chOff x="0" y="0"/>
          <a:chExt cx="0" cy="0"/>
        </a:xfrm>
      </p:grpSpPr>
      <p:sp>
        <p:nvSpPr>
          <p:cNvPr id="4" name="Прямоугольник 3"/>
          <p:cNvSpPr/>
          <p:nvPr/>
        </p:nvSpPr>
        <p:spPr>
          <a:xfrm>
            <a:off x="2637926" y="440668"/>
            <a:ext cx="3600400" cy="50405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МЕМСТАНДАРТ</a:t>
            </a:r>
          </a:p>
        </p:txBody>
      </p:sp>
      <p:cxnSp>
        <p:nvCxnSpPr>
          <p:cNvPr id="6" name="Прямая со стрелкой 5"/>
          <p:cNvCxnSpPr>
            <a:stCxn id="4" idx="2"/>
          </p:cNvCxnSpPr>
          <p:nvPr/>
        </p:nvCxnSpPr>
        <p:spPr>
          <a:xfrm>
            <a:off x="4438650" y="944563"/>
            <a:ext cx="0" cy="4318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3141982" y="1376772"/>
            <a:ext cx="2664296"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САРАПШЫ ОРГАНДАР</a:t>
            </a:r>
          </a:p>
        </p:txBody>
      </p:sp>
      <p:sp>
        <p:nvSpPr>
          <p:cNvPr id="8" name="Прямоугольник 7"/>
          <p:cNvSpPr/>
          <p:nvPr/>
        </p:nvSpPr>
        <p:spPr>
          <a:xfrm>
            <a:off x="3358006" y="1952836"/>
            <a:ext cx="2304256"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С</a:t>
            </a:r>
            <a:r>
              <a:rPr lang="kk-KZ" dirty="0">
                <a:ln w="18415" cmpd="sng">
                  <a:solidFill>
                    <a:srgbClr val="FFFFFF"/>
                  </a:solidFill>
                  <a:prstDash val="solid"/>
                </a:ln>
                <a:solidFill>
                  <a:srgbClr val="FFFFFF"/>
                </a:solidFill>
                <a:effectLst>
                  <a:outerShdw blurRad="63500" dir="3600000" algn="tl" rotWithShape="0">
                    <a:srgbClr val="000000">
                      <a:alpha val="70000"/>
                    </a:srgbClr>
                  </a:outerShdw>
                </a:effectLst>
              </a:rPr>
              <a:t>әйкестікті растау</a:t>
            </a:r>
          </a:p>
          <a:p>
            <a:pPr algn="ctr" fontAlgn="auto">
              <a:spcBef>
                <a:spcPts val="0"/>
              </a:spcBef>
              <a:spcAft>
                <a:spcPts val="0"/>
              </a:spcAft>
              <a:defRPr/>
            </a:pPr>
            <a:r>
              <a:rPr lang="kk-KZ" dirty="0">
                <a:ln w="18415" cmpd="sng">
                  <a:solidFill>
                    <a:srgbClr val="FFFFFF"/>
                  </a:solidFill>
                  <a:prstDash val="solid"/>
                </a:ln>
                <a:solidFill>
                  <a:srgbClr val="FFFFFF"/>
                </a:solidFill>
                <a:effectLst>
                  <a:outerShdw blurRad="63500" dir="3600000" algn="tl" rotWithShape="0">
                    <a:srgbClr val="000000">
                      <a:alpha val="70000"/>
                    </a:srgbClr>
                  </a:outerShdw>
                </a:effectLst>
              </a:rPr>
              <a:t>субъектілері</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0" name="Прямая со стрелкой 9"/>
          <p:cNvCxnSpPr>
            <a:stCxn id="8" idx="2"/>
          </p:cNvCxnSpPr>
          <p:nvPr/>
        </p:nvCxnSpPr>
        <p:spPr>
          <a:xfrm>
            <a:off x="4510088" y="2867025"/>
            <a:ext cx="0" cy="5984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Овал 10"/>
          <p:cNvSpPr/>
          <p:nvPr/>
        </p:nvSpPr>
        <p:spPr>
          <a:xfrm>
            <a:off x="3141982" y="3465004"/>
            <a:ext cx="2664296" cy="122413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ln w="18415" cmpd="sng">
                  <a:solidFill>
                    <a:srgbClr val="FFFFFF"/>
                  </a:solidFill>
                  <a:prstDash val="solid"/>
                </a:ln>
                <a:solidFill>
                  <a:srgbClr val="FFFFFF"/>
                </a:solidFill>
                <a:effectLst>
                  <a:outerShdw blurRad="63500" dir="3600000" algn="tl" rotWithShape="0">
                    <a:srgbClr val="000000">
                      <a:alpha val="70000"/>
                    </a:srgbClr>
                  </a:outerShdw>
                </a:effectLst>
              </a:rPr>
              <a:t>Сәйкестікті растау жһніндегі органдар</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Овал 12"/>
          <p:cNvSpPr/>
          <p:nvPr/>
        </p:nvSpPr>
        <p:spPr>
          <a:xfrm>
            <a:off x="1079500" y="3960813"/>
            <a:ext cx="2016125" cy="14398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t>Сынақ зертханалары</a:t>
            </a:r>
            <a:endParaRPr lang="ru-RU" dirty="0"/>
          </a:p>
        </p:txBody>
      </p:sp>
      <p:cxnSp>
        <p:nvCxnSpPr>
          <p:cNvPr id="15" name="Прямая со стрелкой 14"/>
          <p:cNvCxnSpPr>
            <a:stCxn id="8" idx="2"/>
            <a:endCxn id="13" idx="0"/>
          </p:cNvCxnSpPr>
          <p:nvPr/>
        </p:nvCxnSpPr>
        <p:spPr>
          <a:xfrm flipH="1">
            <a:off x="2087563" y="2867025"/>
            <a:ext cx="2422525" cy="10937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8" name="Овал 17"/>
          <p:cNvSpPr/>
          <p:nvPr/>
        </p:nvSpPr>
        <p:spPr>
          <a:xfrm>
            <a:off x="5940425" y="3960813"/>
            <a:ext cx="1944688" cy="14573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dirty="0"/>
              <a:t>Сарапшы аудиторлар</a:t>
            </a:r>
            <a:endParaRPr lang="ru-RU" dirty="0"/>
          </a:p>
        </p:txBody>
      </p:sp>
      <p:cxnSp>
        <p:nvCxnSpPr>
          <p:cNvPr id="20" name="Прямая со стрелкой 19"/>
          <p:cNvCxnSpPr>
            <a:stCxn id="8" idx="2"/>
            <a:endCxn id="18" idx="0"/>
          </p:cNvCxnSpPr>
          <p:nvPr/>
        </p:nvCxnSpPr>
        <p:spPr>
          <a:xfrm>
            <a:off x="4510088" y="2867025"/>
            <a:ext cx="2401887" cy="10937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7" name="Скругленный прямоугольник 26"/>
          <p:cNvSpPr/>
          <p:nvPr/>
        </p:nvSpPr>
        <p:spPr>
          <a:xfrm>
            <a:off x="1079500" y="5732463"/>
            <a:ext cx="6805613" cy="936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2400" dirty="0">
                <a:latin typeface="Times New Roman" pitchFamily="18" charset="0"/>
                <a:cs typeface="Times New Roman" pitchFamily="18" charset="0"/>
              </a:rPr>
              <a:t>Сызба 2 – </a:t>
            </a:r>
            <a:r>
              <a:rPr lang="kk-KZ" sz="2400" b="1" dirty="0">
                <a:latin typeface="Times New Roman" pitchFamily="18" charset="0"/>
                <a:cs typeface="Times New Roman" pitchFamily="18" charset="0"/>
              </a:rPr>
              <a:t>Аккредиттеу бойынша жұмыстарды ұйымдастыру құрылымы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8488C4"/>
            </a:gs>
            <a:gs pos="53000">
              <a:srgbClr val="D4DEFF"/>
            </a:gs>
            <a:gs pos="83000">
              <a:srgbClr val="D4DEFF"/>
            </a:gs>
            <a:gs pos="100000">
              <a:srgbClr val="96AB94"/>
            </a:gs>
          </a:gsLst>
          <a:path path="rect">
            <a:fillToRect l="100000" t="10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950" y="115888"/>
            <a:ext cx="8712200" cy="6337300"/>
          </a:xfrm>
        </p:spPr>
        <p:txBody>
          <a:bodyPr rtlCol="0">
            <a:normAutofit fontScale="92500" lnSpcReduction="10000"/>
          </a:bodyPr>
          <a:lstStyle/>
          <a:p>
            <a:pPr marL="0" indent="363538" algn="just" eaLnBrk="1" fontAlgn="auto" hangingPunct="1">
              <a:lnSpc>
                <a:spcPct val="120000"/>
              </a:lnSpc>
              <a:spcAft>
                <a:spcPts val="0"/>
              </a:spcAft>
              <a:buFont typeface="Wingdings" pitchFamily="2" charset="2"/>
              <a:buNone/>
              <a:defRPr/>
            </a:pPr>
            <a:r>
              <a:rPr lang="kk-KZ" sz="1800" b="1" dirty="0">
                <a:latin typeface="Times New Roman" pitchFamily="18" charset="0"/>
                <a:cs typeface="Times New Roman" pitchFamily="18" charset="0"/>
              </a:rPr>
              <a:t>2 </a:t>
            </a:r>
            <a:r>
              <a:rPr lang="kk-KZ" sz="1800" dirty="0">
                <a:latin typeface="Times New Roman" pitchFamily="18" charset="0"/>
                <a:cs typeface="Times New Roman" pitchFamily="18" charset="0"/>
              </a:rPr>
              <a:t>Сараптау органдарына аккредиттеу жөніндегі сараптау орталықтары жатады. </a:t>
            </a:r>
            <a:r>
              <a:rPr lang="kk-KZ" sz="1800" i="1" dirty="0">
                <a:latin typeface="Times New Roman" pitchFamily="18" charset="0"/>
                <a:cs typeface="Times New Roman" pitchFamily="18" charset="0"/>
              </a:rPr>
              <a:t>Аккредиттеу жөніндегі сараптау орталықтары</a:t>
            </a:r>
            <a:r>
              <a:rPr lang="kk-KZ" sz="1800" dirty="0">
                <a:latin typeface="Times New Roman" pitchFamily="18" charset="0"/>
                <a:cs typeface="Times New Roman" pitchFamily="18" charset="0"/>
              </a:rPr>
              <a:t> – аккредиттеу жөніндегі органның тапсырысы бойынша аккредиттеу саласында жұмыстарды жүргізуге құзыретті орган. </a:t>
            </a:r>
            <a:endParaRPr lang="ru-RU" sz="1800" dirty="0">
              <a:latin typeface="Times New Roman" pitchFamily="18" charset="0"/>
              <a:cs typeface="Times New Roman" pitchFamily="18" charset="0"/>
            </a:endParaRPr>
          </a:p>
          <a:p>
            <a:pPr marL="0" indent="363538" algn="just" eaLnBrk="1" fontAlgn="auto" hangingPunct="1">
              <a:lnSpc>
                <a:spcPct val="120000"/>
              </a:lnSpc>
              <a:spcAft>
                <a:spcPts val="0"/>
              </a:spcAft>
              <a:buFont typeface="Wingdings" pitchFamily="2" charset="2"/>
              <a:buNone/>
              <a:defRPr/>
            </a:pPr>
            <a:r>
              <a:rPr lang="kk-KZ" sz="1800" dirty="0">
                <a:latin typeface="Times New Roman" pitchFamily="18" charset="0"/>
                <a:cs typeface="Times New Roman" pitchFamily="18" charset="0"/>
              </a:rPr>
              <a:t>Аккредиттеу жүйесінің ережелеріне сәйкес аккредиттеу жөніндегі сараптау орталықтарының іс-әрекетінің негізгі бағыттары:</a:t>
            </a:r>
            <a:endParaRPr lang="ru-RU" sz="1800" dirty="0">
              <a:latin typeface="Times New Roman" pitchFamily="18" charset="0"/>
              <a:cs typeface="Times New Roman" pitchFamily="18" charset="0"/>
            </a:endParaRPr>
          </a:p>
          <a:p>
            <a:pPr marL="0" indent="363538" algn="just" eaLnBrk="1" fontAlgn="auto" hangingPunct="1">
              <a:lnSpc>
                <a:spcPct val="120000"/>
              </a:lnSpc>
              <a:spcAft>
                <a:spcPts val="0"/>
              </a:spcAft>
              <a:buFont typeface="Wingdings" pitchFamily="2" charset="2"/>
              <a:buNone/>
              <a:defRPr/>
            </a:pPr>
            <a:r>
              <a:rPr lang="kk-KZ" sz="1800" dirty="0">
                <a:latin typeface="Times New Roman" pitchFamily="18" charset="0"/>
                <a:cs typeface="Times New Roman" pitchFamily="18" charset="0"/>
              </a:rPr>
              <a:t>- сынақ зертханалары және сәйкестікті бағалау бойынша орган ретінде аккредиттеуге үмітті ұйымдардың құжаттарына сараптау жүргізу;</a:t>
            </a:r>
            <a:endParaRPr lang="ru-RU" sz="1800" dirty="0">
              <a:latin typeface="Times New Roman" pitchFamily="18" charset="0"/>
              <a:cs typeface="Times New Roman" pitchFamily="18" charset="0"/>
            </a:endParaRPr>
          </a:p>
          <a:p>
            <a:pPr marL="0" indent="363538" algn="just" eaLnBrk="1" fontAlgn="auto" hangingPunct="1">
              <a:lnSpc>
                <a:spcPct val="120000"/>
              </a:lnSpc>
              <a:spcAft>
                <a:spcPts val="0"/>
              </a:spcAft>
              <a:buFont typeface="Wingdings" pitchFamily="2" charset="2"/>
              <a:buNone/>
              <a:defRPr/>
            </a:pPr>
            <a:r>
              <a:rPr lang="kk-KZ" sz="1800" dirty="0">
                <a:latin typeface="Times New Roman" pitchFamily="18" charset="0"/>
                <a:cs typeface="Times New Roman" pitchFamily="18" charset="0"/>
              </a:rPr>
              <a:t>- сынақ зертханалары және сәйкестікті бағалау бойынша орган ретінде аккредиттеуге үмітті ұйымдарды тексеруді жүргізу;</a:t>
            </a:r>
            <a:endParaRPr lang="ru-RU" sz="1800" dirty="0">
              <a:latin typeface="Times New Roman" pitchFamily="18" charset="0"/>
              <a:cs typeface="Times New Roman" pitchFamily="18" charset="0"/>
            </a:endParaRPr>
          </a:p>
          <a:p>
            <a:pPr marL="0" indent="363538" algn="just" eaLnBrk="1" fontAlgn="auto" hangingPunct="1">
              <a:lnSpc>
                <a:spcPct val="120000"/>
              </a:lnSpc>
              <a:spcAft>
                <a:spcPts val="0"/>
              </a:spcAft>
              <a:buFont typeface="Wingdings" pitchFamily="2" charset="2"/>
              <a:buNone/>
              <a:defRPr/>
            </a:pPr>
            <a:r>
              <a:rPr lang="kk-KZ" sz="1800" dirty="0">
                <a:latin typeface="Times New Roman" pitchFamily="18" charset="0"/>
                <a:cs typeface="Times New Roman" pitchFamily="18" charset="0"/>
              </a:rPr>
              <a:t>- сәйкестікті бағалауды жүргізу нәтижесі туралы құжаттарды дайындау және оларды шешім қабылдау үшін аккредиттеу жөніндегі ұлттық органға көрсету;</a:t>
            </a:r>
            <a:endParaRPr lang="ru-RU" sz="1800" dirty="0">
              <a:latin typeface="Times New Roman" pitchFamily="18" charset="0"/>
              <a:cs typeface="Times New Roman" pitchFamily="18" charset="0"/>
            </a:endParaRPr>
          </a:p>
          <a:p>
            <a:pPr marL="0" indent="363538" algn="just" eaLnBrk="1" fontAlgn="auto" hangingPunct="1">
              <a:lnSpc>
                <a:spcPct val="120000"/>
              </a:lnSpc>
              <a:spcAft>
                <a:spcPts val="0"/>
              </a:spcAft>
              <a:buFont typeface="Wingdings" pitchFamily="2" charset="2"/>
              <a:buNone/>
              <a:defRPr/>
            </a:pPr>
            <a:r>
              <a:rPr lang="kk-KZ" sz="1800" dirty="0">
                <a:latin typeface="Times New Roman" pitchFamily="18" charset="0"/>
                <a:cs typeface="Times New Roman" pitchFamily="18" charset="0"/>
              </a:rPr>
              <a:t>- сәйкестікті бағалау бойынша аккредиттелген іс-әрекетіне мемлекеттік бақылауды жүргізуге қатысу.</a:t>
            </a:r>
            <a:endParaRPr lang="ru-RU" sz="1800" dirty="0">
              <a:latin typeface="Times New Roman" pitchFamily="18" charset="0"/>
              <a:cs typeface="Times New Roman" pitchFamily="18" charset="0"/>
            </a:endParaRPr>
          </a:p>
          <a:p>
            <a:pPr marL="0" indent="363538" algn="just" eaLnBrk="1" fontAlgn="auto" hangingPunct="1">
              <a:lnSpc>
                <a:spcPct val="120000"/>
              </a:lnSpc>
              <a:spcAft>
                <a:spcPts val="0"/>
              </a:spcAft>
              <a:buFont typeface="Wingdings" pitchFamily="2" charset="2"/>
              <a:buNone/>
              <a:defRPr/>
            </a:pPr>
            <a:r>
              <a:rPr lang="kk-KZ" sz="1800" dirty="0">
                <a:latin typeface="Times New Roman" pitchFamily="18" charset="0"/>
                <a:cs typeface="Times New Roman" pitchFamily="18" charset="0"/>
              </a:rPr>
              <a:t>Аккредиттеу бойынша іс-әрекетке аккредиттеу бойынша сарапшы-аудиторлар қатысады. Олар сәйкестікті бағалау  немесе экономика саласында жұмыс тәжірибесі мен білімі бар, аттестатталған  және аккредиттеу бойынша жұмыстарды орындау үшін арнайы білім алған тұлғалар.</a:t>
            </a:r>
            <a:endParaRPr lang="ru-RU" sz="1800" dirty="0">
              <a:latin typeface="Times New Roman" pitchFamily="18" charset="0"/>
              <a:cs typeface="Times New Roman" pitchFamily="18" charset="0"/>
            </a:endParaRPr>
          </a:p>
          <a:p>
            <a:pPr marL="0" indent="363538" algn="just" eaLnBrk="1" fontAlgn="auto" hangingPunct="1">
              <a:lnSpc>
                <a:spcPct val="120000"/>
              </a:lnSpc>
              <a:spcAft>
                <a:spcPts val="0"/>
              </a:spcAft>
              <a:buFont typeface="Wingdings" pitchFamily="2" charset="2"/>
              <a:buNone/>
              <a:defRPr/>
            </a:pPr>
            <a:r>
              <a:rPr lang="kk-KZ" sz="1800" i="1" dirty="0">
                <a:latin typeface="Times New Roman" pitchFamily="18" charset="0"/>
                <a:cs typeface="Times New Roman" pitchFamily="18" charset="0"/>
              </a:rPr>
              <a:t>Сертификаттау жөніндегі сарапшы-аудиторлар – </a:t>
            </a:r>
            <a:r>
              <a:rPr lang="kk-KZ" sz="1800" dirty="0">
                <a:latin typeface="Times New Roman" pitchFamily="18" charset="0"/>
                <a:cs typeface="Times New Roman" pitchFamily="18" charset="0"/>
              </a:rPr>
              <a:t>анықталған іс-әреет аймағында сертификаттау бойынша жұмыстарды жүргізу үшін орнатылған  тәртіпте аттестатталған мамандар.</a:t>
            </a:r>
            <a:endParaRPr lang="ru-RU" sz="1800" dirty="0">
              <a:latin typeface="Times New Roman" pitchFamily="18" charset="0"/>
              <a:cs typeface="Times New Roman" pitchFamily="18" charset="0"/>
            </a:endParaRPr>
          </a:p>
          <a:p>
            <a:pPr marL="0" indent="363538" algn="just" eaLnBrk="1" fontAlgn="auto" hangingPunct="1">
              <a:lnSpc>
                <a:spcPct val="120000"/>
              </a:lnSpc>
              <a:spcAft>
                <a:spcPts val="0"/>
              </a:spcAft>
              <a:buFont typeface="Wingdings" pitchFamily="2" charset="2"/>
              <a:buNone/>
              <a:defRPr/>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7346" name="Объект 2"/>
          <p:cNvSpPr>
            <a:spLocks noGrp="1"/>
          </p:cNvSpPr>
          <p:nvPr>
            <p:ph idx="1"/>
          </p:nvPr>
        </p:nvSpPr>
        <p:spPr>
          <a:xfrm>
            <a:off x="179388" y="115888"/>
            <a:ext cx="8785225" cy="6742112"/>
          </a:xfrm>
        </p:spPr>
        <p:txBody>
          <a:bodyPr/>
          <a:lstStyle/>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Сарапшы-аудиторларды аттестаттауды аккредиттеу жөніндегі ұлттық орган келесі бағыттар бойынша жүргізеді:</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сапа жүйесін немесе өңдірісті сертификаттау;</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өнімді сертификаттау;</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қызметті сертификаттау;	</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сынақ зертханаларын немесе сертификаттау жөніндегі органдарды аккредиттеу.</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Сарапшы аудитор бір немесе бірнеше іс-әрекет саласында аттестатталуы мүмкін. Сарапшы-аудиторларға келесі талаптар талаптар қойылады:</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а) сарапшы-аудитор білуі және түсінуі керек:</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Қазақстан Респуликасының заңнамасының негізін;</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стандарттар, сертификаттау жөніндегі ережелер және басқа да нормативтік құжаттарды;</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өнім сапасын бағалаудың, қараудың, сұраудың, сынаудың өңдіріс жағдайын талдаудың және есеп дайындаудың әдістері мен принциптерін;</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тексеруді жүргізудің (жоспарлау, ұйымдастыру және басқару) және ұйымдатырудың принциптерін;</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әдептілік пен психалогияның негізін;</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сертификаттау (аккредиттеу) саласындағы халықаралық тәжірибенің негізгі принциптері мен бағыттарын;</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тәжірибелік іс-әрекеттің экономикалық және басқа да аспектілерін;</a:t>
            </a:r>
            <a:endParaRPr lang="ru-RU" sz="1600" smtClean="0">
              <a:latin typeface="Times New Roman" pitchFamily="18" charset="0"/>
              <a:cs typeface="Times New Roman" pitchFamily="18" charset="0"/>
            </a:endParaRPr>
          </a:p>
          <a:p>
            <a:pPr marL="0" indent="0" algn="just" eaLnBrk="1" hangingPunct="1">
              <a:lnSpc>
                <a:spcPct val="120000"/>
              </a:lnSpc>
              <a:spcBef>
                <a:spcPct val="0"/>
              </a:spcBef>
              <a:buFont typeface="Wingdings" pitchFamily="2" charset="2"/>
              <a:buChar char="ü"/>
            </a:pPr>
            <a:r>
              <a:rPr lang="kk-KZ" sz="1600" smtClean="0">
                <a:latin typeface="Times New Roman" pitchFamily="18" charset="0"/>
                <a:cs typeface="Times New Roman" pitchFamily="18" charset="0"/>
              </a:rPr>
              <a:t>- Қазақстан Республикасының стандарттау, метрология және сертификаттау жөніндегі комитетінің нұсқауларын;</a:t>
            </a:r>
            <a:endParaRPr lang="ru-RU" sz="1600" smtClean="0">
              <a:latin typeface="Times New Roman" pitchFamily="18" charset="0"/>
              <a:cs typeface="Times New Roman" pitchFamily="18" charset="0"/>
            </a:endParaRPr>
          </a:p>
          <a:p>
            <a:pPr marL="0" indent="0" eaLnBrk="1" hangingPunct="1">
              <a:lnSpc>
                <a:spcPct val="120000"/>
              </a:lnSpc>
              <a:spcBef>
                <a:spcPct val="0"/>
              </a:spcBef>
            </a:pPr>
            <a:endParaRPr lang="ru-RU" sz="16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23850" y="333375"/>
            <a:ext cx="8424863" cy="6048375"/>
          </a:xfrm>
        </p:spPr>
        <p:txBody>
          <a:bodyPr rtlCol="0">
            <a:normAutofit/>
          </a:bodyPr>
          <a:lstStyle/>
          <a:p>
            <a:pPr marL="0" indent="0" algn="just" eaLnBrk="1" fontAlgn="auto" hangingPunct="1">
              <a:lnSpc>
                <a:spcPct val="120000"/>
              </a:lnSpc>
              <a:spcBef>
                <a:spcPts val="0"/>
              </a:spcBef>
              <a:spcAft>
                <a:spcPts val="0"/>
              </a:spcAft>
              <a:buFont typeface="Wingdings" pitchFamily="2" charset="2"/>
              <a:buChar char="ü"/>
              <a:defRPr/>
            </a:pPr>
            <a:r>
              <a:rPr lang="kk-KZ" sz="2000" dirty="0">
                <a:latin typeface="Times New Roman" pitchFamily="18" charset="0"/>
                <a:cs typeface="Times New Roman" pitchFamily="18" charset="0"/>
              </a:rPr>
              <a:t>б) сарапшы-аудитор жеке қасиеттерге ие болулары қажет:</a:t>
            </a:r>
            <a:endParaRPr lang="ru-RU" sz="2000" dirty="0">
              <a:latin typeface="Times New Roman" pitchFamily="18" charset="0"/>
              <a:cs typeface="Times New Roman" pitchFamily="18" charset="0"/>
            </a:endParaRPr>
          </a:p>
          <a:p>
            <a:pPr marL="0" indent="0" algn="just" eaLnBrk="1" fontAlgn="auto" hangingPunct="1">
              <a:lnSpc>
                <a:spcPct val="120000"/>
              </a:lnSpc>
              <a:spcBef>
                <a:spcPts val="0"/>
              </a:spcBef>
              <a:spcAft>
                <a:spcPts val="0"/>
              </a:spcAft>
              <a:buFont typeface="Wingdings" pitchFamily="2" charset="2"/>
              <a:buChar char="ü"/>
              <a:defRPr/>
            </a:pPr>
            <a:r>
              <a:rPr lang="kk-KZ" sz="2000" dirty="0">
                <a:latin typeface="Times New Roman" pitchFamily="18" charset="0"/>
                <a:cs typeface="Times New Roman" pitchFamily="18" charset="0"/>
              </a:rPr>
              <a:t>- ой-өрісі кең;</a:t>
            </a:r>
            <a:endParaRPr lang="ru-RU" sz="2000" dirty="0">
              <a:latin typeface="Times New Roman" pitchFamily="18" charset="0"/>
              <a:cs typeface="Times New Roman" pitchFamily="18" charset="0"/>
            </a:endParaRPr>
          </a:p>
          <a:p>
            <a:pPr marL="0" indent="0" algn="just" eaLnBrk="1" fontAlgn="auto" hangingPunct="1">
              <a:lnSpc>
                <a:spcPct val="120000"/>
              </a:lnSpc>
              <a:spcBef>
                <a:spcPts val="0"/>
              </a:spcBef>
              <a:spcAft>
                <a:spcPts val="0"/>
              </a:spcAft>
              <a:buFont typeface="Wingdings" pitchFamily="2" charset="2"/>
              <a:buChar char="ü"/>
              <a:defRPr/>
            </a:pPr>
            <a:r>
              <a:rPr lang="kk-KZ" sz="2000" dirty="0">
                <a:latin typeface="Times New Roman" pitchFamily="18" charset="0"/>
                <a:cs typeface="Times New Roman" pitchFamily="18" charset="0"/>
              </a:rPr>
              <a:t>- принципті және салмақты;</a:t>
            </a:r>
            <a:endParaRPr lang="ru-RU" sz="2000" dirty="0">
              <a:latin typeface="Times New Roman" pitchFamily="18" charset="0"/>
              <a:cs typeface="Times New Roman" pitchFamily="18" charset="0"/>
            </a:endParaRPr>
          </a:p>
          <a:p>
            <a:pPr marL="0" indent="0" algn="just" eaLnBrk="1" fontAlgn="auto" hangingPunct="1">
              <a:lnSpc>
                <a:spcPct val="120000"/>
              </a:lnSpc>
              <a:spcBef>
                <a:spcPts val="0"/>
              </a:spcBef>
              <a:spcAft>
                <a:spcPts val="0"/>
              </a:spcAft>
              <a:buFont typeface="Wingdings" pitchFamily="2" charset="2"/>
              <a:buChar char="ü"/>
              <a:defRPr/>
            </a:pPr>
            <a:r>
              <a:rPr lang="kk-KZ" sz="2000" dirty="0">
                <a:latin typeface="Times New Roman" pitchFamily="18" charset="0"/>
                <a:cs typeface="Times New Roman" pitchFamily="18" charset="0"/>
              </a:rPr>
              <a:t>- логикалық ойлау қабілеттілігі;</a:t>
            </a:r>
            <a:endParaRPr lang="ru-RU" sz="2000" dirty="0">
              <a:latin typeface="Times New Roman" pitchFamily="18" charset="0"/>
              <a:cs typeface="Times New Roman" pitchFamily="18" charset="0"/>
            </a:endParaRPr>
          </a:p>
          <a:p>
            <a:pPr marL="0" indent="0" algn="just" eaLnBrk="1" fontAlgn="auto" hangingPunct="1">
              <a:lnSpc>
                <a:spcPct val="120000"/>
              </a:lnSpc>
              <a:spcBef>
                <a:spcPts val="0"/>
              </a:spcBef>
              <a:spcAft>
                <a:spcPts val="0"/>
              </a:spcAft>
              <a:buFont typeface="Wingdings" pitchFamily="2" charset="2"/>
              <a:buChar char="ü"/>
              <a:defRPr/>
            </a:pPr>
            <a:r>
              <a:rPr lang="kk-KZ" sz="2000" dirty="0">
                <a:latin typeface="Times New Roman" pitchFamily="18" charset="0"/>
                <a:cs typeface="Times New Roman" pitchFamily="18" charset="0"/>
              </a:rPr>
              <a:t>- жігерлі;</a:t>
            </a:r>
            <a:endParaRPr lang="ru-RU" sz="2000" dirty="0">
              <a:latin typeface="Times New Roman" pitchFamily="18" charset="0"/>
              <a:cs typeface="Times New Roman" pitchFamily="18" charset="0"/>
            </a:endParaRPr>
          </a:p>
          <a:p>
            <a:pPr marL="0" indent="0" algn="just" eaLnBrk="1" fontAlgn="auto" hangingPunct="1">
              <a:lnSpc>
                <a:spcPct val="120000"/>
              </a:lnSpc>
              <a:spcBef>
                <a:spcPts val="0"/>
              </a:spcBef>
              <a:spcAft>
                <a:spcPts val="0"/>
              </a:spcAft>
              <a:buFont typeface="Wingdings" pitchFamily="2" charset="2"/>
              <a:buChar char="ü"/>
              <a:defRPr/>
            </a:pPr>
            <a:r>
              <a:rPr lang="kk-KZ" sz="2000" dirty="0">
                <a:latin typeface="Times New Roman" pitchFamily="18" charset="0"/>
                <a:cs typeface="Times New Roman" pitchFamily="18" charset="0"/>
              </a:rPr>
              <a:t>- жағдайды объективті бағалау қабілеттілгі;</a:t>
            </a:r>
            <a:endParaRPr lang="ru-RU" sz="2000" dirty="0">
              <a:latin typeface="Times New Roman" pitchFamily="18" charset="0"/>
              <a:cs typeface="Times New Roman" pitchFamily="18" charset="0"/>
            </a:endParaRPr>
          </a:p>
          <a:p>
            <a:pPr marL="0" indent="0" algn="just" eaLnBrk="1" fontAlgn="auto" hangingPunct="1">
              <a:lnSpc>
                <a:spcPct val="120000"/>
              </a:lnSpc>
              <a:spcBef>
                <a:spcPts val="0"/>
              </a:spcBef>
              <a:spcAft>
                <a:spcPts val="0"/>
              </a:spcAft>
              <a:buFont typeface="Wingdings" pitchFamily="2" charset="2"/>
              <a:buChar char="ü"/>
              <a:defRPr/>
            </a:pPr>
            <a:r>
              <a:rPr lang="kk-KZ" sz="2000" dirty="0">
                <a:latin typeface="Times New Roman" pitchFamily="18" charset="0"/>
                <a:cs typeface="Times New Roman" pitchFamily="18" charset="0"/>
              </a:rPr>
              <a:t>- қиын үрдістерді басты мақсат жағынан түсіну қабілеттілігі.</a:t>
            </a:r>
            <a:endParaRPr lang="ru-RU" sz="2000" dirty="0">
              <a:latin typeface="Times New Roman" pitchFamily="18" charset="0"/>
              <a:cs typeface="Times New Roman" pitchFamily="18" charset="0"/>
            </a:endParaRPr>
          </a:p>
          <a:p>
            <a:pPr marL="0" indent="0" algn="just" eaLnBrk="1" fontAlgn="auto" hangingPunct="1">
              <a:lnSpc>
                <a:spcPct val="120000"/>
              </a:lnSpc>
              <a:spcBef>
                <a:spcPts val="0"/>
              </a:spcBef>
              <a:spcAft>
                <a:spcPts val="0"/>
              </a:spcAft>
              <a:buFont typeface="Wingdings" pitchFamily="2" charset="2"/>
              <a:buChar char="ü"/>
              <a:defRPr/>
            </a:pPr>
            <a:r>
              <a:rPr lang="kk-KZ" sz="2000" dirty="0">
                <a:latin typeface="Times New Roman" pitchFamily="18" charset="0"/>
                <a:cs typeface="Times New Roman" pitchFamily="18" charset="0"/>
              </a:rPr>
              <a:t>Сарашы-аудиторлар аккредиттелген сертификаттау жөніндегі органдардың және сынақ зертханаларының іс-әрекетінеің орнатылған талаптарға сәйкестігіне тәуелсіз талдау жүргізеді.</a:t>
            </a:r>
            <a:endParaRPr lang="ru-RU" sz="2000" dirty="0">
              <a:latin typeface="Times New Roman" pitchFamily="18" charset="0"/>
              <a:cs typeface="Times New Roman" pitchFamily="18" charset="0"/>
            </a:endParaRPr>
          </a:p>
          <a:p>
            <a:pPr marL="0" indent="0" algn="just" eaLnBrk="1" fontAlgn="auto" hangingPunct="1">
              <a:lnSpc>
                <a:spcPct val="120000"/>
              </a:lnSpc>
              <a:spcBef>
                <a:spcPts val="0"/>
              </a:spcBef>
              <a:spcAft>
                <a:spcPts val="0"/>
              </a:spcAft>
              <a:buFont typeface="Wingdings" pitchFamily="2" charset="2"/>
              <a:buChar char="ü"/>
              <a:defRPr/>
            </a:pPr>
            <a:r>
              <a:rPr lang="kk-KZ" sz="2000" dirty="0">
                <a:latin typeface="Times New Roman" pitchFamily="18" charset="0"/>
                <a:cs typeface="Times New Roman" pitchFamily="18" charset="0"/>
              </a:rPr>
              <a:t>Қажет жағдайларда аккредиттеу бойынша жұмыстарға аудитке қатысты арнайы тәжірибесі мен білімі бар техникалық сарапшылар тартылуы мүмкін</a:t>
            </a:r>
            <a:endParaRPr lang="ru-RU" sz="2000" dirty="0">
              <a:latin typeface="Times New Roman" pitchFamily="18" charset="0"/>
              <a:cs typeface="Times New Roman" pitchFamily="18" charset="0"/>
            </a:endParaRPr>
          </a:p>
          <a:p>
            <a:pPr marL="0" indent="-274320" eaLnBrk="1" fontAlgn="auto" hangingPunct="1">
              <a:spcAft>
                <a:spcPts val="0"/>
              </a:spcAft>
              <a:defRPr/>
            </a:pP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388" y="188913"/>
            <a:ext cx="8713787" cy="6553200"/>
          </a:xfrm>
        </p:spPr>
        <p:style>
          <a:lnRef idx="2">
            <a:schemeClr val="accent2"/>
          </a:lnRef>
          <a:fillRef idx="1">
            <a:schemeClr val="lt1"/>
          </a:fillRef>
          <a:effectRef idx="0">
            <a:schemeClr val="accent2"/>
          </a:effectRef>
          <a:fontRef idx="minor">
            <a:schemeClr val="dk1"/>
          </a:fontRef>
        </p:style>
        <p:txBody>
          <a:bodyPr rtlCol="0">
            <a:normAutofit/>
          </a:bodyPr>
          <a:lstStyle/>
          <a:p>
            <a:pPr marL="0" indent="-274320" algn="just" eaLnBrk="1" fontAlgn="auto" hangingPunct="1">
              <a:lnSpc>
                <a:spcPct val="100000"/>
              </a:lnSpc>
              <a:spcAft>
                <a:spcPts val="0"/>
              </a:spcAft>
              <a:defRPr/>
            </a:pPr>
            <a:r>
              <a:rPr lang="kk-KZ" sz="1800" b="1" dirty="0"/>
              <a:t>1 </a:t>
            </a:r>
            <a:r>
              <a:rPr lang="kk-KZ" sz="2000" dirty="0">
                <a:latin typeface="Times New Roman" pitchFamily="18" charset="0"/>
                <a:cs typeface="Times New Roman" pitchFamily="18" charset="0"/>
              </a:rPr>
              <a:t>Сертификатттау латын тілінен аударғанда «дұрыс жасалған деген» мағынаны білдіреді. Өнімнің «дұрыс жасалғанын» білу үшін, оның қандай талаптарға сәйкес келетінін және осы сәйкестіктің сенімді дәлелдемесін қалай алу керектігін білу қажет. Халықаралық тәжірибеде осындай дәлелдеу әдісі –   сертификаттау болып табылады.</a:t>
            </a:r>
            <a:endParaRPr lang="ru-RU" sz="2000" dirty="0">
              <a:latin typeface="Times New Roman" pitchFamily="18" charset="0"/>
              <a:cs typeface="Times New Roman" pitchFamily="18" charset="0"/>
            </a:endParaRPr>
          </a:p>
          <a:p>
            <a:pPr marL="0" indent="-274320" algn="just" eaLnBrk="1" fontAlgn="auto" hangingPunct="1">
              <a:lnSpc>
                <a:spcPct val="100000"/>
              </a:lnSpc>
              <a:spcAft>
                <a:spcPts val="0"/>
              </a:spcAft>
              <a:defRPr/>
            </a:pPr>
            <a:r>
              <a:rPr lang="kk-KZ" sz="2000" dirty="0">
                <a:latin typeface="Times New Roman" pitchFamily="18" charset="0"/>
                <a:cs typeface="Times New Roman" pitchFamily="18" charset="0"/>
              </a:rPr>
              <a:t>Өнімді  тұтыну немесе  қолдану үшін жасайды. Өнімнің өмірлік кезеңінің тізбегінде дайындаушы «бірінші жақ» болып есептелінеді,  және ол өзінің жақсы өнім шығарғанына сенімді болады. </a:t>
            </a:r>
            <a:endParaRPr lang="ru-RU" sz="2000" dirty="0">
              <a:latin typeface="Times New Roman" pitchFamily="18" charset="0"/>
              <a:cs typeface="Times New Roman" pitchFamily="18" charset="0"/>
            </a:endParaRPr>
          </a:p>
          <a:p>
            <a:pPr marL="0" indent="-274320" algn="just" eaLnBrk="1" fontAlgn="auto" hangingPunct="1">
              <a:lnSpc>
                <a:spcPct val="100000"/>
              </a:lnSpc>
              <a:spcAft>
                <a:spcPts val="0"/>
              </a:spcAft>
              <a:defRPr/>
            </a:pPr>
            <a:r>
              <a:rPr lang="kk-KZ" sz="2000" dirty="0">
                <a:latin typeface="Times New Roman" pitchFamily="18" charset="0"/>
                <a:cs typeface="Times New Roman" pitchFamily="18" charset="0"/>
              </a:rPr>
              <a:t>Осы тізбекте «екінші жақ» тұтынушы болып табылады. Шығарылатын өнімнің болашағы тұтынушының бағасына байланысты. </a:t>
            </a:r>
            <a:endParaRPr lang="ru-RU" sz="2000" dirty="0">
              <a:latin typeface="Times New Roman" pitchFamily="18" charset="0"/>
              <a:cs typeface="Times New Roman" pitchFamily="18" charset="0"/>
            </a:endParaRPr>
          </a:p>
          <a:p>
            <a:pPr marL="0" indent="-274320" algn="just" eaLnBrk="1" fontAlgn="auto" hangingPunct="1">
              <a:lnSpc>
                <a:spcPct val="100000"/>
              </a:lnSpc>
              <a:spcAft>
                <a:spcPts val="0"/>
              </a:spcAft>
              <a:defRPr/>
            </a:pPr>
            <a:r>
              <a:rPr lang="kk-KZ" sz="2000" dirty="0">
                <a:latin typeface="Times New Roman" pitchFamily="18" charset="0"/>
                <a:cs typeface="Times New Roman" pitchFamily="18" charset="0"/>
              </a:rPr>
              <a:t>Осы тізбекте «Үшінші жақ» дайындаушыға да, тұтынушыға да тәуелді емес орган  болып есептелінеді. Халықаралық тәжірибеде өнімнің сәйкестігін бағалауда үшінші жақ өткізетін сынақ ңәтижелері объективті және сенімді болып табылады. </a:t>
            </a:r>
            <a:endParaRPr lang="ru-RU" sz="2000" dirty="0">
              <a:latin typeface="Times New Roman" pitchFamily="18" charset="0"/>
              <a:cs typeface="Times New Roman" pitchFamily="18" charset="0"/>
            </a:endParaRPr>
          </a:p>
          <a:p>
            <a:pPr marL="0" indent="-274320" algn="just" eaLnBrk="1" fontAlgn="auto" hangingPunct="1">
              <a:lnSpc>
                <a:spcPct val="100000"/>
              </a:lnSpc>
              <a:spcAft>
                <a:spcPts val="0"/>
              </a:spcAft>
              <a:defRPr/>
            </a:pPr>
            <a:r>
              <a:rPr lang="kk-KZ" sz="2000" dirty="0">
                <a:latin typeface="Times New Roman" pitchFamily="18" charset="0"/>
                <a:cs typeface="Times New Roman" pitchFamily="18" charset="0"/>
              </a:rPr>
              <a:t>Қазақстан Республикасының «Техникалық ретттеу туралы» заңына сәйкес </a:t>
            </a:r>
            <a:r>
              <a:rPr lang="kk-KZ" sz="2000" i="1" dirty="0">
                <a:latin typeface="Times New Roman" pitchFamily="18" charset="0"/>
                <a:cs typeface="Times New Roman" pitchFamily="18" charset="0"/>
              </a:rPr>
              <a:t>сертификаттау</a:t>
            </a:r>
            <a:r>
              <a:rPr lang="kk-KZ" sz="2000" dirty="0">
                <a:latin typeface="Times New Roman" pitchFamily="18" charset="0"/>
                <a:cs typeface="Times New Roman" pitchFamily="18" charset="0"/>
              </a:rPr>
              <a:t>  – сәйкестікті растау жөніндегі орган өнімнің, қызметтің, нормативтік құжатттарда көрсетілген талаптарға сәйкестігін жазбаша куәландыратын рәсім.</a:t>
            </a:r>
            <a:endParaRPr lang="ru-RU" sz="2000" dirty="0">
              <a:latin typeface="Times New Roman" pitchFamily="18" charset="0"/>
              <a:cs typeface="Times New Roman" pitchFamily="18" charset="0"/>
            </a:endParaRPr>
          </a:p>
          <a:p>
            <a:pPr marL="0" indent="-274320" eaLnBrk="1" fontAlgn="auto" hangingPunct="1">
              <a:spcAft>
                <a:spcPts val="0"/>
              </a:spcAft>
              <a:defRPr/>
            </a:pPr>
            <a:endParaRPr lang="ru-RU"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66FF"/>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39552" y="332656"/>
            <a:ext cx="8064896" cy="6192688"/>
          </a:xfrm>
        </p:spPr>
        <p:txBody>
          <a:bodyPr rtlCol="0">
            <a:normAutofit lnSpcReduction="10000"/>
          </a:bodyPr>
          <a:lstStyle/>
          <a:p>
            <a:pPr marL="0" indent="-274320" algn="just" eaLnBrk="1" fontAlgn="auto" hangingPunct="1">
              <a:lnSpc>
                <a:spcPct val="110000"/>
              </a:lnSpc>
              <a:spcAft>
                <a:spcPts val="0"/>
              </a:spcAft>
              <a:defRPr/>
            </a:pPr>
            <a:r>
              <a:rPr lang="kk-KZ" sz="1800" i="1" dirty="0">
                <a:ln>
                  <a:solidFill>
                    <a:schemeClr val="tx1"/>
                  </a:solidFill>
                </a:ln>
                <a:latin typeface="Times New Roman" pitchFamily="18" charset="0"/>
                <a:cs typeface="Times New Roman" pitchFamily="18" charset="0"/>
              </a:rPr>
              <a:t>Сертификаттаудың объектілеріне</a:t>
            </a:r>
            <a:r>
              <a:rPr lang="kk-KZ" sz="1800" dirty="0">
                <a:ln>
                  <a:solidFill>
                    <a:schemeClr val="tx1"/>
                  </a:solidFill>
                </a:ln>
                <a:latin typeface="Times New Roman" pitchFamily="18" charset="0"/>
                <a:cs typeface="Times New Roman" pitchFamily="18" charset="0"/>
              </a:rPr>
              <a:t> өнім, үрдіс, қызмет және сапа жүйесі (өңдіріс) жатады.</a:t>
            </a:r>
            <a:endParaRPr lang="ru-RU" sz="1800" dirty="0">
              <a:ln>
                <a:solidFill>
                  <a:schemeClr val="tx1"/>
                </a:solidFill>
              </a:ln>
              <a:latin typeface="Times New Roman" pitchFamily="18" charset="0"/>
              <a:cs typeface="Times New Roman" pitchFamily="18" charset="0"/>
            </a:endParaRPr>
          </a:p>
          <a:p>
            <a:pPr marL="0" indent="-274320" algn="just" eaLnBrk="1" fontAlgn="auto" hangingPunct="1">
              <a:lnSpc>
                <a:spcPct val="110000"/>
              </a:lnSpc>
              <a:spcAft>
                <a:spcPts val="0"/>
              </a:spcAft>
              <a:defRPr/>
            </a:pPr>
            <a:r>
              <a:rPr lang="kk-KZ" sz="1800" dirty="0">
                <a:ln>
                  <a:solidFill>
                    <a:schemeClr val="tx1"/>
                  </a:solidFill>
                </a:ln>
                <a:latin typeface="Times New Roman" pitchFamily="18" charset="0"/>
                <a:cs typeface="Times New Roman" pitchFamily="18" charset="0"/>
              </a:rPr>
              <a:t>Сертификаттау бойынша жүргізілетін жұмыстардың нәтижесі болып сәйкестік сертификаты табылады. </a:t>
            </a:r>
            <a:r>
              <a:rPr lang="kk-KZ" sz="1800" i="1" dirty="0">
                <a:ln>
                  <a:solidFill>
                    <a:schemeClr val="tx1"/>
                  </a:solidFill>
                </a:ln>
                <a:latin typeface="Times New Roman" pitchFamily="18" charset="0"/>
                <a:cs typeface="Times New Roman" pitchFamily="18" charset="0"/>
              </a:rPr>
              <a:t>Сәйкестік сертификаты</a:t>
            </a:r>
            <a:r>
              <a:rPr lang="kk-KZ" sz="1800" dirty="0">
                <a:ln>
                  <a:solidFill>
                    <a:schemeClr val="tx1"/>
                  </a:solidFill>
                </a:ln>
                <a:latin typeface="Times New Roman" pitchFamily="18" charset="0"/>
                <a:cs typeface="Times New Roman" pitchFamily="18" charset="0"/>
              </a:rPr>
              <a:t>  – өнімнің, үрдістің және қызметтің техникалық регламенттерде, стандарттарда және өзгеде құжаттардың талаптарына сәйкестігін куәландыратын құжат. </a:t>
            </a:r>
            <a:endParaRPr lang="ru-RU" sz="1800" dirty="0">
              <a:ln>
                <a:solidFill>
                  <a:schemeClr val="tx1"/>
                </a:solidFill>
              </a:ln>
              <a:latin typeface="Times New Roman" pitchFamily="18" charset="0"/>
              <a:cs typeface="Times New Roman" pitchFamily="18" charset="0"/>
            </a:endParaRPr>
          </a:p>
          <a:p>
            <a:pPr marL="0" indent="-274320" algn="just" eaLnBrk="1" fontAlgn="auto" hangingPunct="1">
              <a:lnSpc>
                <a:spcPct val="110000"/>
              </a:lnSpc>
              <a:spcAft>
                <a:spcPts val="0"/>
              </a:spcAft>
              <a:defRPr/>
            </a:pPr>
            <a:r>
              <a:rPr lang="kk-KZ" sz="1800" dirty="0">
                <a:ln>
                  <a:solidFill>
                    <a:schemeClr val="tx1"/>
                  </a:solidFill>
                </a:ln>
                <a:latin typeface="Times New Roman" pitchFamily="18" charset="0"/>
                <a:cs typeface="Times New Roman" pitchFamily="18" charset="0"/>
              </a:rPr>
              <a:t>Қазақстан Республикасында сәйкестікті растау тек қана сәйкестік сертификатымен ғана емес, сонымен қатар сәйкестік туралы деклорациямен де жүргізіледі. </a:t>
            </a:r>
            <a:r>
              <a:rPr lang="kk-KZ" sz="1800" i="1" dirty="0">
                <a:ln>
                  <a:solidFill>
                    <a:schemeClr val="tx1"/>
                  </a:solidFill>
                </a:ln>
                <a:latin typeface="Times New Roman" pitchFamily="18" charset="0"/>
                <a:cs typeface="Times New Roman" pitchFamily="18" charset="0"/>
              </a:rPr>
              <a:t>Сәйкестік туралы деклорация</a:t>
            </a:r>
            <a:r>
              <a:rPr lang="kk-KZ" sz="1800" dirty="0">
                <a:ln>
                  <a:solidFill>
                    <a:schemeClr val="tx1"/>
                  </a:solidFill>
                </a:ln>
                <a:latin typeface="Times New Roman" pitchFamily="18" charset="0"/>
                <a:cs typeface="Times New Roman" pitchFamily="18" charset="0"/>
              </a:rPr>
              <a:t> -  дайындаушы айналымға шығаратын өнімнің орнатылған талаптарға сәйкестігін куәландыратын құжат. Сәйкестік туралы деклорация сәйкестік сертификатымен қатар заңды күшке ие.</a:t>
            </a:r>
            <a:endParaRPr lang="ru-RU" sz="1800" dirty="0">
              <a:ln>
                <a:solidFill>
                  <a:schemeClr val="tx1"/>
                </a:solidFill>
              </a:ln>
              <a:latin typeface="Times New Roman" pitchFamily="18" charset="0"/>
              <a:cs typeface="Times New Roman" pitchFamily="18" charset="0"/>
            </a:endParaRPr>
          </a:p>
          <a:p>
            <a:pPr marL="0" indent="-274320" algn="just" eaLnBrk="1" fontAlgn="auto" hangingPunct="1">
              <a:lnSpc>
                <a:spcPct val="110000"/>
              </a:lnSpc>
              <a:spcAft>
                <a:spcPts val="0"/>
              </a:spcAft>
              <a:defRPr/>
            </a:pPr>
            <a:r>
              <a:rPr lang="kk-KZ" sz="1800" dirty="0">
                <a:ln>
                  <a:solidFill>
                    <a:schemeClr val="tx1"/>
                  </a:solidFill>
                </a:ln>
                <a:latin typeface="Times New Roman" pitchFamily="18" charset="0"/>
                <a:cs typeface="Times New Roman" pitchFamily="18" charset="0"/>
              </a:rPr>
              <a:t>Сәйкестік туралы деклорациямен немесе сәйкестік сертификатымен сәйкестігі расталатын  өнім және қызмет  түрлерін Қазақстан Республикасының үкіметінің қаулысымен бекітіледі. </a:t>
            </a:r>
            <a:endParaRPr lang="ru-RU" sz="1800" dirty="0">
              <a:ln>
                <a:solidFill>
                  <a:schemeClr val="tx1"/>
                </a:solidFill>
              </a:ln>
              <a:latin typeface="Times New Roman" pitchFamily="18" charset="0"/>
              <a:cs typeface="Times New Roman" pitchFamily="18" charset="0"/>
            </a:endParaRPr>
          </a:p>
          <a:p>
            <a:pPr marL="0" indent="-274320" algn="just" eaLnBrk="1" fontAlgn="auto" hangingPunct="1">
              <a:lnSpc>
                <a:spcPct val="110000"/>
              </a:lnSpc>
              <a:spcAft>
                <a:spcPts val="0"/>
              </a:spcAft>
              <a:defRPr/>
            </a:pPr>
            <a:r>
              <a:rPr lang="kk-KZ" sz="1800" dirty="0">
                <a:ln>
                  <a:solidFill>
                    <a:schemeClr val="tx1"/>
                  </a:solidFill>
                </a:ln>
                <a:latin typeface="Times New Roman" pitchFamily="18" charset="0"/>
                <a:cs typeface="Times New Roman" pitchFamily="18" charset="0"/>
              </a:rPr>
              <a:t>Сәйкестік туралы деклорациясы немесе сәйкестік сертификатынсыз міндетті сертификаттауға жататын өнімді сатуға және қызмет көрсетуге болмайды. </a:t>
            </a:r>
            <a:endParaRPr lang="ru-RU" sz="1800" dirty="0">
              <a:ln>
                <a:solidFill>
                  <a:schemeClr val="tx1"/>
                </a:solidFill>
              </a:ln>
              <a:latin typeface="Times New Roman" pitchFamily="18" charset="0"/>
              <a:cs typeface="Times New Roman" pitchFamily="18" charset="0"/>
            </a:endParaRPr>
          </a:p>
          <a:p>
            <a:pPr marL="0" indent="-274320" algn="just" eaLnBrk="1" fontAlgn="auto" hangingPunct="1">
              <a:lnSpc>
                <a:spcPct val="110000"/>
              </a:lnSpc>
              <a:spcAft>
                <a:spcPts val="0"/>
              </a:spcAft>
              <a:defRPr/>
            </a:pPr>
            <a:r>
              <a:rPr lang="kk-KZ" sz="1800" dirty="0">
                <a:ln>
                  <a:solidFill>
                    <a:schemeClr val="tx1"/>
                  </a:solidFill>
                </a:ln>
                <a:latin typeface="Times New Roman" pitchFamily="18" charset="0"/>
                <a:cs typeface="Times New Roman" pitchFamily="18" charset="0"/>
              </a:rPr>
              <a:t>Қазақстан Республикасында сертификаттаудан өтпеген, міндетті сертификаттауға жататын өнімді немесе қызметті жарнамалауға болмайды. Қазақстан Республикасының Сертификаттау туралы заңнамасын бұзған тұлға, Қазақстан Республикасының заңдарына сәйкес жауапқа тартылады.</a:t>
            </a:r>
            <a:endParaRPr lang="ru-RU" sz="1800" dirty="0">
              <a:ln>
                <a:solidFill>
                  <a:schemeClr val="tx1"/>
                </a:solidFill>
              </a:ln>
              <a:latin typeface="Times New Roman" pitchFamily="18" charset="0"/>
              <a:cs typeface="Times New Roman" pitchFamily="18" charset="0"/>
            </a:endParaRPr>
          </a:p>
          <a:p>
            <a:pPr marL="0" indent="-274320" algn="just" eaLnBrk="1" fontAlgn="auto" hangingPunct="1">
              <a:spcAft>
                <a:spcPts val="0"/>
              </a:spcAft>
              <a:defRPr/>
            </a:pPr>
            <a:endParaRPr lang="ru-RU" sz="1800" dirty="0">
              <a:ln>
                <a:solidFill>
                  <a:schemeClr val="tx1"/>
                </a:solidFill>
              </a:ln>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FFFF"/>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80920" cy="6408712"/>
          </a:xfrm>
        </p:spPr>
        <p:txBody>
          <a:bodyPr rtlCol="0">
            <a:normAutofit/>
          </a:bodyPr>
          <a:lstStyle/>
          <a:p>
            <a:pPr marL="0" indent="-274320" algn="ctr" eaLnBrk="1" fontAlgn="auto" hangingPunct="1">
              <a:lnSpc>
                <a:spcPct val="100000"/>
              </a:lnSpc>
              <a:spcAft>
                <a:spcPts val="0"/>
              </a:spcAft>
              <a:buFont typeface="Wingdings" pitchFamily="2" charset="2"/>
              <a:buChar char="Ø"/>
              <a:defRPr/>
            </a:pPr>
            <a:r>
              <a:rPr lang="kk-KZ"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2 Сертификаттаудың </a:t>
            </a:r>
            <a:r>
              <a:rPr lang="kk-KZ" sz="2400" b="1" i="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негізгі мақсаттары:</a:t>
            </a:r>
            <a:endParaRPr lang="ru-RU"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a:p>
            <a:pPr marL="0" indent="-274320" eaLnBrk="1" fontAlgn="auto" hangingPunct="1">
              <a:lnSpc>
                <a:spcPct val="100000"/>
              </a:lnSpc>
              <a:spcAft>
                <a:spcPts val="0"/>
              </a:spcAft>
              <a:buFont typeface="Wingdings" pitchFamily="2" charset="2"/>
              <a:buChar char="Ø"/>
              <a:defRPr/>
            </a:pPr>
            <a:r>
              <a:rPr lang="kk-KZ"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қоршаған ортаға және адам өмірі мен денсаулығына өнімнің, үрдістің және қызметтің қауіпсіздігін қамтамасыз ету;</a:t>
            </a:r>
            <a:endParaRPr lang="ru-RU"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a:p>
            <a:pPr marL="0" indent="-274320" eaLnBrk="1" fontAlgn="auto" hangingPunct="1">
              <a:lnSpc>
                <a:spcPct val="100000"/>
              </a:lnSpc>
              <a:spcAft>
                <a:spcPts val="0"/>
              </a:spcAft>
              <a:buFont typeface="Wingdings" pitchFamily="2" charset="2"/>
              <a:buChar char="Ø"/>
              <a:defRPr/>
            </a:pPr>
            <a:r>
              <a:rPr lang="kk-KZ"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өнім мен қызмет сапасы туралы мәселелерде тұтынушылардың мүддесін қорғау; </a:t>
            </a:r>
            <a:endParaRPr lang="ru-RU"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a:p>
            <a:pPr marL="0" indent="-274320" eaLnBrk="1" fontAlgn="auto" hangingPunct="1">
              <a:lnSpc>
                <a:spcPct val="100000"/>
              </a:lnSpc>
              <a:spcAft>
                <a:spcPts val="0"/>
              </a:spcAft>
              <a:buFont typeface="Wingdings" pitchFamily="2" charset="2"/>
              <a:buChar char="Ø"/>
              <a:defRPr/>
            </a:pPr>
            <a:r>
              <a:rPr lang="kk-KZ"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саудада техникалық кедергілерді жою, ішкі және сыртқы нарықта өнім мен қызметтің бәсекелестікке қабілеттілігін қамтамасыз ету;</a:t>
            </a:r>
            <a:endParaRPr lang="ru-RU"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a:p>
            <a:pPr marL="0" indent="-274320" eaLnBrk="1" fontAlgn="auto" hangingPunct="1">
              <a:lnSpc>
                <a:spcPct val="100000"/>
              </a:lnSpc>
              <a:spcAft>
                <a:spcPts val="0"/>
              </a:spcAft>
              <a:buFont typeface="Wingdings" pitchFamily="2" charset="2"/>
              <a:buChar char="Ø"/>
              <a:defRPr/>
            </a:pPr>
            <a:r>
              <a:rPr lang="kk-KZ"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нарықта жеке және заңды тұлғалардың қызметіне қажетті жағдайларды жасау;</a:t>
            </a:r>
            <a:endParaRPr lang="ru-RU"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a:p>
            <a:pPr marL="0" indent="-274320" eaLnBrk="1" fontAlgn="auto" hangingPunct="1">
              <a:lnSpc>
                <a:spcPct val="100000"/>
              </a:lnSpc>
              <a:spcAft>
                <a:spcPts val="0"/>
              </a:spcAft>
              <a:buFont typeface="Wingdings" pitchFamily="2" charset="2"/>
              <a:buChar char="Ø"/>
              <a:defRPr/>
            </a:pPr>
            <a:r>
              <a:rPr lang="kk-KZ"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тұтынушыларға сапалы өнім таңдауда көмек көрсету;</a:t>
            </a:r>
            <a:endParaRPr lang="ru-RU"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a:p>
            <a:pPr marL="0" indent="-274320" eaLnBrk="1" fontAlgn="auto" hangingPunct="1">
              <a:lnSpc>
                <a:spcPct val="100000"/>
              </a:lnSpc>
              <a:spcAft>
                <a:spcPts val="0"/>
              </a:spcAft>
              <a:buFont typeface="Wingdings" pitchFamily="2" charset="2"/>
              <a:buChar char="Ø"/>
              <a:defRPr/>
            </a:pPr>
            <a:r>
              <a:rPr lang="kk-KZ"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тұтынушыны арам ниетті дайындаушыдан қорғау;</a:t>
            </a:r>
            <a:endParaRPr lang="ru-RU"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a:p>
            <a:pPr marL="0" indent="-274320" eaLnBrk="1" fontAlgn="auto" hangingPunct="1">
              <a:lnSpc>
                <a:spcPct val="100000"/>
              </a:lnSpc>
              <a:spcAft>
                <a:spcPts val="0"/>
              </a:spcAft>
              <a:buFont typeface="Wingdings" pitchFamily="2" charset="2"/>
              <a:buChar char="Ø"/>
              <a:defRPr/>
            </a:pPr>
            <a:r>
              <a:rPr lang="kk-KZ"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дайындаушы көрсеткен өнімнің сапа көрсеткіштерін растау</a:t>
            </a:r>
            <a:r>
              <a:rPr lang="kk-KZ" sz="2400" b="1" dirty="0" smtClean="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a:t>
            </a:r>
            <a:endParaRPr lang="ru-RU" sz="2400" b="1" dirty="0">
              <a:ln w="17780" cmpd="sng">
                <a:solidFill>
                  <a:srgbClr val="00206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FF00">
            <a:alpha val="89018"/>
          </a:srgb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84976" cy="6552728"/>
          </a:xfrm>
        </p:spPr>
        <p:txBody>
          <a:bodyPr rtlCol="0">
            <a:normAutofit fontScale="85000" lnSpcReduction="10000"/>
          </a:bodyPr>
          <a:lstStyle/>
          <a:p>
            <a:pPr marL="0" indent="0" algn="ctr" eaLnBrk="1" fontAlgn="auto" hangingPunct="1">
              <a:lnSpc>
                <a:spcPct val="120000"/>
              </a:lnSpc>
              <a:spcAft>
                <a:spcPts val="0"/>
              </a:spcAft>
              <a:buFont typeface="Wingdings" pitchFamily="2" charset="2"/>
              <a:buNone/>
              <a:defRPr/>
            </a:pPr>
            <a:r>
              <a:rPr lang="kk-KZ" sz="2300" dirty="0">
                <a:ln>
                  <a:solidFill>
                    <a:schemeClr val="tx1">
                      <a:lumMod val="95000"/>
                      <a:lumOff val="5000"/>
                    </a:schemeClr>
                  </a:solidFill>
                </a:ln>
                <a:latin typeface="Times New Roman" pitchFamily="18" charset="0"/>
                <a:cs typeface="Times New Roman" pitchFamily="18" charset="0"/>
              </a:rPr>
              <a:t>Сертификаттаудың </a:t>
            </a:r>
            <a:r>
              <a:rPr lang="kk-KZ" sz="2300" i="1" dirty="0">
                <a:ln>
                  <a:solidFill>
                    <a:schemeClr val="tx1">
                      <a:lumMod val="95000"/>
                      <a:lumOff val="5000"/>
                    </a:schemeClr>
                  </a:solidFill>
                </a:ln>
                <a:latin typeface="Times New Roman" pitchFamily="18" charset="0"/>
                <a:cs typeface="Times New Roman" pitchFamily="18" charset="0"/>
              </a:rPr>
              <a:t>негізгі принциптері:</a:t>
            </a:r>
            <a:r>
              <a:rPr lang="kk-KZ" sz="2300" b="1" i="1" dirty="0">
                <a:ln>
                  <a:solidFill>
                    <a:schemeClr val="tx1">
                      <a:lumMod val="95000"/>
                      <a:lumOff val="5000"/>
                    </a:schemeClr>
                  </a:solidFill>
                </a:ln>
                <a:latin typeface="Times New Roman" pitchFamily="18" charset="0"/>
                <a:cs typeface="Times New Roman" pitchFamily="18" charset="0"/>
              </a:rPr>
              <a:t> </a:t>
            </a:r>
            <a:endParaRPr lang="ru-RU" sz="23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1) сертификаттаудың заңдық негізі. Қазақстан Республикасында сертификаттау бойынша іс-әрекет ҚР «Техникалық реттеу туралы», «Тұтынушылардың құқықтарын қорғау туралы» және басқа да нормативтік актілерге негізделеді; </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2) сертификатау жүйесінің ашықтығы. Сертификаттау бойынша жұмыстарға меншік түріне қарамастан кез келген ұйым қатыса алады.</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3) сертификаттау бойынша ұлттық нормативтік құжаттардың халықаралық нормалар мен ережелерге үйлестірілуі;</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4) сертификаттау бойынша органдар мен сынақ зертханаларының өнімді дайындаушы мен тұтынушыдан тәуелсіз болуы;</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5) ақпараттың біруақытта ашықтығы және жабықтылығы. Сертификаттау кезінде барлық қызығушы тараптар, яғни дайындаушы, тұтынушы және сертификаттау бойынша орган сертификаттауды жүргізу тәртібі туралы және сертификаттау нәтйжесі туралы ақпараттарға ие болулары қажет.</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6) техникалық регламенттерге міндетті талаптар орнатылмаған объектілерге міндетті сертификатауды қолдануға жол бермеу;</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7) өтініш берушіге деген кемсітушілікті жою. Сертификаттауға өтініш берген және орнатылған талаптар мен ережелерді орындайтын барлық жеке және заңды тұлғалар жіберіледі;</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8) өтініш берушінің сәйкестікті растау бойынша органды таңдау құқығы;</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9) сертификаттау және теңестіру кезінде сынақтық кәсібилігі;</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lnSpc>
                <a:spcPct val="120000"/>
              </a:lnSpc>
              <a:spcAft>
                <a:spcPts val="0"/>
              </a:spcAft>
              <a:buFont typeface="Wingdings" pitchFamily="2" charset="2"/>
              <a:buChar char="Ø"/>
              <a:defRPr/>
            </a:pPr>
            <a:r>
              <a:rPr lang="kk-KZ" sz="1800" dirty="0">
                <a:ln>
                  <a:solidFill>
                    <a:schemeClr val="tx1">
                      <a:lumMod val="95000"/>
                      <a:lumOff val="5000"/>
                    </a:schemeClr>
                  </a:solidFill>
                </a:ln>
                <a:latin typeface="Times New Roman" pitchFamily="18" charset="0"/>
                <a:cs typeface="Times New Roman" pitchFamily="18" charset="0"/>
              </a:rPr>
              <a:t>10) Қазақстан Республикасы қатысатын екіжақты немесе көпжақты келісім негізінде шетелдік аккредиттелген сертификаттау бойынша органдар мен сынақ зертханаларының сертификаттарын мойындау. </a:t>
            </a:r>
            <a:endParaRPr lang="ru-RU" sz="1800" dirty="0">
              <a:ln>
                <a:solidFill>
                  <a:schemeClr val="tx1">
                    <a:lumMod val="95000"/>
                    <a:lumOff val="5000"/>
                  </a:schemeClr>
                </a:solidFill>
              </a:ln>
              <a:latin typeface="Times New Roman" pitchFamily="18" charset="0"/>
              <a:cs typeface="Times New Roman" pitchFamily="18" charset="0"/>
            </a:endParaRPr>
          </a:p>
          <a:p>
            <a:pPr marL="0" indent="-274320" eaLnBrk="1" fontAlgn="auto" hangingPunct="1">
              <a:spcAft>
                <a:spcPts val="0"/>
              </a:spcAft>
              <a:defRPr/>
            </a:pPr>
            <a:endParaRPr lang="ru-RU" sz="1800" dirty="0"/>
          </a:p>
          <a:p>
            <a:pPr marL="0" indent="-274320" eaLnBrk="1" fontAlgn="auto" hangingPunct="1">
              <a:spcAft>
                <a:spcPts val="0"/>
              </a:spcAft>
              <a:defRPr/>
            </a:pPr>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eaLnBrk="1" fontAlgn="auto" hangingPunct="1">
              <a:spcAft>
                <a:spcPts val="0"/>
              </a:spcAft>
              <a:defRPr/>
            </a:pPr>
            <a:r>
              <a:rPr lang="kk-KZ" b="1" i="1" dirty="0">
                <a:latin typeface="Times New Roman" pitchFamily="18" charset="0"/>
                <a:cs typeface="Times New Roman" pitchFamily="18" charset="0"/>
              </a:rPr>
              <a:t>Тақырып </a:t>
            </a:r>
            <a:r>
              <a:rPr lang="kk-KZ" b="1" i="1" dirty="0" smtClean="0">
                <a:latin typeface="Times New Roman" pitchFamily="18" charset="0"/>
                <a:cs typeface="Times New Roman" pitchFamily="18" charset="0"/>
              </a:rPr>
              <a:t>2</a:t>
            </a:r>
            <a:endParaRPr lang="ru-RU" i="1" dirty="0">
              <a:latin typeface="Times New Roman" pitchFamily="18" charset="0"/>
              <a:cs typeface="Times New Roman" pitchFamily="18" charset="0"/>
            </a:endParaRPr>
          </a:p>
        </p:txBody>
      </p:sp>
      <p:sp>
        <p:nvSpPr>
          <p:cNvPr id="3" name="Объект 2"/>
          <p:cNvSpPr>
            <a:spLocks noGrp="1"/>
          </p:cNvSpPr>
          <p:nvPr>
            <p:ph idx="1"/>
          </p:nvPr>
        </p:nvSpPr>
        <p:spPr>
          <a:xfrm>
            <a:off x="1116013" y="2349500"/>
            <a:ext cx="7056437" cy="4103688"/>
          </a:xfrm>
        </p:spPr>
        <p:txBody>
          <a:bodyPr rtlCol="0">
            <a:normAutofit/>
          </a:bodyPr>
          <a:lstStyle/>
          <a:p>
            <a:pPr marL="0" indent="0" algn="ctr" eaLnBrk="1" fontAlgn="auto" hangingPunct="1">
              <a:lnSpc>
                <a:spcPct val="100000"/>
              </a:lnSpc>
              <a:spcAft>
                <a:spcPts val="0"/>
              </a:spcAft>
              <a:buFont typeface="Wingdings" pitchFamily="2" charset="2"/>
              <a:buNone/>
              <a:defRPr/>
            </a:pPr>
            <a:r>
              <a:rPr lang="kk-KZ" sz="6000" b="1" dirty="0" smtClean="0">
                <a:solidFill>
                  <a:srgbClr val="FF0000"/>
                </a:solidFill>
                <a:latin typeface="Times New Roman" pitchFamily="18" charset="0"/>
                <a:cs typeface="Times New Roman" pitchFamily="18" charset="0"/>
              </a:rPr>
              <a:t>Сәйкестікті </a:t>
            </a:r>
            <a:r>
              <a:rPr lang="kk-KZ" sz="6000" b="1" dirty="0">
                <a:solidFill>
                  <a:srgbClr val="FF0000"/>
                </a:solidFill>
                <a:latin typeface="Times New Roman" pitchFamily="18" charset="0"/>
                <a:cs typeface="Times New Roman" pitchFamily="18" charset="0"/>
              </a:rPr>
              <a:t>растау субъектілері</a:t>
            </a:r>
            <a:endParaRPr lang="ru-RU" sz="6000" dirty="0">
              <a:solidFill>
                <a:srgbClr val="FF0000"/>
              </a:solidFill>
              <a:latin typeface="Times New Roman" pitchFamily="18" charset="0"/>
              <a:cs typeface="Times New Roman" pitchFamily="18" charset="0"/>
            </a:endParaRPr>
          </a:p>
          <a:p>
            <a:pPr marL="0" indent="-274320" eaLnBrk="1" fontAlgn="auto" hangingPunct="1">
              <a:lnSpc>
                <a:spcPct val="100000"/>
              </a:lnSpc>
              <a:spcAft>
                <a:spcPts val="0"/>
              </a:spcAft>
              <a:defRPr/>
            </a:pPr>
            <a:endParaRPr lang="ru-RU" sz="1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165</TotalTime>
  <Words>2637</Words>
  <Application>Microsoft Office PowerPoint</Application>
  <PresentationFormat>Экран (4:3)</PresentationFormat>
  <Paragraphs>196</Paragraphs>
  <Slides>43</Slides>
  <Notes>1</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8</vt:i4>
      </vt:variant>
      <vt:variant>
        <vt:lpstr>Заголовки слайдов</vt:lpstr>
      </vt:variant>
      <vt:variant>
        <vt:i4>43</vt:i4>
      </vt:variant>
    </vt:vector>
  </HeadingPairs>
  <TitlesOfParts>
    <vt:vector size="57" baseType="lpstr">
      <vt:lpstr>Arial</vt:lpstr>
      <vt:lpstr>Constantia</vt:lpstr>
      <vt:lpstr>Wingdings</vt:lpstr>
      <vt:lpstr>Calibri</vt:lpstr>
      <vt:lpstr>Garamond</vt:lpstr>
      <vt:lpstr>Times New Roman</vt:lpstr>
      <vt:lpstr>Кутюр</vt:lpstr>
      <vt:lpstr>Кутюр</vt:lpstr>
      <vt:lpstr>Кутюр</vt:lpstr>
      <vt:lpstr>Кутюр</vt:lpstr>
      <vt:lpstr>Кутюр</vt:lpstr>
      <vt:lpstr>Кутюр</vt:lpstr>
      <vt:lpstr>Кутюр</vt:lpstr>
      <vt:lpstr>Кутюр</vt:lpstr>
      <vt:lpstr>Сертификаттау</vt:lpstr>
      <vt:lpstr>     ТАҚЫРЫП 1</vt:lpstr>
      <vt:lpstr>Слайд 3</vt:lpstr>
      <vt:lpstr>ЖОСПАРЫ:</vt:lpstr>
      <vt:lpstr>Слайд 5</vt:lpstr>
      <vt:lpstr>Слайд 6</vt:lpstr>
      <vt:lpstr>Слайд 7</vt:lpstr>
      <vt:lpstr>Слайд 8</vt:lpstr>
      <vt:lpstr>ТАҚЫРЫП 2</vt:lpstr>
      <vt:lpstr>МАҚСАТЫ:</vt:lpstr>
      <vt:lpstr>  ЖОСПАРЫ: </vt:lpstr>
      <vt:lpstr>Слайд 12</vt:lpstr>
      <vt:lpstr>Слайд 13</vt:lpstr>
      <vt:lpstr>Слайд 14</vt:lpstr>
      <vt:lpstr>Слайд 15</vt:lpstr>
      <vt:lpstr>Слайд 16</vt:lpstr>
      <vt:lpstr>ТАҚЫРЫП 3</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ТАҚЫРЫП 4</vt:lpstr>
      <vt:lpstr>МАҚСАТЫ:</vt:lpstr>
      <vt:lpstr>ЖОСПАР: </vt:lpstr>
      <vt:lpstr>Слайд 31</vt:lpstr>
      <vt:lpstr>Слайд 32</vt:lpstr>
      <vt:lpstr>Слайд 33</vt:lpstr>
      <vt:lpstr>Слайд 34</vt:lpstr>
      <vt:lpstr>ТАҚЫРЫП 5</vt:lpstr>
      <vt:lpstr>МАҚСАТЫ:</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Тақырып 1</dc:title>
  <dc:creator>Акооо</dc:creator>
  <cp:lastModifiedBy>K330-05</cp:lastModifiedBy>
  <cp:revision>18</cp:revision>
  <dcterms:created xsi:type="dcterms:W3CDTF">2013-04-30T14:08:02Z</dcterms:created>
  <dcterms:modified xsi:type="dcterms:W3CDTF">2016-03-04T08:15:34Z</dcterms:modified>
</cp:coreProperties>
</file>