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1" r:id="rId2"/>
    <p:sldId id="313" r:id="rId3"/>
    <p:sldId id="303" r:id="rId4"/>
    <p:sldId id="312" r:id="rId5"/>
    <p:sldId id="314" r:id="rId6"/>
    <p:sldId id="315" r:id="rId7"/>
    <p:sldId id="316" r:id="rId8"/>
    <p:sldId id="317" r:id="rId9"/>
    <p:sldId id="324" r:id="rId10"/>
    <p:sldId id="325" r:id="rId11"/>
    <p:sldId id="323" r:id="rId12"/>
    <p:sldId id="329" r:id="rId13"/>
    <p:sldId id="328" r:id="rId14"/>
    <p:sldId id="330" r:id="rId15"/>
    <p:sldId id="331" r:id="rId16"/>
    <p:sldId id="326" r:id="rId17"/>
    <p:sldId id="327" r:id="rId18"/>
    <p:sldId id="332" r:id="rId19"/>
    <p:sldId id="302" r:id="rId20"/>
    <p:sldId id="333" r:id="rId21"/>
    <p:sldId id="305" r:id="rId22"/>
    <p:sldId id="306" r:id="rId23"/>
    <p:sldId id="307" r:id="rId24"/>
    <p:sldId id="308" r:id="rId25"/>
    <p:sldId id="309" r:id="rId26"/>
    <p:sldId id="310" r:id="rId27"/>
    <p:sldId id="311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230E7C"/>
    <a:srgbClr val="001B50"/>
    <a:srgbClr val="00467A"/>
    <a:srgbClr val="2B119B"/>
    <a:srgbClr val="FF7171"/>
    <a:srgbClr val="CAED73"/>
    <a:srgbClr val="EF4C1F"/>
    <a:srgbClr val="FCF3D0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>
        <p:scale>
          <a:sx n="66" d="100"/>
          <a:sy n="66" d="100"/>
        </p:scale>
        <p:origin x="-14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E6E68A-2C7D-42AC-82DC-6BC6A31BB42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3CA1F7-B3E0-498A-B3AA-96BE104AD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763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CA1F7-B3E0-498A-B3AA-96BE104ADBF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45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CA1F7-B3E0-498A-B3AA-96BE104ADBF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45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776AA-F22C-47A2-8788-447A77B15EB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2175-BCD1-4AFD-9A9F-8AE10ED60307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3D50-766A-46CA-9D3C-DD40C738A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48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1192-915C-4FA1-9D62-A23566A2236D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383BB-EABB-4EE6-9759-5DB194AAE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8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7A05-FC6E-46EC-929B-D90CB84DEA16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CF11-3A3A-4A9F-A353-DFE93C261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8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67EF-C1E9-4203-8814-AE7542D91E48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8552-B7BC-4BBD-8363-7385B6E78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0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6B6F-2B45-44DE-98ED-199B44C3745C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0EFD-6BFC-441B-881D-762F41544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57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8B99-6E3E-4E2E-87C6-E18860FEAE06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1965-F8CF-4799-92B5-F81A5A72A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58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10EA-8B3E-4CC5-97F6-E9BE23C75915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BDB2-6956-45DC-9A3D-BDA89790A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45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9CAE-3974-4874-BC51-8B81DFBACE95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6776-4F3B-49D5-961E-1E6B54F9B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71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4287-D8D8-40A1-981A-1A6ECF261E6D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F5E2-B6E0-455F-9E98-DAAD02EEF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43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DC3A-FE3F-4FC0-AC62-4AD0311C7D96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31F0-F770-4898-93E4-15F9D52E1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29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B8F0-22ED-4F0F-B1B4-C1535C368748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6398-A211-4340-9423-1415CA03F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91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1B56-7E83-4452-9C32-04E1E578D506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0A5C-7E3A-406D-B94E-1B2E5BFB3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2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5EFE3-FA7A-46B4-B5F1-6243D5D07D20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AFD8A-2954-4700-84E3-D6928E890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Рисунок 14" descr="6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asi45.ru/wp-content/uploads/2015/06/expert-2.jpg" TargetMode="Externa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dl.ripkso.kz/mod/assign/view.php?id=4910" TargetMode="External"/><Relationship Id="rId7" Type="http://schemas.openxmlformats.org/officeDocument/2006/relationships/hyperlink" Target="http://dl.ripkso.kz/mod/quiz/view.php?id=4909" TargetMode="External"/><Relationship Id="rId2" Type="http://schemas.openxmlformats.org/officeDocument/2006/relationships/hyperlink" Target="http://dl.ripkso.kz/mod/quiz/view.php?id=48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ripkso.kz/mod/assign/view.php?id=4913" TargetMode="External"/><Relationship Id="rId5" Type="http://schemas.openxmlformats.org/officeDocument/2006/relationships/hyperlink" Target="http://dl.ripkso.kz/mod/assign/view.php?id=4912" TargetMode="External"/><Relationship Id="rId4" Type="http://schemas.openxmlformats.org/officeDocument/2006/relationships/hyperlink" Target="http://dl.ripkso.kz/mod/assign/view.php?id=4911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332656"/>
            <a:ext cx="7283153" cy="810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err="1" smtClean="0"/>
              <a:t>Костанайский</a:t>
            </a:r>
            <a:r>
              <a:rPr lang="ru-RU" sz="2000" b="1" dirty="0" smtClean="0"/>
              <a:t> государственный университет </a:t>
            </a:r>
          </a:p>
          <a:p>
            <a:pPr marL="0" indent="0" algn="ctr">
              <a:buNone/>
            </a:pPr>
            <a:r>
              <a:rPr lang="ru-RU" sz="2000" b="1" dirty="0" smtClean="0"/>
              <a:t>и</a:t>
            </a:r>
            <a:r>
              <a:rPr lang="ru-RU" sz="2000" b="1" dirty="0" smtClean="0"/>
              <a:t>мени </a:t>
            </a:r>
            <a:r>
              <a:rPr lang="ru-RU" sz="2000" b="1" dirty="0" err="1" smtClean="0"/>
              <a:t>А.Байтурсынова</a:t>
            </a:r>
            <a:endParaRPr lang="ru-RU" sz="2000" b="1" dirty="0"/>
          </a:p>
          <a:p>
            <a:pPr marL="0" indent="0" algn="ctr">
              <a:buNone/>
            </a:pPr>
            <a:endParaRPr lang="ru-RU" sz="1100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Основные принципы университетской</a:t>
            </a:r>
            <a:r>
              <a:rPr lang="ru-RU" sz="3600" b="1" i="1" dirty="0" smtClean="0"/>
              <a:t> </a:t>
            </a:r>
            <a:r>
              <a:rPr lang="ru-RU" sz="3600" b="1" dirty="0" smtClean="0"/>
              <a:t>педагогики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ru-RU" sz="2200" b="1" dirty="0" smtClean="0"/>
              <a:t>П</a:t>
            </a:r>
            <a:r>
              <a:rPr lang="ru-RU" sz="2200" b="1" dirty="0" smtClean="0"/>
              <a:t>рограмма </a:t>
            </a:r>
            <a:r>
              <a:rPr lang="ru-RU" sz="2200" b="1" dirty="0" smtClean="0"/>
              <a:t>повышения квалификации преподавателей педагогических специальностей вузов </a:t>
            </a:r>
          </a:p>
          <a:p>
            <a:pPr marL="0" indent="0" algn="ctr">
              <a:buNone/>
            </a:pPr>
            <a:endParaRPr lang="ru-RU" sz="2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5 CuadroTexto"/>
          <p:cNvSpPr txBox="1"/>
          <p:nvPr/>
        </p:nvSpPr>
        <p:spPr>
          <a:xfrm>
            <a:off x="2771800" y="4405431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i="1" dirty="0"/>
              <a:t>Старший преподаватель кафедры информационных систем, директор центра дистанционного обучения</a:t>
            </a:r>
          </a:p>
          <a:p>
            <a:pPr marL="0" indent="0">
              <a:buNone/>
            </a:pPr>
            <a:r>
              <a:rPr lang="ru-RU" i="1" dirty="0"/>
              <a:t>Костанайского государственного университета имени </a:t>
            </a:r>
            <a:r>
              <a:rPr lang="ru-RU" i="1" dirty="0" smtClean="0"/>
              <a:t>А.Байтурсынова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65" t="18695" r="21700"/>
          <a:stretch/>
        </p:blipFill>
        <p:spPr bwMode="auto">
          <a:xfrm rot="16200000">
            <a:off x="836817" y="3985691"/>
            <a:ext cx="1754852" cy="148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71599" y="6021288"/>
            <a:ext cx="741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Almaty – </a:t>
            </a:r>
            <a:r>
              <a:rPr lang="en-US" b="1" dirty="0" err="1" smtClean="0"/>
              <a:t>Valecia</a:t>
            </a:r>
            <a:endParaRPr lang="en-US" b="1" dirty="0"/>
          </a:p>
          <a:p>
            <a:pPr algn="ctr"/>
            <a:r>
              <a:rPr lang="en-US" b="1" dirty="0" smtClean="0"/>
              <a:t>2015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1752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624736" cy="1143000"/>
          </a:xfrm>
        </p:spPr>
        <p:txBody>
          <a:bodyPr/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/>
              <a:t>2 </a:t>
            </a:r>
            <a:r>
              <a:rPr lang="ru-RU" sz="2800" b="1" dirty="0"/>
              <a:t>часть. </a:t>
            </a:r>
            <a:r>
              <a:rPr lang="ru-RU" sz="2800" b="1" dirty="0" smtClean="0"/>
              <a:t>Обучение в  Валенсийском политехническом университете 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pSp>
        <p:nvGrpSpPr>
          <p:cNvPr id="5" name="4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6" name="5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937150" y="1700808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Модуль А.  ПЛАНИРОВАНИЕ УЧЕБНОГО ПРОЦЕССА</a:t>
            </a:r>
          </a:p>
          <a:p>
            <a:endParaRPr lang="ru-RU" b="1" dirty="0"/>
          </a:p>
          <a:p>
            <a:r>
              <a:rPr lang="ru-RU" b="1" dirty="0" smtClean="0"/>
              <a:t>Изучены следующие темы</a:t>
            </a:r>
            <a:r>
              <a:rPr lang="es-ES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Модель образования по компетенциям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Что такое компетенция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Как правильно сформулировать компетенцию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Объемы компетенций в </a:t>
            </a:r>
            <a:r>
              <a:rPr lang="ru-RU" b="1" dirty="0"/>
              <a:t>Валенсийском политехническом университете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Формулировка результатов обучения, основанного на компетенциях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Таксономия Блума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Методология </a:t>
            </a:r>
            <a:r>
              <a:rPr lang="en-US" b="1" dirty="0" smtClean="0"/>
              <a:t>FLIP-teaching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8806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35"/>
          <a:stretch/>
        </p:blipFill>
        <p:spPr bwMode="auto">
          <a:xfrm>
            <a:off x="1554691" y="1600201"/>
            <a:ext cx="603461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7" name="6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  <p:sp>
        <p:nvSpPr>
          <p:cNvPr id="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Выполнение заданий в </a:t>
            </a:r>
            <a:r>
              <a:rPr lang="ru-RU" sz="2800" b="1" dirty="0" smtClean="0"/>
              <a:t>модуле А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872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Выполнение заданий в модуле А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2" t="2487" b="16862"/>
          <a:stretch/>
        </p:blipFill>
        <p:spPr bwMode="auto">
          <a:xfrm>
            <a:off x="919549" y="1600200"/>
            <a:ext cx="73049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7" name="6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7398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3" r="15197"/>
          <a:stretch/>
        </p:blipFill>
        <p:spPr bwMode="auto">
          <a:xfrm rot="5400000">
            <a:off x="1921342" y="1529458"/>
            <a:ext cx="5296748" cy="490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609600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/>
              <a:t>Выполнение заданий в модуле А</a:t>
            </a:r>
            <a:endParaRPr lang="es-ES" sz="28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8" name="7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25414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624736" cy="1143000"/>
          </a:xfrm>
        </p:spPr>
        <p:txBody>
          <a:bodyPr/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/>
              <a:t>2 </a:t>
            </a:r>
            <a:r>
              <a:rPr lang="ru-RU" sz="2800" b="1" dirty="0"/>
              <a:t>часть. </a:t>
            </a:r>
            <a:r>
              <a:rPr lang="ru-RU" sz="2800" b="1" dirty="0" smtClean="0"/>
              <a:t>Обучение в  Валенсийском политехническом университете 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pSp>
        <p:nvGrpSpPr>
          <p:cNvPr id="5" name="4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6" name="5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937150" y="1700808"/>
            <a:ext cx="72008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Модуль </a:t>
            </a:r>
            <a:r>
              <a:rPr lang="es-ES" b="1" dirty="0" smtClean="0"/>
              <a:t>B</a:t>
            </a:r>
            <a:r>
              <a:rPr lang="ru-RU" b="1" dirty="0" smtClean="0"/>
              <a:t>. ОБУЧЕНИЕ НА ОСНОВЕ ПРОЕКТОВ</a:t>
            </a:r>
          </a:p>
          <a:p>
            <a:endParaRPr lang="ru-RU" sz="700" b="1" dirty="0"/>
          </a:p>
          <a:p>
            <a:r>
              <a:rPr lang="ru-RU" b="1" dirty="0" smtClean="0"/>
              <a:t>Изучены следующие темы</a:t>
            </a:r>
            <a:r>
              <a:rPr lang="es-ES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Модель учебного курса </a:t>
            </a:r>
            <a:r>
              <a:rPr lang="ru-RU" b="1" dirty="0"/>
              <a:t>ПРОЕКТЫ </a:t>
            </a:r>
            <a:r>
              <a:rPr lang="es-ES" b="1" dirty="0"/>
              <a:t>IV </a:t>
            </a:r>
            <a:r>
              <a:rPr lang="ru-RU" b="1" dirty="0"/>
              <a:t>для специальности </a:t>
            </a:r>
            <a:r>
              <a:rPr lang="ru-RU" b="1" dirty="0" smtClean="0"/>
              <a:t>«Архитектор» </a:t>
            </a:r>
            <a:r>
              <a:rPr lang="ru-RU" b="1" dirty="0"/>
              <a:t>Валенсийского политехнического университета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Концептуальные карты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Лекция с участием студентов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0" t="4279" r="15576" b="5835"/>
          <a:stretch/>
        </p:blipFill>
        <p:spPr bwMode="auto">
          <a:xfrm>
            <a:off x="5700256" y="4397829"/>
            <a:ext cx="3191930" cy="21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4" t="15398" r="-1894" b="13362"/>
          <a:stretch/>
        </p:blipFill>
        <p:spPr bwMode="auto">
          <a:xfrm>
            <a:off x="3671394" y="4394262"/>
            <a:ext cx="1819397" cy="215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16"/>
          <a:stretch/>
        </p:blipFill>
        <p:spPr bwMode="auto">
          <a:xfrm>
            <a:off x="201777" y="4379747"/>
            <a:ext cx="3258496" cy="215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12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624736" cy="1143000"/>
          </a:xfrm>
        </p:spPr>
        <p:txBody>
          <a:bodyPr/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/>
              <a:t>2 </a:t>
            </a:r>
            <a:r>
              <a:rPr lang="ru-RU" sz="2800" b="1" dirty="0"/>
              <a:t>часть. </a:t>
            </a:r>
            <a:r>
              <a:rPr lang="ru-RU" sz="2800" b="1" dirty="0" smtClean="0"/>
              <a:t>Обучение в  Валенсийском политехническом университете 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pSp>
        <p:nvGrpSpPr>
          <p:cNvPr id="5" name="4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6" name="5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937150" y="1700808"/>
            <a:ext cx="7200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Модуль С. </a:t>
            </a:r>
            <a:r>
              <a:rPr lang="ru-RU" dirty="0" smtClean="0"/>
              <a:t> </a:t>
            </a:r>
            <a:r>
              <a:rPr lang="ru-RU" b="1" dirty="0"/>
              <a:t>ОБЩИЕ АСПЕКТЫ ОЦЕНИВАНИЯ НА ОСНОВЕ КОМПЕТЕНЦИЙ</a:t>
            </a:r>
            <a:r>
              <a:rPr lang="ru-RU" dirty="0"/>
              <a:t>	</a:t>
            </a:r>
          </a:p>
          <a:p>
            <a:endParaRPr lang="ru-RU" b="1" dirty="0" smtClean="0"/>
          </a:p>
          <a:p>
            <a:endParaRPr lang="ru-RU" sz="700" b="1" dirty="0"/>
          </a:p>
          <a:p>
            <a:r>
              <a:rPr lang="ru-RU" b="1" dirty="0" smtClean="0"/>
              <a:t>Изучены следующие темы</a:t>
            </a:r>
            <a:r>
              <a:rPr lang="es-E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Основныевопросы,связанныесоцениваниемзнаний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Оценка в учебной модели обучения по компетенциям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Видение оценивания студентами и преподавателями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Систематизация оценивания: методы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Объект, задания и критерии оценивания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Средства,техникииинструменты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/>
              <a:t>Самооценивание практических занятий: использование опросных анкет, расположенных на </a:t>
            </a:r>
            <a:r>
              <a:rPr lang="ru-RU" b="1" dirty="0" smtClean="0"/>
              <a:t>платформеe-learningPoliformaT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/>
              <a:t>Оценивание практик с использованием рубрик: межпредметный опыт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14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57"/>
          <a:stretch/>
        </p:blipFill>
        <p:spPr bwMode="auto">
          <a:xfrm flipH="1" flipV="1">
            <a:off x="4572000" y="2378506"/>
            <a:ext cx="429075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/>
              <a:t>Выполнение заданий в модуле С</a:t>
            </a:r>
            <a:endParaRPr lang="es-ES" sz="28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8" name="7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547664" y="1482513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Упражнение судья и тренер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21" y="2348880"/>
            <a:ext cx="3878560" cy="29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10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1419"/>
            <a:ext cx="3658353" cy="274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9" name="8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  <p:sp>
        <p:nvSpPr>
          <p:cNvPr id="11" name="1 Título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/>
              <a:t>Выполнение заданий в модуле С</a:t>
            </a:r>
            <a:endParaRPr lang="es-ES" sz="2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71757" y="170473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Упражнение на уточнение понятий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16"/>
          <a:stretch/>
        </p:blipFill>
        <p:spPr bwMode="auto">
          <a:xfrm>
            <a:off x="323527" y="2348880"/>
            <a:ext cx="40499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50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624736" cy="1143000"/>
          </a:xfrm>
        </p:spPr>
        <p:txBody>
          <a:bodyPr/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/>
              <a:t>2 </a:t>
            </a:r>
            <a:r>
              <a:rPr lang="ru-RU" sz="2800" b="1" dirty="0"/>
              <a:t>часть. </a:t>
            </a:r>
            <a:r>
              <a:rPr lang="ru-RU" sz="2800" b="1" dirty="0" smtClean="0"/>
              <a:t>Обучение в  Валенсийском политехническом университете 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pSp>
        <p:nvGrpSpPr>
          <p:cNvPr id="5" name="4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6" name="5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937150" y="1700808"/>
            <a:ext cx="7200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Модуль </a:t>
            </a:r>
            <a:r>
              <a:rPr lang="es-ES" b="1" dirty="0" smtClean="0"/>
              <a:t>D</a:t>
            </a:r>
            <a:r>
              <a:rPr lang="ru-RU" b="1" dirty="0" smtClean="0"/>
              <a:t>. ТЕХНОЛОГИЧЕСКИЕ РЕСУРСЫ В ПОДДЕРЖКУ ОБРАЗОВАНИЯ</a:t>
            </a:r>
            <a:endParaRPr lang="es-ES" b="1" dirty="0"/>
          </a:p>
          <a:p>
            <a:r>
              <a:rPr lang="ru-RU" dirty="0"/>
              <a:t>	</a:t>
            </a:r>
          </a:p>
          <a:p>
            <a:endParaRPr lang="ru-RU" sz="700" b="1" dirty="0"/>
          </a:p>
          <a:p>
            <a:r>
              <a:rPr lang="ru-RU" b="1" dirty="0" smtClean="0"/>
              <a:t>Изучены следующие темы</a:t>
            </a:r>
            <a:r>
              <a:rPr lang="es-ES" b="1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Теоретические </a:t>
            </a:r>
            <a:r>
              <a:rPr lang="ru-RU" b="1" dirty="0"/>
              <a:t>понятия: краткий </a:t>
            </a:r>
            <a:r>
              <a:rPr lang="ru-RU" b="1" dirty="0" smtClean="0"/>
              <a:t>экскурс.</a:t>
            </a:r>
            <a:endParaRPr lang="es-ES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Контекст</a:t>
            </a:r>
            <a:r>
              <a:rPr lang="en-US" b="1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Программное </a:t>
            </a:r>
            <a:r>
              <a:rPr lang="ru-RU" b="1" dirty="0"/>
              <a:t>обеспечение</a:t>
            </a:r>
            <a:r>
              <a:rPr lang="en-US" b="1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Мобильные </a:t>
            </a:r>
            <a:r>
              <a:rPr lang="ru-RU" b="1" dirty="0"/>
              <a:t>устройства</a:t>
            </a:r>
            <a:r>
              <a:rPr lang="en-US" b="1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Интернет </a:t>
            </a:r>
            <a:r>
              <a:rPr lang="ru-RU" b="1" dirty="0"/>
              <a:t>и социальные сети</a:t>
            </a:r>
            <a:r>
              <a:rPr lang="en-US" b="1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Примеры</a:t>
            </a:r>
            <a:r>
              <a:rPr lang="en-US" b="1" dirty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6901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Итоговое задание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pSp>
        <p:nvGrpSpPr>
          <p:cNvPr id="5" name="4 Grupo"/>
          <p:cNvGrpSpPr/>
          <p:nvPr/>
        </p:nvGrpSpPr>
        <p:grpSpPr>
          <a:xfrm>
            <a:off x="182620" y="44998"/>
            <a:ext cx="1509060" cy="1451581"/>
            <a:chOff x="998537" y="-774700"/>
            <a:chExt cx="1685925" cy="1685925"/>
          </a:xfrm>
        </p:grpSpPr>
        <p:sp>
          <p:nvSpPr>
            <p:cNvPr id="6" name="5 Elipse" descr="http://foodgalaxy.org/sites/default/files/Banner_ES_UPValencia_new.jpg"/>
            <p:cNvSpPr/>
            <p:nvPr/>
          </p:nvSpPr>
          <p:spPr>
            <a:xfrm>
              <a:off x="998537" y="-774700"/>
              <a:ext cx="1685925" cy="1685925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>
              <a:off x="1302004" y="120526"/>
              <a:ext cx="1078992" cy="556355"/>
            </a:xfrm>
            <a:custGeom>
              <a:avLst/>
              <a:gdLst>
                <a:gd name="connsiteX0" fmla="*/ 0 w 1078992"/>
                <a:gd name="connsiteY0" fmla="*/ 0 h 556355"/>
                <a:gd name="connsiteX1" fmla="*/ 1078992 w 1078992"/>
                <a:gd name="connsiteY1" fmla="*/ 0 h 556355"/>
                <a:gd name="connsiteX2" fmla="*/ 1078992 w 1078992"/>
                <a:gd name="connsiteY2" fmla="*/ 556355 h 556355"/>
                <a:gd name="connsiteX3" fmla="*/ 0 w 1078992"/>
                <a:gd name="connsiteY3" fmla="*/ 556355 h 556355"/>
                <a:gd name="connsiteX4" fmla="*/ 0 w 1078992"/>
                <a:gd name="connsiteY4" fmla="*/ 0 h 55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556355">
                  <a:moveTo>
                    <a:pt x="0" y="0"/>
                  </a:moveTo>
                  <a:lnTo>
                    <a:pt x="1078992" y="0"/>
                  </a:lnTo>
                  <a:lnTo>
                    <a:pt x="1078992" y="556355"/>
                  </a:lnTo>
                  <a:lnTo>
                    <a:pt x="0" y="55635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/>
            </a:p>
          </p:txBody>
        </p:sp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i="1" dirty="0"/>
              <a:t>"СОЗДАНИЕ АУДИОВИЗУАЛЬНЫХ СРЕДСТВ ОБУЧЕНИЯ" </a:t>
            </a:r>
            <a:endParaRPr lang="ru-RU" sz="2400" b="1" i="1" dirty="0" smtClean="0"/>
          </a:p>
          <a:p>
            <a:pPr marL="0" indent="0" algn="ctr">
              <a:buNone/>
            </a:pPr>
            <a:endParaRPr lang="ru-RU" sz="2400" dirty="0"/>
          </a:p>
          <a:p>
            <a:r>
              <a:rPr lang="ru-RU" sz="1800" b="1" u="sng" dirty="0" smtClean="0"/>
              <a:t>Преподаватель </a:t>
            </a:r>
            <a:r>
              <a:rPr lang="es-ES" sz="1800" i="1" dirty="0" smtClean="0"/>
              <a:t>Miguel </a:t>
            </a:r>
            <a:r>
              <a:rPr lang="es-ES" sz="1800" i="1" dirty="0"/>
              <a:t>Ferrando </a:t>
            </a:r>
            <a:r>
              <a:rPr lang="es-ES" sz="1800" i="1" dirty="0" err="1"/>
              <a:t>Bataller</a:t>
            </a:r>
            <a:r>
              <a:rPr lang="es-ES" sz="1800" i="1" dirty="0"/>
              <a:t> </a:t>
            </a:r>
            <a:endParaRPr lang="ru-RU" sz="1800" i="1" dirty="0" smtClean="0"/>
          </a:p>
          <a:p>
            <a:r>
              <a:rPr lang="ru-RU" sz="1800" b="1" u="sng" dirty="0" smtClean="0"/>
              <a:t>Основная </a:t>
            </a:r>
            <a:r>
              <a:rPr lang="ru-RU" sz="1800" b="1" u="sng" dirty="0"/>
              <a:t>цель работы</a:t>
            </a:r>
            <a:r>
              <a:rPr lang="ru-RU" sz="1800" dirty="0"/>
              <a:t>: подготовить предмет обучения для каждого из преподавателей или модуль обучения, состоящий из нескольких, для выполнения этой цели, необходимо достигнуть следующего: </a:t>
            </a:r>
          </a:p>
          <a:p>
            <a:r>
              <a:rPr lang="ru-RU" sz="1800" dirty="0" smtClean="0"/>
              <a:t>Реализовать </a:t>
            </a:r>
            <a:r>
              <a:rPr lang="ru-RU" sz="1800" dirty="0"/>
              <a:t>поиск предметов обучения мультимедиа, имеющихся в интернете, которые применимы для предметов, которые преподает преподаватель. </a:t>
            </a:r>
          </a:p>
          <a:p>
            <a:r>
              <a:rPr lang="ru-RU" sz="1800" dirty="0" smtClean="0"/>
              <a:t>Подготовить </a:t>
            </a:r>
            <a:r>
              <a:rPr lang="ru-RU" sz="1800" dirty="0"/>
              <a:t>предметы обучения, похожие на имеющиеся в Валенсийском Политехническом Университете, в </a:t>
            </a:r>
            <a:r>
              <a:rPr lang="ru-RU" sz="1800" u="sng" dirty="0"/>
              <a:t>http://media.upv.es</a:t>
            </a:r>
            <a:r>
              <a:rPr lang="ru-RU" sz="1800" dirty="0"/>
              <a:t>, включая запись на видео в полимедийной студии. 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xmlns="" val="21392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99176" cy="882352"/>
          </a:xfrm>
        </p:spPr>
        <p:txBody>
          <a:bodyPr/>
          <a:lstStyle/>
          <a:p>
            <a:r>
              <a:rPr lang="ru-RU" dirty="0" smtClean="0"/>
              <a:t>Цели и задачи программы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Цель:</a:t>
            </a:r>
            <a:r>
              <a:rPr lang="ru-RU" sz="2800" dirty="0"/>
              <a:t> повысить квалификацию преподавателей педагогических специальностейвысших учебных заведений в области современных технологий преподавания и обучениядля повышения конкурентоспособности системы высшего образования страны.</a:t>
            </a:r>
          </a:p>
          <a:p>
            <a:r>
              <a:rPr lang="ru-RU" sz="2800" b="1" dirty="0"/>
              <a:t>Задачи:</a:t>
            </a:r>
            <a:r>
              <a:rPr lang="ru-RU" sz="2800" dirty="0"/>
              <a:t> совершенствование навыков проектирования и моделированияпрофессиональной деятельности в преподавании, научном исследовании и уменииоперировать потоками информации.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9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3270-7DA5-4458-9DF8-BA279F9926D8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388" y="1268413"/>
            <a:ext cx="4321175" cy="178593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6715125" y="6215063"/>
            <a:ext cx="17764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1600" dirty="0"/>
          </a:p>
        </p:txBody>
      </p:sp>
      <p:pic>
        <p:nvPicPr>
          <p:cNvPr id="8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043608" y="2146409"/>
            <a:ext cx="712879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001B50"/>
                </a:solidFill>
              </a:rPr>
              <a:t>Нормализация отношений </a:t>
            </a:r>
          </a:p>
          <a:p>
            <a:pPr algn="ctr" eaLnBrk="1" hangingPunct="1"/>
            <a:r>
              <a:rPr lang="ru-RU" sz="2800" b="1" dirty="0" smtClean="0">
                <a:solidFill>
                  <a:srgbClr val="001B50"/>
                </a:solidFill>
              </a:rPr>
              <a:t>при проектировании сетевых и локальных  баз данных</a:t>
            </a:r>
            <a:endParaRPr lang="ru-RU" sz="2800" dirty="0">
              <a:solidFill>
                <a:srgbClr val="001B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798" y="6184632"/>
            <a:ext cx="8352928" cy="646331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Божевольная</a:t>
            </a:r>
            <a:r>
              <a:rPr lang="ru-RU" b="1" dirty="0" smtClean="0">
                <a:solidFill>
                  <a:srgbClr val="002060"/>
                </a:solidFill>
              </a:rPr>
              <a:t> Наталья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Костанайский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государсвенный</a:t>
            </a:r>
            <a:r>
              <a:rPr lang="ru-RU" b="1" dirty="0" smtClean="0">
                <a:solidFill>
                  <a:srgbClr val="002060"/>
                </a:solidFill>
              </a:rPr>
              <a:t> университет им. А. </a:t>
            </a:r>
            <a:r>
              <a:rPr lang="ru-RU" b="1" dirty="0" err="1" smtClean="0">
                <a:solidFill>
                  <a:srgbClr val="002060"/>
                </a:solidFill>
              </a:rPr>
              <a:t>Байтурсынова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/>
              <a:t>Выполнение итогового задания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657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F250A-BEE8-48C8-930B-C4502471508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2491" y="2233481"/>
            <a:ext cx="83494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i="1" dirty="0" smtClean="0"/>
              <a:t> </a:t>
            </a:r>
            <a:r>
              <a:rPr lang="ru-RU" dirty="0" smtClean="0"/>
              <a:t>Дать понятие  нормализации отношений и показать актуальность нормализации отношений</a:t>
            </a:r>
            <a:endParaRPr lang="ru-RU" dirty="0"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316" y="3174683"/>
            <a:ext cx="8349472" cy="40011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+mn-cs"/>
              </a:rPr>
              <a:t>ЗАДАЧИ</a:t>
            </a:r>
            <a:endParaRPr lang="ru-RU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491" y="3591435"/>
            <a:ext cx="834947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cs typeface="+mn-cs"/>
              </a:rPr>
              <a:t> </a:t>
            </a:r>
            <a:r>
              <a:rPr lang="ru-RU" dirty="0" smtClean="0">
                <a:cs typeface="+mn-cs"/>
              </a:rPr>
              <a:t>Определить место процесса нормализации отношений в реляционной модели данных;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cs typeface="+mn-cs"/>
              </a:rPr>
              <a:t> Рассмотреть проект ненормализованной базы данных;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cs typeface="+mn-cs"/>
              </a:rPr>
              <a:t> Выявить сложности обработки данных в ненормализованных отношениях</a:t>
            </a:r>
            <a:endParaRPr lang="ru-RU" dirty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444" y="5143218"/>
            <a:ext cx="3929063" cy="36988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+mn-cs"/>
              </a:rPr>
              <a:t>МЕТОД ОБУЧЕНИЯ</a:t>
            </a:r>
            <a:endParaRPr lang="ru-RU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44" y="5543268"/>
            <a:ext cx="392906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cs typeface="+mn-cs"/>
              </a:rPr>
              <a:t>Лекция с участием студентов</a:t>
            </a:r>
            <a:endParaRPr lang="ru-RU" sz="1600" dirty="0"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391" y="1819795"/>
            <a:ext cx="8327383" cy="40011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+mn-cs"/>
              </a:rPr>
              <a:t>ЦЕЛЬ</a:t>
            </a:r>
            <a:endParaRPr lang="ru-RU" sz="20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5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01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988467" y="5524218"/>
            <a:ext cx="372704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cs typeface="+mn-cs"/>
              </a:rPr>
              <a:t>Мультимедийная доска, </a:t>
            </a:r>
          </a:p>
          <a:p>
            <a:pPr>
              <a:defRPr/>
            </a:pPr>
            <a:r>
              <a:rPr lang="ru-RU" sz="1600" dirty="0" smtClean="0">
                <a:cs typeface="+mn-cs"/>
              </a:rPr>
              <a:t>слайды презентации </a:t>
            </a:r>
            <a:endParaRPr lang="ru-RU" sz="1600" dirty="0"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2754" y="5143218"/>
            <a:ext cx="3714922" cy="369888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+mn-cs"/>
              </a:rPr>
              <a:t>СРЕДСТВА ОБУЧЕНИЯ</a:t>
            </a:r>
            <a:endParaRPr lang="ru-RU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4868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Дисциплина</a:t>
            </a:r>
            <a:r>
              <a:rPr lang="ru-RU" dirty="0" smtClean="0"/>
              <a:t>: Базы данных в информационных системах</a:t>
            </a:r>
          </a:p>
          <a:p>
            <a:r>
              <a:rPr lang="ru-RU" b="1" dirty="0" smtClean="0"/>
              <a:t>Курс</a:t>
            </a:r>
            <a:r>
              <a:rPr lang="ru-RU" dirty="0" smtClean="0"/>
              <a:t> 2, </a:t>
            </a:r>
            <a:r>
              <a:rPr lang="ru-RU" b="1" dirty="0" smtClean="0"/>
              <a:t>Семестр</a:t>
            </a:r>
            <a:r>
              <a:rPr lang="ru-RU" dirty="0" smtClean="0"/>
              <a:t> 3, Обязательный компонент</a:t>
            </a:r>
          </a:p>
          <a:p>
            <a:r>
              <a:rPr lang="ru-RU" dirty="0" smtClean="0"/>
              <a:t>Базовая дисциплина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69444" y="1819795"/>
            <a:ext cx="8327383" cy="40011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+mn-cs"/>
              </a:rPr>
              <a:t>ЦЕЛЬ</a:t>
            </a:r>
            <a:endParaRPr lang="ru-RU" sz="20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2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454A2-13F1-4515-A497-75E1325098E3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246563" y="4143375"/>
            <a:ext cx="1944687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01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8" name="Полилиния 7"/>
          <p:cNvSpPr/>
          <p:nvPr/>
        </p:nvSpPr>
        <p:spPr>
          <a:xfrm>
            <a:off x="4442900" y="982102"/>
            <a:ext cx="3603150" cy="3603150"/>
          </a:xfrm>
          <a:custGeom>
            <a:avLst/>
            <a:gdLst>
              <a:gd name="connsiteX0" fmla="*/ 1981581 w 3963162"/>
              <a:gd name="connsiteY0" fmla="*/ 0 h 3963162"/>
              <a:gd name="connsiteX1" fmla="*/ 3697680 w 3963162"/>
              <a:gd name="connsiteY1" fmla="*/ 990790 h 3963162"/>
              <a:gd name="connsiteX2" fmla="*/ 3697680 w 3963162"/>
              <a:gd name="connsiteY2" fmla="*/ 2972371 h 3963162"/>
              <a:gd name="connsiteX3" fmla="*/ 1981581 w 3963162"/>
              <a:gd name="connsiteY3" fmla="*/ 1981581 h 3963162"/>
              <a:gd name="connsiteX4" fmla="*/ 1981581 w 3963162"/>
              <a:gd name="connsiteY4" fmla="*/ 0 h 39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162" h="3963162">
                <a:moveTo>
                  <a:pt x="1981581" y="0"/>
                </a:moveTo>
                <a:cubicBezTo>
                  <a:pt x="2689532" y="0"/>
                  <a:pt x="3343705" y="377687"/>
                  <a:pt x="3697680" y="990790"/>
                </a:cubicBezTo>
                <a:cubicBezTo>
                  <a:pt x="4051655" y="1603893"/>
                  <a:pt x="4051655" y="2359268"/>
                  <a:pt x="3697680" y="2972371"/>
                </a:cubicBezTo>
                <a:lnTo>
                  <a:pt x="1981581" y="1981581"/>
                </a:lnTo>
                <a:lnTo>
                  <a:pt x="1981581" y="0"/>
                </a:lnTo>
                <a:close/>
              </a:path>
            </a:pathLst>
          </a:custGeom>
          <a:solidFill>
            <a:srgbClr val="FF7171"/>
          </a:solidFill>
          <a:ln>
            <a:solidFill>
              <a:srgbClr val="001B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7891" tIns="869023" rIns="488276" bIns="197304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Структура данных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495460" y="361473"/>
            <a:ext cx="5320195" cy="5039509"/>
          </a:xfrm>
          <a:custGeom>
            <a:avLst/>
            <a:gdLst>
              <a:gd name="connsiteX0" fmla="*/ 5424268 w 5851767"/>
              <a:gd name="connsiteY0" fmla="*/ 4213961 h 5543036"/>
              <a:gd name="connsiteX1" fmla="*/ 2925883 w 5851767"/>
              <a:gd name="connsiteY1" fmla="*/ 5543036 h 5543036"/>
              <a:gd name="connsiteX2" fmla="*/ 427498 w 5851767"/>
              <a:gd name="connsiteY2" fmla="*/ 4213961 h 5543036"/>
              <a:gd name="connsiteX3" fmla="*/ 2925884 w 5851767"/>
              <a:gd name="connsiteY3" fmla="*/ 2771518 h 5543036"/>
              <a:gd name="connsiteX4" fmla="*/ 5424268 w 5851767"/>
              <a:gd name="connsiteY4" fmla="*/ 4213961 h 554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767" h="5543036">
                <a:moveTo>
                  <a:pt x="5424268" y="4213961"/>
                </a:moveTo>
                <a:cubicBezTo>
                  <a:pt x="4893148" y="5039380"/>
                  <a:pt x="3946380" y="5543036"/>
                  <a:pt x="2925883" y="5543036"/>
                </a:cubicBezTo>
                <a:cubicBezTo>
                  <a:pt x="1905386" y="5543036"/>
                  <a:pt x="958618" y="5039381"/>
                  <a:pt x="427498" y="4213961"/>
                </a:cubicBezTo>
                <a:lnTo>
                  <a:pt x="2925884" y="2771518"/>
                </a:lnTo>
                <a:lnTo>
                  <a:pt x="5424268" y="421396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88" tIns="3625584" rIns="1352824" bIns="52412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Целостность данных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279655" y="982102"/>
            <a:ext cx="3603150" cy="3603150"/>
          </a:xfrm>
          <a:custGeom>
            <a:avLst/>
            <a:gdLst>
              <a:gd name="connsiteX0" fmla="*/ 265482 w 3963162"/>
              <a:gd name="connsiteY0" fmla="*/ 2972372 h 3963162"/>
              <a:gd name="connsiteX1" fmla="*/ 265482 w 3963162"/>
              <a:gd name="connsiteY1" fmla="*/ 990791 h 3963162"/>
              <a:gd name="connsiteX2" fmla="*/ 1981581 w 3963162"/>
              <a:gd name="connsiteY2" fmla="*/ 0 h 3963162"/>
              <a:gd name="connsiteX3" fmla="*/ 1981581 w 3963162"/>
              <a:gd name="connsiteY3" fmla="*/ 1981581 h 3963162"/>
              <a:gd name="connsiteX4" fmla="*/ 265482 w 3963162"/>
              <a:gd name="connsiteY4" fmla="*/ 2972372 h 39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162" h="3963162">
                <a:moveTo>
                  <a:pt x="265482" y="2972372"/>
                </a:moveTo>
                <a:cubicBezTo>
                  <a:pt x="-88493" y="2359269"/>
                  <a:pt x="-88493" y="1603894"/>
                  <a:pt x="265482" y="990791"/>
                </a:cubicBezTo>
                <a:cubicBezTo>
                  <a:pt x="619457" y="377688"/>
                  <a:pt x="1273631" y="0"/>
                  <a:pt x="1981581" y="0"/>
                </a:cubicBezTo>
                <a:lnTo>
                  <a:pt x="1981581" y="1981581"/>
                </a:lnTo>
                <a:lnTo>
                  <a:pt x="265482" y="2972372"/>
                </a:lnTo>
                <a:close/>
              </a:path>
            </a:pathLst>
          </a:custGeom>
          <a:solidFill>
            <a:srgbClr val="FFFF69"/>
          </a:solidFill>
          <a:ln w="25400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0" tIns="869023" rIns="2117891" bIns="197304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Обработка данных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4482364"/>
            <a:ext cx="342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1B50"/>
                </a:solidFill>
              </a:rPr>
              <a:t>3. Что такое целостность данных?</a:t>
            </a:r>
            <a:endParaRPr lang="ru-RU" sz="2000" b="1" i="1" dirty="0">
              <a:solidFill>
                <a:srgbClr val="001B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3712" y="6031292"/>
            <a:ext cx="496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Нормализация отношений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719267" y="5527031"/>
            <a:ext cx="764623" cy="482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2825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76250" y="1775412"/>
            <a:ext cx="3421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1B50"/>
                </a:solidFill>
              </a:rPr>
              <a:t>1</a:t>
            </a:r>
            <a:r>
              <a:rPr lang="ru-RU" sz="2000" b="1" i="1" dirty="0" smtClean="0">
                <a:solidFill>
                  <a:srgbClr val="001B50"/>
                </a:solidFill>
              </a:rPr>
              <a:t>. Какая модель лежит в основе современных баз данных?</a:t>
            </a:r>
            <a:endParaRPr lang="ru-RU" sz="2000" b="1" i="1" dirty="0">
              <a:solidFill>
                <a:srgbClr val="001B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250" y="3081619"/>
            <a:ext cx="3421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B50"/>
                </a:solidFill>
              </a:rPr>
              <a:t>2. </a:t>
            </a:r>
            <a:r>
              <a:rPr lang="ru-RU" sz="2000" b="1" i="1" dirty="0" smtClean="0">
                <a:solidFill>
                  <a:srgbClr val="001B50"/>
                </a:solidFill>
              </a:rPr>
              <a:t>На каких аспектах базируется эта модель данных?</a:t>
            </a:r>
            <a:endParaRPr lang="ru-RU" sz="2000" b="1" i="1" dirty="0">
              <a:solidFill>
                <a:srgbClr val="001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1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8" y="1368425"/>
            <a:ext cx="8535292" cy="508491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454A5-DDA6-44CC-915A-91E95ADCDEB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5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69963" y="1368425"/>
            <a:ext cx="7602537" cy="1785938"/>
          </a:xfrm>
          <a:prstGeom prst="rect">
            <a:avLst/>
          </a:prstGeom>
        </p:spPr>
        <p:txBody>
          <a:bodyPr anchor="ctr"/>
          <a:lstStyle/>
          <a:p>
            <a:r>
              <a:rPr lang="ru-RU" sz="2400" b="1" dirty="0">
                <a:solidFill>
                  <a:srgbClr val="C00000"/>
                </a:solidFill>
              </a:rPr>
              <a:t>Нормализация</a:t>
            </a:r>
            <a:r>
              <a:rPr lang="ru-RU" sz="2400" b="1" i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отношений</a:t>
            </a:r>
            <a:r>
              <a:rPr lang="ru-RU" sz="2400" dirty="0"/>
              <a:t> - </a:t>
            </a:r>
            <a:r>
              <a:rPr lang="ru-RU" sz="2400" dirty="0">
                <a:solidFill>
                  <a:srgbClr val="001B50"/>
                </a:solidFill>
              </a:rPr>
              <a:t>это разбиение таблицы на две или </a:t>
            </a:r>
            <a:r>
              <a:rPr lang="ru-RU" sz="2400" dirty="0" smtClean="0">
                <a:solidFill>
                  <a:srgbClr val="001B50"/>
                </a:solidFill>
              </a:rPr>
              <a:t>более таблиц, которые будут  обладать </a:t>
            </a:r>
            <a:r>
              <a:rPr lang="ru-RU" sz="2400" dirty="0">
                <a:solidFill>
                  <a:srgbClr val="001B50"/>
                </a:solidFill>
              </a:rPr>
              <a:t>лучшими свойствами при добавлении, изменении, удалении </a:t>
            </a:r>
            <a:r>
              <a:rPr lang="ru-RU" sz="2400" dirty="0" smtClean="0">
                <a:solidFill>
                  <a:srgbClr val="001B50"/>
                </a:solidFill>
              </a:rPr>
              <a:t>данных.</a:t>
            </a:r>
            <a:endParaRPr lang="ru-RU" sz="2400" dirty="0">
              <a:solidFill>
                <a:srgbClr val="001B5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57375" y="4143375"/>
            <a:ext cx="6715125" cy="1785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80122" y="3803987"/>
            <a:ext cx="6360104" cy="1785938"/>
          </a:xfrm>
          <a:prstGeom prst="rect">
            <a:avLst/>
          </a:prstGeom>
        </p:spPr>
        <p:txBody>
          <a:bodyPr anchor="ctr"/>
          <a:lstStyle/>
          <a:p>
            <a:r>
              <a:rPr lang="ru-RU" sz="2000" i="1" dirty="0" smtClean="0">
                <a:solidFill>
                  <a:srgbClr val="001B50"/>
                </a:solidFill>
              </a:rPr>
              <a:t>1. В чем заключаются лучшие свойства отношения?</a:t>
            </a:r>
          </a:p>
          <a:p>
            <a:endParaRPr lang="ru-RU" sz="2000" i="1" dirty="0" smtClean="0">
              <a:solidFill>
                <a:srgbClr val="001B50"/>
              </a:solidFill>
            </a:endParaRPr>
          </a:p>
          <a:p>
            <a:r>
              <a:rPr lang="ru-RU" sz="2000" i="1" dirty="0" smtClean="0">
                <a:solidFill>
                  <a:srgbClr val="001B50"/>
                </a:solidFill>
              </a:rPr>
              <a:t>2. Как вы думаете сколько отношений должно быть в реляционной базе данных?</a:t>
            </a:r>
            <a:endParaRPr lang="ru-RU" sz="2000" i="1" dirty="0">
              <a:solidFill>
                <a:srgbClr val="001B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1350" y="3973681"/>
            <a:ext cx="982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3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2A608-D30F-49F5-B612-0811C546DAD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1484784"/>
            <a:ext cx="8640960" cy="450468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Сотрудники </a:t>
            </a:r>
            <a:r>
              <a:rPr lang="ru-RU" dirty="0"/>
              <a:t>организации выполняют проекты</a:t>
            </a:r>
            <a:r>
              <a:rPr lang="ru-RU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dirty="0"/>
              <a:t>Каждый проект имеет номер и наименование. Номер проекта является уникальным. 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Проекты состоят из нескольких заданий. </a:t>
            </a:r>
            <a:r>
              <a:rPr lang="ru-RU" dirty="0"/>
              <a:t>Каждое задание </a:t>
            </a:r>
            <a:r>
              <a:rPr lang="ru-RU" dirty="0" smtClean="0"/>
              <a:t>имеет </a:t>
            </a:r>
            <a:r>
              <a:rPr lang="ru-RU" dirty="0"/>
              <a:t>номер, уникальный в пределах проекта. Задания в разных проектах могут иметь одинаковые номера.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Каждый </a:t>
            </a:r>
            <a:r>
              <a:rPr lang="ru-RU" dirty="0"/>
              <a:t>сотрудник может участвовать в одном или нескольких проектах, или временно не участвовать ни в каких проектах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Над </a:t>
            </a:r>
            <a:r>
              <a:rPr lang="ru-RU" dirty="0"/>
              <a:t>каждым проектом может работать несколько сотрудников, или временно проект может быть приостановлен, тогда над ним не работает </a:t>
            </a:r>
            <a:r>
              <a:rPr lang="ru-RU" dirty="0" smtClean="0"/>
              <a:t>никто.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Над </a:t>
            </a:r>
            <a:r>
              <a:rPr lang="ru-RU" dirty="0"/>
              <a:t>каждым заданием в проекте работает </a:t>
            </a:r>
            <a:r>
              <a:rPr lang="ru-RU" dirty="0" smtClean="0"/>
              <a:t>только один </a:t>
            </a:r>
            <a:r>
              <a:rPr lang="ru-RU" dirty="0"/>
              <a:t>сотрудник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Каждый </a:t>
            </a:r>
            <a:r>
              <a:rPr lang="ru-RU" dirty="0"/>
              <a:t>сотрудник числится </a:t>
            </a:r>
            <a:r>
              <a:rPr lang="ru-RU" dirty="0" smtClean="0"/>
              <a:t>только в </a:t>
            </a:r>
            <a:r>
              <a:rPr lang="ru-RU" dirty="0"/>
              <a:t>одном отделе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Отдел </a:t>
            </a:r>
            <a:r>
              <a:rPr lang="ru-RU" dirty="0"/>
              <a:t>имеет уникальный </a:t>
            </a:r>
            <a:r>
              <a:rPr lang="ru-RU" dirty="0" smtClean="0"/>
              <a:t>код и свой номер телефона.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О </a:t>
            </a:r>
            <a:r>
              <a:rPr lang="ru-RU" dirty="0"/>
              <a:t>каждом сотруднике необходимо хранить табельный номер и фамилию. Табельный номер является уникальным для каждого сотрудника</a:t>
            </a:r>
            <a:r>
              <a:rPr lang="ru-RU" dirty="0" smtClean="0"/>
              <a:t>.</a:t>
            </a:r>
          </a:p>
        </p:txBody>
      </p:sp>
      <p:pic>
        <p:nvPicPr>
          <p:cNvPr id="6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293985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Разработайте структуру таблицы базы данных, которая хранит информацию о проектах научно-исследовательского института.  </a:t>
            </a:r>
          </a:p>
        </p:txBody>
      </p:sp>
    </p:spTree>
    <p:extLst>
      <p:ext uri="{BB962C8B-B14F-4D97-AF65-F5344CB8AC3E}">
        <p14:creationId xmlns:p14="http://schemas.microsoft.com/office/powerpoint/2010/main" xmlns="" val="9488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009A-7D59-4D39-82E1-1E24072D1DE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" name="Picture 4" descr="Untitled-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01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59" t="31349" r="20694" b="45167"/>
          <a:stretch/>
        </p:blipFill>
        <p:spPr bwMode="auto">
          <a:xfrm>
            <a:off x="672030" y="1333277"/>
            <a:ext cx="8076434" cy="193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70839"/>
            <a:ext cx="612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1B50"/>
                </a:solidFill>
              </a:rPr>
              <a:t>Правильно ли хранить все данные в одном отношении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342" y="2562569"/>
            <a:ext cx="6127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3429000"/>
            <a:ext cx="84246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i="1" dirty="0" smtClean="0">
                <a:solidFill>
                  <a:srgbClr val="001B50"/>
                </a:solidFill>
              </a:rPr>
              <a:t>Имеется ли в отношении избыточность / дублирование данных?</a:t>
            </a:r>
          </a:p>
          <a:p>
            <a:pPr marL="342900" indent="-342900" algn="ctr">
              <a:buAutoNum type="arabicPeriod"/>
            </a:pPr>
            <a:endParaRPr lang="ru-RU" sz="1200" b="1" i="1" dirty="0">
              <a:solidFill>
                <a:srgbClr val="001B5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1B50"/>
                </a:solidFill>
              </a:rPr>
              <a:t>2. Если сотрудник поменяет фамилию или в отделе изменится номер телефона, сколько данных нужно будет отредактировать?</a:t>
            </a:r>
          </a:p>
          <a:p>
            <a:pPr algn="ctr"/>
            <a:endParaRPr lang="ru-RU" sz="1200" b="1" i="1" dirty="0">
              <a:solidFill>
                <a:srgbClr val="001B5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1B50"/>
                </a:solidFill>
              </a:rPr>
              <a:t>3. Можем ли мы добавить данные о сотруднике, который не участвует ни в одном проекте? А о проекте над которым не работает ни один сотрудник?</a:t>
            </a:r>
          </a:p>
          <a:p>
            <a:pPr algn="ctr"/>
            <a:endParaRPr lang="ru-RU" sz="1200" b="1" i="1" dirty="0">
              <a:solidFill>
                <a:srgbClr val="001B5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1B50"/>
                </a:solidFill>
              </a:rPr>
              <a:t>4. Что произойдет с данными о сотруднике Петров, если закроется проект «Космос»</a:t>
            </a:r>
            <a:r>
              <a:rPr lang="kk-KZ" b="1" i="1" dirty="0">
                <a:solidFill>
                  <a:srgbClr val="001B50"/>
                </a:solidFill>
              </a:rPr>
              <a:t>?</a:t>
            </a:r>
            <a:endParaRPr lang="ru-RU" b="1" i="1" dirty="0">
              <a:solidFill>
                <a:srgbClr val="001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0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009A-7D59-4D39-82E1-1E24072D1DE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5" name="Picture 4" descr="Untitled-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01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35696" y="419784"/>
            <a:ext cx="612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</a:rPr>
              <a:t>Выводы: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1770632"/>
            <a:ext cx="6912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i="1" dirty="0" smtClean="0">
                <a:solidFill>
                  <a:srgbClr val="001B50"/>
                </a:solidFill>
              </a:rPr>
              <a:t>Любое отношение автоматически находится в первой нормальной форме</a:t>
            </a:r>
          </a:p>
          <a:p>
            <a:pPr algn="ctr"/>
            <a:endParaRPr lang="ru-RU" sz="1200" b="1" i="1" dirty="0">
              <a:solidFill>
                <a:srgbClr val="001B50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1B50"/>
                </a:solidFill>
              </a:rPr>
              <a:t>2.  </a:t>
            </a:r>
            <a:r>
              <a:rPr lang="ru-RU" b="1" i="1" dirty="0" smtClean="0">
                <a:solidFill>
                  <a:srgbClr val="001B50"/>
                </a:solidFill>
              </a:rPr>
              <a:t>Отношение в первой нормальной форме не обладает лучшими свойствами:</a:t>
            </a:r>
          </a:p>
          <a:p>
            <a:pPr marL="285750" indent="-285750" algn="ctr">
              <a:buFontTx/>
              <a:buChar char="-"/>
            </a:pPr>
            <a:r>
              <a:rPr lang="ru-RU" i="1" dirty="0" smtClean="0">
                <a:solidFill>
                  <a:srgbClr val="001B50"/>
                </a:solidFill>
              </a:rPr>
              <a:t>информация в таблице избыточна по причине дублирования;</a:t>
            </a:r>
          </a:p>
          <a:p>
            <a:pPr marL="285750" indent="-285750" algn="ctr">
              <a:buFontTx/>
              <a:buChar char="-"/>
            </a:pPr>
            <a:r>
              <a:rPr lang="ru-RU" i="1" dirty="0" smtClean="0">
                <a:solidFill>
                  <a:srgbClr val="001B50"/>
                </a:solidFill>
              </a:rPr>
              <a:t>при удалении ненужных данных теряются нужные;</a:t>
            </a:r>
          </a:p>
          <a:p>
            <a:pPr marL="285750" indent="-285750" algn="ctr">
              <a:buFontTx/>
              <a:buChar char="-"/>
            </a:pPr>
            <a:r>
              <a:rPr lang="ru-RU" i="1" dirty="0">
                <a:solidFill>
                  <a:srgbClr val="001B50"/>
                </a:solidFill>
              </a:rPr>
              <a:t>н</a:t>
            </a:r>
            <a:r>
              <a:rPr lang="ru-RU" i="1" dirty="0" smtClean="0">
                <a:solidFill>
                  <a:srgbClr val="001B50"/>
                </a:solidFill>
              </a:rPr>
              <a:t>е всегда возможно осуществить вставку данных не нарушая противоречивость информации</a:t>
            </a:r>
          </a:p>
          <a:p>
            <a:pPr algn="ctr"/>
            <a:endParaRPr lang="ru-RU" sz="1200" b="1" i="1" dirty="0">
              <a:solidFill>
                <a:srgbClr val="001B50"/>
              </a:solidFill>
            </a:endParaRPr>
          </a:p>
          <a:p>
            <a:pPr algn="ctr"/>
            <a:endParaRPr lang="ru-RU" b="1" i="1" dirty="0">
              <a:solidFill>
                <a:srgbClr val="001B50"/>
              </a:solidFill>
            </a:endParaRPr>
          </a:p>
        </p:txBody>
      </p:sp>
      <p:pic>
        <p:nvPicPr>
          <p:cNvPr id="8" name="Picture 2" descr="http://asi45.ru/wp-content/uploads/2015/06/expert-2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7" r="8076"/>
          <a:stretch>
            <a:fillRect/>
          </a:stretch>
        </p:blipFill>
        <p:spPr bwMode="auto">
          <a:xfrm>
            <a:off x="467544" y="2018821"/>
            <a:ext cx="1081856" cy="22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10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75DB2-9C72-4DC0-95F1-5555179FC1F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" name="Picture 4" descr="Untitled-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46050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9344" y="908720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Дополнительно: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Абдуллина В.З. Системы баз данных. Учебник. – Алматы: </a:t>
            </a:r>
            <a:r>
              <a:rPr lang="ru-RU" dirty="0" err="1"/>
              <a:t>КазНТУ</a:t>
            </a:r>
            <a:r>
              <a:rPr lang="ru-RU" dirty="0"/>
              <a:t>, </a:t>
            </a:r>
            <a:r>
              <a:rPr lang="ru-RU" dirty="0" smtClean="0"/>
              <a:t>2013.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err="1"/>
              <a:t>Хомоненко</a:t>
            </a:r>
            <a:r>
              <a:rPr lang="ru-RU" dirty="0"/>
              <a:t> А.Д., Цыганков В.М., Мальцев М.Г. Базы данных: Учеб. – М.: Бином-пресс, 2007.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Дейт</a:t>
            </a:r>
            <a:r>
              <a:rPr lang="ru-RU" dirty="0" smtClean="0"/>
              <a:t> </a:t>
            </a:r>
            <a:r>
              <a:rPr lang="ru-RU" dirty="0"/>
              <a:t>К. Введение в системы баз данных, 8-е издание -Пер. с англ. К.; М.; СПб.: Издательский дом "Вильяме", 2005. </a:t>
            </a:r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t>К следующему занятию</a:t>
            </a:r>
            <a:r>
              <a:rPr lang="ru-RU" smtClean="0"/>
              <a:t>:</a:t>
            </a:r>
            <a:endParaRPr lang="ru-RU" dirty="0" smtClean="0"/>
          </a:p>
          <a:p>
            <a:pPr algn="ctr"/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</a:t>
            </a:r>
            <a:r>
              <a:rPr lang="ru-RU" dirty="0" smtClean="0"/>
              <a:t>зучить понятия: функциональная и функционально-полная зависимость реквизитов, декомпозиция отношений.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Выделить функциональные и функционально-полные зависимости реквизитов в спроектированной таблице.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Предложить вариант декомпозиции отношений, улучшающий свойства таблиц базы данных.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CuadroTexto"/>
          <p:cNvSpPr txBox="1"/>
          <p:nvPr/>
        </p:nvSpPr>
        <p:spPr>
          <a:xfrm>
            <a:off x="251519" y="1124743"/>
            <a:ext cx="8689281" cy="5508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6" name="55 Forma libre"/>
          <p:cNvSpPr/>
          <p:nvPr/>
        </p:nvSpPr>
        <p:spPr>
          <a:xfrm>
            <a:off x="1545275" y="1486564"/>
            <a:ext cx="2767814" cy="756163"/>
          </a:xfrm>
          <a:custGeom>
            <a:avLst/>
            <a:gdLst>
              <a:gd name="connsiteX0" fmla="*/ 0 w 2767814"/>
              <a:gd name="connsiteY0" fmla="*/ 75616 h 756163"/>
              <a:gd name="connsiteX1" fmla="*/ 75616 w 2767814"/>
              <a:gd name="connsiteY1" fmla="*/ 0 h 756163"/>
              <a:gd name="connsiteX2" fmla="*/ 2692198 w 2767814"/>
              <a:gd name="connsiteY2" fmla="*/ 0 h 756163"/>
              <a:gd name="connsiteX3" fmla="*/ 2767814 w 2767814"/>
              <a:gd name="connsiteY3" fmla="*/ 75616 h 756163"/>
              <a:gd name="connsiteX4" fmla="*/ 2767814 w 2767814"/>
              <a:gd name="connsiteY4" fmla="*/ 680547 h 756163"/>
              <a:gd name="connsiteX5" fmla="*/ 2692198 w 2767814"/>
              <a:gd name="connsiteY5" fmla="*/ 756163 h 756163"/>
              <a:gd name="connsiteX6" fmla="*/ 75616 w 2767814"/>
              <a:gd name="connsiteY6" fmla="*/ 756163 h 756163"/>
              <a:gd name="connsiteX7" fmla="*/ 0 w 2767814"/>
              <a:gd name="connsiteY7" fmla="*/ 680547 h 756163"/>
              <a:gd name="connsiteX8" fmla="*/ 0 w 2767814"/>
              <a:gd name="connsiteY8" fmla="*/ 75616 h 7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814" h="756163">
                <a:moveTo>
                  <a:pt x="0" y="75616"/>
                </a:moveTo>
                <a:cubicBezTo>
                  <a:pt x="0" y="33854"/>
                  <a:pt x="33854" y="0"/>
                  <a:pt x="75616" y="0"/>
                </a:cubicBezTo>
                <a:lnTo>
                  <a:pt x="2692198" y="0"/>
                </a:lnTo>
                <a:cubicBezTo>
                  <a:pt x="2733960" y="0"/>
                  <a:pt x="2767814" y="33854"/>
                  <a:pt x="2767814" y="75616"/>
                </a:cubicBezTo>
                <a:lnTo>
                  <a:pt x="2767814" y="680547"/>
                </a:lnTo>
                <a:cubicBezTo>
                  <a:pt x="2767814" y="722309"/>
                  <a:pt x="2733960" y="756163"/>
                  <a:pt x="2692198" y="756163"/>
                </a:cubicBezTo>
                <a:lnTo>
                  <a:pt x="75616" y="756163"/>
                </a:lnTo>
                <a:cubicBezTo>
                  <a:pt x="33854" y="756163"/>
                  <a:pt x="0" y="722309"/>
                  <a:pt x="0" y="680547"/>
                </a:cubicBezTo>
                <a:lnTo>
                  <a:pt x="0" y="75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07" tIns="37387" rIns="45007" bIns="373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1 часть.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Дистанционное обучение в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СДО РИПКС СО РК</a:t>
            </a:r>
            <a:endParaRPr lang="es-ES" sz="1200" kern="1200" dirty="0"/>
          </a:p>
        </p:txBody>
      </p:sp>
      <p:sp>
        <p:nvSpPr>
          <p:cNvPr id="57" name="56 Forma libre"/>
          <p:cNvSpPr/>
          <p:nvPr/>
        </p:nvSpPr>
        <p:spPr>
          <a:xfrm>
            <a:off x="4884573" y="2242727"/>
            <a:ext cx="263492" cy="431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7122"/>
                </a:lnTo>
                <a:lnTo>
                  <a:pt x="276781" y="56712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57 Forma libre"/>
          <p:cNvSpPr/>
          <p:nvPr/>
        </p:nvSpPr>
        <p:spPr>
          <a:xfrm>
            <a:off x="2098838" y="2431767"/>
            <a:ext cx="2086985" cy="756163"/>
          </a:xfrm>
          <a:custGeom>
            <a:avLst/>
            <a:gdLst>
              <a:gd name="connsiteX0" fmla="*/ 0 w 2086985"/>
              <a:gd name="connsiteY0" fmla="*/ 75616 h 756163"/>
              <a:gd name="connsiteX1" fmla="*/ 75616 w 2086985"/>
              <a:gd name="connsiteY1" fmla="*/ 0 h 756163"/>
              <a:gd name="connsiteX2" fmla="*/ 2011369 w 2086985"/>
              <a:gd name="connsiteY2" fmla="*/ 0 h 756163"/>
              <a:gd name="connsiteX3" fmla="*/ 2086985 w 2086985"/>
              <a:gd name="connsiteY3" fmla="*/ 75616 h 756163"/>
              <a:gd name="connsiteX4" fmla="*/ 2086985 w 2086985"/>
              <a:gd name="connsiteY4" fmla="*/ 680547 h 756163"/>
              <a:gd name="connsiteX5" fmla="*/ 2011369 w 2086985"/>
              <a:gd name="connsiteY5" fmla="*/ 756163 h 756163"/>
              <a:gd name="connsiteX6" fmla="*/ 75616 w 2086985"/>
              <a:gd name="connsiteY6" fmla="*/ 756163 h 756163"/>
              <a:gd name="connsiteX7" fmla="*/ 0 w 2086985"/>
              <a:gd name="connsiteY7" fmla="*/ 680547 h 756163"/>
              <a:gd name="connsiteX8" fmla="*/ 0 w 2086985"/>
              <a:gd name="connsiteY8" fmla="*/ 75616 h 7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6985" h="756163">
                <a:moveTo>
                  <a:pt x="0" y="75616"/>
                </a:moveTo>
                <a:cubicBezTo>
                  <a:pt x="0" y="33854"/>
                  <a:pt x="33854" y="0"/>
                  <a:pt x="75616" y="0"/>
                </a:cubicBezTo>
                <a:lnTo>
                  <a:pt x="2011369" y="0"/>
                </a:lnTo>
                <a:cubicBezTo>
                  <a:pt x="2053131" y="0"/>
                  <a:pt x="2086985" y="33854"/>
                  <a:pt x="2086985" y="75616"/>
                </a:cubicBezTo>
                <a:lnTo>
                  <a:pt x="2086985" y="680547"/>
                </a:lnTo>
                <a:cubicBezTo>
                  <a:pt x="2086985" y="722309"/>
                  <a:pt x="2053131" y="756163"/>
                  <a:pt x="2011369" y="756163"/>
                </a:cubicBezTo>
                <a:lnTo>
                  <a:pt x="75616" y="756163"/>
                </a:lnTo>
                <a:cubicBezTo>
                  <a:pt x="33854" y="756163"/>
                  <a:pt x="0" y="722309"/>
                  <a:pt x="0" y="680547"/>
                </a:cubicBezTo>
                <a:lnTo>
                  <a:pt x="0" y="7561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07" tIns="37387" rIns="45007" bIns="373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Module 1. </a:t>
            </a:r>
            <a:r>
              <a:rPr lang="en-US" sz="1200" b="0" kern="1200" dirty="0" smtClean="0"/>
              <a:t>«Modern approaches in the system of continuous (uninterrupted) education»</a:t>
            </a:r>
            <a:endParaRPr lang="es-ES" sz="1200" b="0" kern="1200" dirty="0"/>
          </a:p>
        </p:txBody>
      </p:sp>
      <p:sp>
        <p:nvSpPr>
          <p:cNvPr id="59" name="58 Forma libre"/>
          <p:cNvSpPr/>
          <p:nvPr/>
        </p:nvSpPr>
        <p:spPr>
          <a:xfrm>
            <a:off x="4887180" y="2242727"/>
            <a:ext cx="276781" cy="15123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12326"/>
                </a:lnTo>
                <a:lnTo>
                  <a:pt x="276781" y="151232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59 Forma libre"/>
          <p:cNvSpPr/>
          <p:nvPr/>
        </p:nvSpPr>
        <p:spPr>
          <a:xfrm>
            <a:off x="2098838" y="3376971"/>
            <a:ext cx="2086985" cy="756163"/>
          </a:xfrm>
          <a:custGeom>
            <a:avLst/>
            <a:gdLst>
              <a:gd name="connsiteX0" fmla="*/ 0 w 2086985"/>
              <a:gd name="connsiteY0" fmla="*/ 75616 h 756163"/>
              <a:gd name="connsiteX1" fmla="*/ 75616 w 2086985"/>
              <a:gd name="connsiteY1" fmla="*/ 0 h 756163"/>
              <a:gd name="connsiteX2" fmla="*/ 2011369 w 2086985"/>
              <a:gd name="connsiteY2" fmla="*/ 0 h 756163"/>
              <a:gd name="connsiteX3" fmla="*/ 2086985 w 2086985"/>
              <a:gd name="connsiteY3" fmla="*/ 75616 h 756163"/>
              <a:gd name="connsiteX4" fmla="*/ 2086985 w 2086985"/>
              <a:gd name="connsiteY4" fmla="*/ 680547 h 756163"/>
              <a:gd name="connsiteX5" fmla="*/ 2011369 w 2086985"/>
              <a:gd name="connsiteY5" fmla="*/ 756163 h 756163"/>
              <a:gd name="connsiteX6" fmla="*/ 75616 w 2086985"/>
              <a:gd name="connsiteY6" fmla="*/ 756163 h 756163"/>
              <a:gd name="connsiteX7" fmla="*/ 0 w 2086985"/>
              <a:gd name="connsiteY7" fmla="*/ 680547 h 756163"/>
              <a:gd name="connsiteX8" fmla="*/ 0 w 2086985"/>
              <a:gd name="connsiteY8" fmla="*/ 75616 h 7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6985" h="756163">
                <a:moveTo>
                  <a:pt x="0" y="75616"/>
                </a:moveTo>
                <a:cubicBezTo>
                  <a:pt x="0" y="33854"/>
                  <a:pt x="33854" y="0"/>
                  <a:pt x="75616" y="0"/>
                </a:cubicBezTo>
                <a:lnTo>
                  <a:pt x="2011369" y="0"/>
                </a:lnTo>
                <a:cubicBezTo>
                  <a:pt x="2053131" y="0"/>
                  <a:pt x="2086985" y="33854"/>
                  <a:pt x="2086985" y="75616"/>
                </a:cubicBezTo>
                <a:lnTo>
                  <a:pt x="2086985" y="680547"/>
                </a:lnTo>
                <a:cubicBezTo>
                  <a:pt x="2086985" y="722309"/>
                  <a:pt x="2053131" y="756163"/>
                  <a:pt x="2011369" y="756163"/>
                </a:cubicBezTo>
                <a:lnTo>
                  <a:pt x="75616" y="756163"/>
                </a:lnTo>
                <a:cubicBezTo>
                  <a:pt x="33854" y="756163"/>
                  <a:pt x="0" y="722309"/>
                  <a:pt x="0" y="680547"/>
                </a:cubicBezTo>
                <a:lnTo>
                  <a:pt x="0" y="7561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07" tIns="37387" rIns="45007" bIns="373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Module 2.</a:t>
            </a:r>
            <a:r>
              <a:rPr lang="en-US" sz="1200" b="0" kern="1200" dirty="0" smtClean="0"/>
              <a:t> «Technologies of self-development, self-improvement, self-realization»</a:t>
            </a:r>
            <a:endParaRPr lang="es-ES" sz="1200" b="0" kern="1200" dirty="0"/>
          </a:p>
        </p:txBody>
      </p:sp>
      <p:sp>
        <p:nvSpPr>
          <p:cNvPr id="61" name="60 Forma libre"/>
          <p:cNvSpPr/>
          <p:nvPr/>
        </p:nvSpPr>
        <p:spPr>
          <a:xfrm>
            <a:off x="4895969" y="2242727"/>
            <a:ext cx="276781" cy="24575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57530"/>
                </a:lnTo>
                <a:lnTo>
                  <a:pt x="276781" y="245753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61 Forma libre"/>
          <p:cNvSpPr/>
          <p:nvPr/>
        </p:nvSpPr>
        <p:spPr>
          <a:xfrm>
            <a:off x="2098838" y="4322175"/>
            <a:ext cx="2065063" cy="756163"/>
          </a:xfrm>
          <a:custGeom>
            <a:avLst/>
            <a:gdLst>
              <a:gd name="connsiteX0" fmla="*/ 0 w 2065063"/>
              <a:gd name="connsiteY0" fmla="*/ 75616 h 756163"/>
              <a:gd name="connsiteX1" fmla="*/ 75616 w 2065063"/>
              <a:gd name="connsiteY1" fmla="*/ 0 h 756163"/>
              <a:gd name="connsiteX2" fmla="*/ 1989447 w 2065063"/>
              <a:gd name="connsiteY2" fmla="*/ 0 h 756163"/>
              <a:gd name="connsiteX3" fmla="*/ 2065063 w 2065063"/>
              <a:gd name="connsiteY3" fmla="*/ 75616 h 756163"/>
              <a:gd name="connsiteX4" fmla="*/ 2065063 w 2065063"/>
              <a:gd name="connsiteY4" fmla="*/ 680547 h 756163"/>
              <a:gd name="connsiteX5" fmla="*/ 1989447 w 2065063"/>
              <a:gd name="connsiteY5" fmla="*/ 756163 h 756163"/>
              <a:gd name="connsiteX6" fmla="*/ 75616 w 2065063"/>
              <a:gd name="connsiteY6" fmla="*/ 756163 h 756163"/>
              <a:gd name="connsiteX7" fmla="*/ 0 w 2065063"/>
              <a:gd name="connsiteY7" fmla="*/ 680547 h 756163"/>
              <a:gd name="connsiteX8" fmla="*/ 0 w 2065063"/>
              <a:gd name="connsiteY8" fmla="*/ 75616 h 7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063" h="756163">
                <a:moveTo>
                  <a:pt x="0" y="75616"/>
                </a:moveTo>
                <a:cubicBezTo>
                  <a:pt x="0" y="33854"/>
                  <a:pt x="33854" y="0"/>
                  <a:pt x="75616" y="0"/>
                </a:cubicBezTo>
                <a:lnTo>
                  <a:pt x="1989447" y="0"/>
                </a:lnTo>
                <a:cubicBezTo>
                  <a:pt x="2031209" y="0"/>
                  <a:pt x="2065063" y="33854"/>
                  <a:pt x="2065063" y="75616"/>
                </a:cubicBezTo>
                <a:lnTo>
                  <a:pt x="2065063" y="680547"/>
                </a:lnTo>
                <a:cubicBezTo>
                  <a:pt x="2065063" y="722309"/>
                  <a:pt x="2031209" y="756163"/>
                  <a:pt x="1989447" y="756163"/>
                </a:cubicBezTo>
                <a:lnTo>
                  <a:pt x="75616" y="756163"/>
                </a:lnTo>
                <a:cubicBezTo>
                  <a:pt x="33854" y="756163"/>
                  <a:pt x="0" y="722309"/>
                  <a:pt x="0" y="680547"/>
                </a:cubicBezTo>
                <a:lnTo>
                  <a:pt x="0" y="7561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07" tIns="37387" rIns="45007" bIns="373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Module 3. </a:t>
            </a:r>
            <a:r>
              <a:rPr lang="en-US" sz="1200" b="0" kern="1200" dirty="0" smtClean="0"/>
              <a:t>«System of assessing the results of education»</a:t>
            </a:r>
            <a:endParaRPr lang="en-US" sz="1200" b="0" kern="1200" dirty="0"/>
          </a:p>
        </p:txBody>
      </p:sp>
      <p:sp>
        <p:nvSpPr>
          <p:cNvPr id="63" name="62 Forma libre"/>
          <p:cNvSpPr/>
          <p:nvPr/>
        </p:nvSpPr>
        <p:spPr>
          <a:xfrm>
            <a:off x="1822057" y="2242727"/>
            <a:ext cx="276781" cy="34027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02733"/>
                </a:lnTo>
                <a:lnTo>
                  <a:pt x="276781" y="34027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63 Forma libre"/>
          <p:cNvSpPr/>
          <p:nvPr/>
        </p:nvSpPr>
        <p:spPr>
          <a:xfrm>
            <a:off x="2098838" y="5267379"/>
            <a:ext cx="2086985" cy="756163"/>
          </a:xfrm>
          <a:custGeom>
            <a:avLst/>
            <a:gdLst>
              <a:gd name="connsiteX0" fmla="*/ 0 w 2086985"/>
              <a:gd name="connsiteY0" fmla="*/ 75616 h 756163"/>
              <a:gd name="connsiteX1" fmla="*/ 75616 w 2086985"/>
              <a:gd name="connsiteY1" fmla="*/ 0 h 756163"/>
              <a:gd name="connsiteX2" fmla="*/ 2011369 w 2086985"/>
              <a:gd name="connsiteY2" fmla="*/ 0 h 756163"/>
              <a:gd name="connsiteX3" fmla="*/ 2086985 w 2086985"/>
              <a:gd name="connsiteY3" fmla="*/ 75616 h 756163"/>
              <a:gd name="connsiteX4" fmla="*/ 2086985 w 2086985"/>
              <a:gd name="connsiteY4" fmla="*/ 680547 h 756163"/>
              <a:gd name="connsiteX5" fmla="*/ 2011369 w 2086985"/>
              <a:gd name="connsiteY5" fmla="*/ 756163 h 756163"/>
              <a:gd name="connsiteX6" fmla="*/ 75616 w 2086985"/>
              <a:gd name="connsiteY6" fmla="*/ 756163 h 756163"/>
              <a:gd name="connsiteX7" fmla="*/ 0 w 2086985"/>
              <a:gd name="connsiteY7" fmla="*/ 680547 h 756163"/>
              <a:gd name="connsiteX8" fmla="*/ 0 w 2086985"/>
              <a:gd name="connsiteY8" fmla="*/ 75616 h 7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6985" h="756163">
                <a:moveTo>
                  <a:pt x="0" y="75616"/>
                </a:moveTo>
                <a:cubicBezTo>
                  <a:pt x="0" y="33854"/>
                  <a:pt x="33854" y="0"/>
                  <a:pt x="75616" y="0"/>
                </a:cubicBezTo>
                <a:lnTo>
                  <a:pt x="2011369" y="0"/>
                </a:lnTo>
                <a:cubicBezTo>
                  <a:pt x="2053131" y="0"/>
                  <a:pt x="2086985" y="33854"/>
                  <a:pt x="2086985" y="75616"/>
                </a:cubicBezTo>
                <a:lnTo>
                  <a:pt x="2086985" y="680547"/>
                </a:lnTo>
                <a:cubicBezTo>
                  <a:pt x="2086985" y="722309"/>
                  <a:pt x="2053131" y="756163"/>
                  <a:pt x="2011369" y="756163"/>
                </a:cubicBezTo>
                <a:lnTo>
                  <a:pt x="75616" y="756163"/>
                </a:lnTo>
                <a:cubicBezTo>
                  <a:pt x="33854" y="756163"/>
                  <a:pt x="0" y="722309"/>
                  <a:pt x="0" y="680547"/>
                </a:cubicBezTo>
                <a:lnTo>
                  <a:pt x="0" y="7561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07" tIns="37387" rIns="45007" bIns="373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Module 4. </a:t>
            </a:r>
            <a:r>
              <a:rPr lang="en-US" sz="1200" b="0" kern="1200" dirty="0" smtClean="0"/>
              <a:t>«Modern information (digital) technologies in teaching and learning»</a:t>
            </a:r>
            <a:endParaRPr lang="en-US" sz="1200" b="0" kern="1200" dirty="0"/>
          </a:p>
        </p:txBody>
      </p:sp>
      <p:sp>
        <p:nvSpPr>
          <p:cNvPr id="65" name="64 Forma libre"/>
          <p:cNvSpPr/>
          <p:nvPr/>
        </p:nvSpPr>
        <p:spPr>
          <a:xfrm>
            <a:off x="4691171" y="1486564"/>
            <a:ext cx="3267592" cy="756163"/>
          </a:xfrm>
          <a:custGeom>
            <a:avLst/>
            <a:gdLst>
              <a:gd name="connsiteX0" fmla="*/ 0 w 3267592"/>
              <a:gd name="connsiteY0" fmla="*/ 75616 h 756163"/>
              <a:gd name="connsiteX1" fmla="*/ 75616 w 3267592"/>
              <a:gd name="connsiteY1" fmla="*/ 0 h 756163"/>
              <a:gd name="connsiteX2" fmla="*/ 3191976 w 3267592"/>
              <a:gd name="connsiteY2" fmla="*/ 0 h 756163"/>
              <a:gd name="connsiteX3" fmla="*/ 3267592 w 3267592"/>
              <a:gd name="connsiteY3" fmla="*/ 75616 h 756163"/>
              <a:gd name="connsiteX4" fmla="*/ 3267592 w 3267592"/>
              <a:gd name="connsiteY4" fmla="*/ 680547 h 756163"/>
              <a:gd name="connsiteX5" fmla="*/ 3191976 w 3267592"/>
              <a:gd name="connsiteY5" fmla="*/ 756163 h 756163"/>
              <a:gd name="connsiteX6" fmla="*/ 75616 w 3267592"/>
              <a:gd name="connsiteY6" fmla="*/ 756163 h 756163"/>
              <a:gd name="connsiteX7" fmla="*/ 0 w 3267592"/>
              <a:gd name="connsiteY7" fmla="*/ 680547 h 756163"/>
              <a:gd name="connsiteX8" fmla="*/ 0 w 3267592"/>
              <a:gd name="connsiteY8" fmla="*/ 75616 h 7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7592" h="756163">
                <a:moveTo>
                  <a:pt x="0" y="75616"/>
                </a:moveTo>
                <a:cubicBezTo>
                  <a:pt x="0" y="33854"/>
                  <a:pt x="33854" y="0"/>
                  <a:pt x="75616" y="0"/>
                </a:cubicBezTo>
                <a:lnTo>
                  <a:pt x="3191976" y="0"/>
                </a:lnTo>
                <a:cubicBezTo>
                  <a:pt x="3233738" y="0"/>
                  <a:pt x="3267592" y="33854"/>
                  <a:pt x="3267592" y="75616"/>
                </a:cubicBezTo>
                <a:lnTo>
                  <a:pt x="3267592" y="680547"/>
                </a:lnTo>
                <a:cubicBezTo>
                  <a:pt x="3267592" y="722309"/>
                  <a:pt x="3233738" y="756163"/>
                  <a:pt x="3191976" y="756163"/>
                </a:cubicBezTo>
                <a:lnTo>
                  <a:pt x="75616" y="756163"/>
                </a:lnTo>
                <a:cubicBezTo>
                  <a:pt x="33854" y="756163"/>
                  <a:pt x="0" y="722309"/>
                  <a:pt x="0" y="680547"/>
                </a:cubicBezTo>
                <a:lnTo>
                  <a:pt x="0" y="756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07" tIns="37387" rIns="45007" bIns="373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2 часть.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Обучение в политехническом университете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 г. Валенсия, Испания</a:t>
            </a:r>
            <a:endParaRPr lang="es-ES" sz="1200" kern="1200" dirty="0"/>
          </a:p>
        </p:txBody>
      </p:sp>
      <p:sp>
        <p:nvSpPr>
          <p:cNvPr id="67" name="66 Forma libre"/>
          <p:cNvSpPr/>
          <p:nvPr/>
        </p:nvSpPr>
        <p:spPr>
          <a:xfrm>
            <a:off x="5148064" y="2348879"/>
            <a:ext cx="1885374" cy="650011"/>
          </a:xfrm>
          <a:custGeom>
            <a:avLst/>
            <a:gdLst>
              <a:gd name="connsiteX0" fmla="*/ 0 w 1885374"/>
              <a:gd name="connsiteY0" fmla="*/ 75616 h 756163"/>
              <a:gd name="connsiteX1" fmla="*/ 75616 w 1885374"/>
              <a:gd name="connsiteY1" fmla="*/ 0 h 756163"/>
              <a:gd name="connsiteX2" fmla="*/ 1809758 w 1885374"/>
              <a:gd name="connsiteY2" fmla="*/ 0 h 756163"/>
              <a:gd name="connsiteX3" fmla="*/ 1885374 w 1885374"/>
              <a:gd name="connsiteY3" fmla="*/ 75616 h 756163"/>
              <a:gd name="connsiteX4" fmla="*/ 1885374 w 1885374"/>
              <a:gd name="connsiteY4" fmla="*/ 680547 h 756163"/>
              <a:gd name="connsiteX5" fmla="*/ 1809758 w 1885374"/>
              <a:gd name="connsiteY5" fmla="*/ 756163 h 756163"/>
              <a:gd name="connsiteX6" fmla="*/ 75616 w 1885374"/>
              <a:gd name="connsiteY6" fmla="*/ 756163 h 756163"/>
              <a:gd name="connsiteX7" fmla="*/ 0 w 1885374"/>
              <a:gd name="connsiteY7" fmla="*/ 680547 h 756163"/>
              <a:gd name="connsiteX8" fmla="*/ 0 w 1885374"/>
              <a:gd name="connsiteY8" fmla="*/ 75616 h 7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5374" h="756163">
                <a:moveTo>
                  <a:pt x="0" y="75616"/>
                </a:moveTo>
                <a:cubicBezTo>
                  <a:pt x="0" y="33854"/>
                  <a:pt x="33854" y="0"/>
                  <a:pt x="75616" y="0"/>
                </a:cubicBezTo>
                <a:lnTo>
                  <a:pt x="1809758" y="0"/>
                </a:lnTo>
                <a:cubicBezTo>
                  <a:pt x="1851520" y="0"/>
                  <a:pt x="1885374" y="33854"/>
                  <a:pt x="1885374" y="75616"/>
                </a:cubicBezTo>
                <a:lnTo>
                  <a:pt x="1885374" y="680547"/>
                </a:lnTo>
                <a:cubicBezTo>
                  <a:pt x="1885374" y="722309"/>
                  <a:pt x="1851520" y="756163"/>
                  <a:pt x="1809758" y="756163"/>
                </a:cubicBezTo>
                <a:lnTo>
                  <a:pt x="75616" y="756163"/>
                </a:lnTo>
                <a:cubicBezTo>
                  <a:pt x="33854" y="756163"/>
                  <a:pt x="0" y="722309"/>
                  <a:pt x="0" y="680547"/>
                </a:cubicBezTo>
                <a:lnTo>
                  <a:pt x="0" y="7561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147" tIns="22147" rIns="22147" bIns="221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i="0" kern="1200" dirty="0" smtClean="0"/>
              <a:t>Модуль </a:t>
            </a:r>
            <a:r>
              <a:rPr lang="es-ES" sz="1200" b="1" i="0" kern="1200" dirty="0" smtClean="0"/>
              <a:t>A</a:t>
            </a:r>
            <a:r>
              <a:rPr lang="es-ES" sz="1200" kern="1200" dirty="0" smtClean="0"/>
              <a:t>. </a:t>
            </a:r>
            <a:r>
              <a:rPr lang="ru-RU" sz="1200" kern="1200" dirty="0" smtClean="0"/>
              <a:t>Планирование учебного процесса</a:t>
            </a:r>
            <a:endParaRPr lang="es-ES" sz="1200" kern="1200" dirty="0"/>
          </a:p>
        </p:txBody>
      </p:sp>
      <p:sp>
        <p:nvSpPr>
          <p:cNvPr id="69" name="68 Forma libre"/>
          <p:cNvSpPr/>
          <p:nvPr/>
        </p:nvSpPr>
        <p:spPr>
          <a:xfrm>
            <a:off x="5148064" y="3110809"/>
            <a:ext cx="1885374" cy="1055936"/>
          </a:xfrm>
          <a:custGeom>
            <a:avLst/>
            <a:gdLst>
              <a:gd name="connsiteX0" fmla="*/ 0 w 1885374"/>
              <a:gd name="connsiteY0" fmla="*/ 105594 h 1055936"/>
              <a:gd name="connsiteX1" fmla="*/ 105594 w 1885374"/>
              <a:gd name="connsiteY1" fmla="*/ 0 h 1055936"/>
              <a:gd name="connsiteX2" fmla="*/ 1779780 w 1885374"/>
              <a:gd name="connsiteY2" fmla="*/ 0 h 1055936"/>
              <a:gd name="connsiteX3" fmla="*/ 1885374 w 1885374"/>
              <a:gd name="connsiteY3" fmla="*/ 105594 h 1055936"/>
              <a:gd name="connsiteX4" fmla="*/ 1885374 w 1885374"/>
              <a:gd name="connsiteY4" fmla="*/ 950342 h 1055936"/>
              <a:gd name="connsiteX5" fmla="*/ 1779780 w 1885374"/>
              <a:gd name="connsiteY5" fmla="*/ 1055936 h 1055936"/>
              <a:gd name="connsiteX6" fmla="*/ 105594 w 1885374"/>
              <a:gd name="connsiteY6" fmla="*/ 1055936 h 1055936"/>
              <a:gd name="connsiteX7" fmla="*/ 0 w 1885374"/>
              <a:gd name="connsiteY7" fmla="*/ 950342 h 1055936"/>
              <a:gd name="connsiteX8" fmla="*/ 0 w 1885374"/>
              <a:gd name="connsiteY8" fmla="*/ 105594 h 10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5374" h="1055936">
                <a:moveTo>
                  <a:pt x="0" y="105594"/>
                </a:moveTo>
                <a:cubicBezTo>
                  <a:pt x="0" y="47276"/>
                  <a:pt x="47276" y="0"/>
                  <a:pt x="105594" y="0"/>
                </a:cubicBezTo>
                <a:lnTo>
                  <a:pt x="1779780" y="0"/>
                </a:lnTo>
                <a:cubicBezTo>
                  <a:pt x="1838098" y="0"/>
                  <a:pt x="1885374" y="47276"/>
                  <a:pt x="1885374" y="105594"/>
                </a:cubicBezTo>
                <a:lnTo>
                  <a:pt x="1885374" y="950342"/>
                </a:lnTo>
                <a:cubicBezTo>
                  <a:pt x="1885374" y="1008660"/>
                  <a:pt x="1838098" y="1055936"/>
                  <a:pt x="1779780" y="1055936"/>
                </a:cubicBezTo>
                <a:lnTo>
                  <a:pt x="105594" y="1055936"/>
                </a:lnTo>
                <a:cubicBezTo>
                  <a:pt x="47276" y="1055936"/>
                  <a:pt x="0" y="1008660"/>
                  <a:pt x="0" y="950342"/>
                </a:cubicBezTo>
                <a:lnTo>
                  <a:pt x="0" y="10559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787" tIns="46167" rIns="53787" bIns="4616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Модуль </a:t>
            </a:r>
            <a:r>
              <a:rPr lang="es-ES" sz="1200" b="1" kern="1200" dirty="0" smtClean="0"/>
              <a:t> B</a:t>
            </a:r>
            <a:r>
              <a:rPr lang="es-ES" sz="1200" kern="1200" dirty="0" smtClean="0"/>
              <a:t>. </a:t>
            </a:r>
            <a:r>
              <a:rPr lang="ru-RU" sz="1200" kern="1200" dirty="0" smtClean="0"/>
              <a:t>Обучение на основе проектовю</a:t>
            </a:r>
            <a:r>
              <a:rPr lang="en-US" sz="1200" kern="1200" dirty="0" smtClean="0"/>
              <a:t>&gt;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/>
              <a:t>Самодидакты. Концептуальные карты</a:t>
            </a:r>
            <a:r>
              <a:rPr lang="en-US" sz="1000" kern="1200" dirty="0" smtClean="0"/>
              <a:t>.  </a:t>
            </a:r>
            <a:r>
              <a:rPr lang="ru-RU" sz="1000" kern="1200" dirty="0" smtClean="0"/>
              <a:t>Метод кейсов.</a:t>
            </a:r>
            <a:r>
              <a:rPr lang="en-US" sz="1000" kern="1200" dirty="0" smtClean="0"/>
              <a:t>  </a:t>
            </a:r>
            <a:r>
              <a:rPr lang="ru-RU" sz="1000" kern="1200" dirty="0" smtClean="0"/>
              <a:t>Лекция, с участием студентов</a:t>
            </a:r>
            <a:endParaRPr lang="es-ES" sz="1000" kern="1200" dirty="0"/>
          </a:p>
        </p:txBody>
      </p:sp>
      <p:sp>
        <p:nvSpPr>
          <p:cNvPr id="71" name="70 Forma libre"/>
          <p:cNvSpPr/>
          <p:nvPr/>
        </p:nvSpPr>
        <p:spPr>
          <a:xfrm>
            <a:off x="5148064" y="4219927"/>
            <a:ext cx="1885374" cy="756163"/>
          </a:xfrm>
          <a:custGeom>
            <a:avLst/>
            <a:gdLst>
              <a:gd name="connsiteX0" fmla="*/ 0 w 1885374"/>
              <a:gd name="connsiteY0" fmla="*/ 75616 h 756163"/>
              <a:gd name="connsiteX1" fmla="*/ 75616 w 1885374"/>
              <a:gd name="connsiteY1" fmla="*/ 0 h 756163"/>
              <a:gd name="connsiteX2" fmla="*/ 1809758 w 1885374"/>
              <a:gd name="connsiteY2" fmla="*/ 0 h 756163"/>
              <a:gd name="connsiteX3" fmla="*/ 1885374 w 1885374"/>
              <a:gd name="connsiteY3" fmla="*/ 75616 h 756163"/>
              <a:gd name="connsiteX4" fmla="*/ 1885374 w 1885374"/>
              <a:gd name="connsiteY4" fmla="*/ 680547 h 756163"/>
              <a:gd name="connsiteX5" fmla="*/ 1809758 w 1885374"/>
              <a:gd name="connsiteY5" fmla="*/ 756163 h 756163"/>
              <a:gd name="connsiteX6" fmla="*/ 75616 w 1885374"/>
              <a:gd name="connsiteY6" fmla="*/ 756163 h 756163"/>
              <a:gd name="connsiteX7" fmla="*/ 0 w 1885374"/>
              <a:gd name="connsiteY7" fmla="*/ 680547 h 756163"/>
              <a:gd name="connsiteX8" fmla="*/ 0 w 1885374"/>
              <a:gd name="connsiteY8" fmla="*/ 75616 h 7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5374" h="756163">
                <a:moveTo>
                  <a:pt x="0" y="75616"/>
                </a:moveTo>
                <a:cubicBezTo>
                  <a:pt x="0" y="33854"/>
                  <a:pt x="33854" y="0"/>
                  <a:pt x="75616" y="0"/>
                </a:cubicBezTo>
                <a:lnTo>
                  <a:pt x="1809758" y="0"/>
                </a:lnTo>
                <a:cubicBezTo>
                  <a:pt x="1851520" y="0"/>
                  <a:pt x="1885374" y="33854"/>
                  <a:pt x="1885374" y="75616"/>
                </a:cubicBezTo>
                <a:lnTo>
                  <a:pt x="1885374" y="680547"/>
                </a:lnTo>
                <a:cubicBezTo>
                  <a:pt x="1885374" y="722309"/>
                  <a:pt x="1851520" y="756163"/>
                  <a:pt x="1809758" y="756163"/>
                </a:cubicBezTo>
                <a:lnTo>
                  <a:pt x="75616" y="756163"/>
                </a:lnTo>
                <a:cubicBezTo>
                  <a:pt x="33854" y="756163"/>
                  <a:pt x="0" y="722309"/>
                  <a:pt x="0" y="680547"/>
                </a:cubicBezTo>
                <a:lnTo>
                  <a:pt x="0" y="7561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07" tIns="37387" rIns="45007" bIns="373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Модуль </a:t>
            </a:r>
            <a:r>
              <a:rPr lang="es-ES" sz="1200" b="1" kern="1200" dirty="0" smtClean="0"/>
              <a:t>C.</a:t>
            </a:r>
            <a:r>
              <a:rPr lang="es-ES" sz="1400" kern="1200" dirty="0" smtClean="0"/>
              <a:t> </a:t>
            </a:r>
            <a:r>
              <a:rPr lang="ru-RU" sz="1200" kern="1200" dirty="0" smtClean="0"/>
              <a:t>Главные аспекты оценивания по компетенциям</a:t>
            </a:r>
            <a:endParaRPr lang="es-ES" sz="1200" kern="1200" dirty="0"/>
          </a:p>
        </p:txBody>
      </p:sp>
      <p:sp>
        <p:nvSpPr>
          <p:cNvPr id="73" name="72 Forma libre"/>
          <p:cNvSpPr/>
          <p:nvPr/>
        </p:nvSpPr>
        <p:spPr>
          <a:xfrm>
            <a:off x="5163961" y="5085776"/>
            <a:ext cx="1853579" cy="756163"/>
          </a:xfrm>
          <a:custGeom>
            <a:avLst/>
            <a:gdLst>
              <a:gd name="connsiteX0" fmla="*/ 0 w 1853579"/>
              <a:gd name="connsiteY0" fmla="*/ 75616 h 756163"/>
              <a:gd name="connsiteX1" fmla="*/ 75616 w 1853579"/>
              <a:gd name="connsiteY1" fmla="*/ 0 h 756163"/>
              <a:gd name="connsiteX2" fmla="*/ 1777963 w 1853579"/>
              <a:gd name="connsiteY2" fmla="*/ 0 h 756163"/>
              <a:gd name="connsiteX3" fmla="*/ 1853579 w 1853579"/>
              <a:gd name="connsiteY3" fmla="*/ 75616 h 756163"/>
              <a:gd name="connsiteX4" fmla="*/ 1853579 w 1853579"/>
              <a:gd name="connsiteY4" fmla="*/ 680547 h 756163"/>
              <a:gd name="connsiteX5" fmla="*/ 1777963 w 1853579"/>
              <a:gd name="connsiteY5" fmla="*/ 756163 h 756163"/>
              <a:gd name="connsiteX6" fmla="*/ 75616 w 1853579"/>
              <a:gd name="connsiteY6" fmla="*/ 756163 h 756163"/>
              <a:gd name="connsiteX7" fmla="*/ 0 w 1853579"/>
              <a:gd name="connsiteY7" fmla="*/ 680547 h 756163"/>
              <a:gd name="connsiteX8" fmla="*/ 0 w 1853579"/>
              <a:gd name="connsiteY8" fmla="*/ 75616 h 7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3579" h="756163">
                <a:moveTo>
                  <a:pt x="0" y="75616"/>
                </a:moveTo>
                <a:cubicBezTo>
                  <a:pt x="0" y="33854"/>
                  <a:pt x="33854" y="0"/>
                  <a:pt x="75616" y="0"/>
                </a:cubicBezTo>
                <a:lnTo>
                  <a:pt x="1777963" y="0"/>
                </a:lnTo>
                <a:cubicBezTo>
                  <a:pt x="1819725" y="0"/>
                  <a:pt x="1853579" y="33854"/>
                  <a:pt x="1853579" y="75616"/>
                </a:cubicBezTo>
                <a:lnTo>
                  <a:pt x="1853579" y="680547"/>
                </a:lnTo>
                <a:cubicBezTo>
                  <a:pt x="1853579" y="722309"/>
                  <a:pt x="1819725" y="756163"/>
                  <a:pt x="1777963" y="756163"/>
                </a:cubicBezTo>
                <a:lnTo>
                  <a:pt x="75616" y="756163"/>
                </a:lnTo>
                <a:cubicBezTo>
                  <a:pt x="33854" y="756163"/>
                  <a:pt x="0" y="722309"/>
                  <a:pt x="0" y="680547"/>
                </a:cubicBezTo>
                <a:lnTo>
                  <a:pt x="0" y="7561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07" tIns="37387" rIns="45007" bIns="3738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Модуль </a:t>
            </a:r>
            <a:r>
              <a:rPr lang="es-ES" sz="1200" b="1" kern="1200" dirty="0" smtClean="0"/>
              <a:t>D. </a:t>
            </a:r>
            <a:r>
              <a:rPr lang="ru-RU" sz="1200" kern="1200" dirty="0" smtClean="0"/>
              <a:t>Технологические ресурсы для поддержки обучения</a:t>
            </a:r>
            <a:endParaRPr lang="es-ES" sz="1200" kern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19" y="1844824"/>
            <a:ext cx="1219629" cy="769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hlinkClick r:id="rId2"/>
              </a:rPr>
              <a:t>Входной тест на знание английского языка.</a:t>
            </a:r>
            <a:endParaRPr lang="es-ES" sz="1100" i="1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471149" y="2348879"/>
            <a:ext cx="364547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40655" y="2852936"/>
            <a:ext cx="1219629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hlinkClick r:id="rId3"/>
              </a:rPr>
              <a:t>Задание по 1 модулю</a:t>
            </a:r>
            <a:endParaRPr lang="es-ES" sz="1100" dirty="0">
              <a:solidFill>
                <a:srgbClr val="3333FF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1471150" y="3068379"/>
            <a:ext cx="65257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51519" y="3789040"/>
            <a:ext cx="1219629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hlinkClick r:id="rId4"/>
              </a:rPr>
              <a:t>Задание по 2 модулю</a:t>
            </a:r>
            <a:endParaRPr lang="es-ES" sz="1100" i="1" dirty="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1471150" y="4004483"/>
            <a:ext cx="65257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51519" y="4653136"/>
            <a:ext cx="1219629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hlinkClick r:id="rId5"/>
              </a:rPr>
              <a:t>Задание по 3 модулю</a:t>
            </a:r>
            <a:endParaRPr lang="es-ES" sz="1100" i="1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1471150" y="4868579"/>
            <a:ext cx="65257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51519" y="5517232"/>
            <a:ext cx="1219629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hlinkClick r:id="rId6"/>
              </a:rPr>
              <a:t>Задание по 4 модулю</a:t>
            </a:r>
            <a:endParaRPr lang="es-ES" sz="1100" i="1" dirty="0"/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1471149" y="5732675"/>
            <a:ext cx="652579" cy="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errar llave"/>
          <p:cNvSpPr/>
          <p:nvPr/>
        </p:nvSpPr>
        <p:spPr>
          <a:xfrm rot="5400000">
            <a:off x="6769859" y="3949606"/>
            <a:ext cx="180019" cy="4177046"/>
          </a:xfrm>
          <a:prstGeom prst="rightBrace">
            <a:avLst>
              <a:gd name="adj1" fmla="val 36283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611560" y="6304002"/>
            <a:ext cx="3024336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7"/>
              </a:rPr>
              <a:t>И</a:t>
            </a:r>
            <a:r>
              <a:rPr lang="ru-RU" dirty="0" smtClean="0">
                <a:hlinkClick r:id="rId7"/>
              </a:rPr>
              <a:t>тоговое тестирование 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333361" y="3532658"/>
            <a:ext cx="1368152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3333FF"/>
                </a:solidFill>
              </a:rPr>
              <a:t>Самостоятельная работа</a:t>
            </a:r>
            <a:endParaRPr lang="es-ES" sz="1100" dirty="0">
              <a:solidFill>
                <a:srgbClr val="3333FF"/>
              </a:solidFill>
            </a:endParaRPr>
          </a:p>
        </p:txBody>
      </p:sp>
      <p:cxnSp>
        <p:nvCxnSpPr>
          <p:cNvPr id="37" name="36 Conector recto"/>
          <p:cNvCxnSpPr>
            <a:stCxn id="25" idx="3"/>
          </p:cNvCxnSpPr>
          <p:nvPr/>
        </p:nvCxnSpPr>
        <p:spPr>
          <a:xfrm>
            <a:off x="3635896" y="6488668"/>
            <a:ext cx="864096" cy="0"/>
          </a:xfrm>
          <a:prstGeom prst="line">
            <a:avLst/>
          </a:prstGeom>
          <a:ln w="38100">
            <a:solidFill>
              <a:srgbClr val="230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V="1">
            <a:off x="4499992" y="1844824"/>
            <a:ext cx="0" cy="4643844"/>
          </a:xfrm>
          <a:prstGeom prst="line">
            <a:avLst/>
          </a:prstGeom>
          <a:ln w="38100">
            <a:solidFill>
              <a:srgbClr val="230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4499992" y="1844824"/>
            <a:ext cx="216024" cy="0"/>
          </a:xfrm>
          <a:prstGeom prst="straightConnector1">
            <a:avLst/>
          </a:prstGeom>
          <a:ln w="38100">
            <a:solidFill>
              <a:srgbClr val="230E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7333361" y="2434292"/>
            <a:ext cx="1368152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3333FF"/>
                </a:solidFill>
              </a:rPr>
              <a:t>Самостоятельная работа</a:t>
            </a:r>
            <a:endParaRPr lang="es-ES" sz="1100" dirty="0">
              <a:solidFill>
                <a:srgbClr val="3333FF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7333361" y="4656551"/>
            <a:ext cx="1368152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3333FF"/>
                </a:solidFill>
              </a:rPr>
              <a:t>Самостоятельная работа</a:t>
            </a:r>
            <a:endParaRPr lang="es-ES" sz="1100" dirty="0">
              <a:solidFill>
                <a:srgbClr val="3333FF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7321394" y="5521254"/>
            <a:ext cx="1368152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3333FF"/>
                </a:solidFill>
              </a:rPr>
              <a:t>Самостоятельная работа</a:t>
            </a:r>
            <a:endParaRPr lang="es-ES" sz="1100" dirty="0">
              <a:solidFill>
                <a:srgbClr val="3333FF"/>
              </a:solidFill>
            </a:endParaRPr>
          </a:p>
        </p:txBody>
      </p:sp>
      <p:cxnSp>
        <p:nvCxnSpPr>
          <p:cNvPr id="49" name="48 Conector recto de flecha"/>
          <p:cNvCxnSpPr/>
          <p:nvPr/>
        </p:nvCxnSpPr>
        <p:spPr>
          <a:xfrm flipH="1">
            <a:off x="7007072" y="3712694"/>
            <a:ext cx="326289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flipH="1">
            <a:off x="7007072" y="2649736"/>
            <a:ext cx="326289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H="1">
            <a:off x="7007072" y="4768822"/>
            <a:ext cx="326289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H="1">
            <a:off x="7021586" y="5741279"/>
            <a:ext cx="326289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5172750" y="6165502"/>
            <a:ext cx="3199286" cy="64633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333FF"/>
                </a:solidFill>
              </a:rPr>
              <a:t>Защита индивидуально -группового задания</a:t>
            </a:r>
            <a:endParaRPr lang="es-ES" b="1" dirty="0">
              <a:solidFill>
                <a:srgbClr val="3333FF"/>
              </a:solidFill>
            </a:endParaRPr>
          </a:p>
        </p:txBody>
      </p:sp>
      <p:sp>
        <p:nvSpPr>
          <p:cNvPr id="74" name="73 Forma libre"/>
          <p:cNvSpPr/>
          <p:nvPr/>
        </p:nvSpPr>
        <p:spPr>
          <a:xfrm>
            <a:off x="4894951" y="2242727"/>
            <a:ext cx="276781" cy="34027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02733"/>
                </a:lnTo>
                <a:lnTo>
                  <a:pt x="276781" y="340273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8285" y="112461"/>
            <a:ext cx="7022690" cy="1143000"/>
          </a:xfrm>
        </p:spPr>
        <p:txBody>
          <a:bodyPr/>
          <a:lstStyle/>
          <a:p>
            <a:r>
              <a:rPr lang="ru-RU" sz="2800" b="1" dirty="0" smtClean="0"/>
              <a:t>СТРУКТУРА ПРОГРАММЫ </a:t>
            </a:r>
            <a:br>
              <a:rPr lang="ru-RU" sz="2800" b="1" dirty="0" smtClean="0"/>
            </a:br>
            <a:r>
              <a:rPr lang="ru-RU" sz="2800" b="1" dirty="0" smtClean="0"/>
              <a:t>ПОВЫШЕНИЯ КВАЛИФИКАЦИИ</a:t>
            </a:r>
            <a:endParaRPr lang="es-ES" sz="2800" b="1" dirty="0"/>
          </a:p>
        </p:txBody>
      </p:sp>
      <p:pic>
        <p:nvPicPr>
          <p:cNvPr id="2058" name="Picture 10" descr="http://www.cliparthut.com/clip-arts/1239/kazakhstan-flag-12392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10" y="110951"/>
            <a:ext cx="1667394" cy="99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hsinternationalfair.wikispaces.com/file/view/Spain.jpg/397075970/400x263/Spa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558" y="112461"/>
            <a:ext cx="1654834" cy="10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3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624736" cy="1143000"/>
          </a:xfrm>
        </p:spPr>
        <p:txBody>
          <a:bodyPr/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/>
              <a:t>1 часть. Дистанционное обучение </a:t>
            </a:r>
            <a:br>
              <a:rPr lang="ru-RU" sz="2800" b="1" dirty="0"/>
            </a:br>
            <a:r>
              <a:rPr lang="ru-RU" sz="2800" b="1" dirty="0"/>
              <a:t>в СДО РИПКС СО РК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85" r="30277" b="65810"/>
          <a:stretch/>
        </p:blipFill>
        <p:spPr bwMode="auto">
          <a:xfrm>
            <a:off x="258281" y="1340768"/>
            <a:ext cx="8500594" cy="238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75" r="29566" b="48698"/>
          <a:stretch/>
        </p:blipFill>
        <p:spPr bwMode="auto">
          <a:xfrm>
            <a:off x="214885" y="3573016"/>
            <a:ext cx="8587386" cy="30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03413" y="112225"/>
            <a:ext cx="1399930" cy="1399930"/>
            <a:chOff x="303413" y="112225"/>
            <a:chExt cx="1399930" cy="1399930"/>
          </a:xfrm>
        </p:grpSpPr>
        <p:sp>
          <p:nvSpPr>
            <p:cNvPr id="6" name="5 Elipse" descr="http://izdenis.kz/wp-content/uploads/2015/04/987162390ee303fe64ca5ad24e79b626_400x400.png"/>
            <p:cNvSpPr/>
            <p:nvPr/>
          </p:nvSpPr>
          <p:spPr>
            <a:xfrm>
              <a:off x="303413" y="112225"/>
              <a:ext cx="1399930" cy="139993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>
              <a:off x="555400" y="855588"/>
              <a:ext cx="895955" cy="461977"/>
            </a:xfrm>
            <a:custGeom>
              <a:avLst/>
              <a:gdLst>
                <a:gd name="connsiteX0" fmla="*/ 0 w 895955"/>
                <a:gd name="connsiteY0" fmla="*/ 0 h 461977"/>
                <a:gd name="connsiteX1" fmla="*/ 895955 w 895955"/>
                <a:gd name="connsiteY1" fmla="*/ 0 h 461977"/>
                <a:gd name="connsiteX2" fmla="*/ 895955 w 895955"/>
                <a:gd name="connsiteY2" fmla="*/ 461977 h 461977"/>
                <a:gd name="connsiteX3" fmla="*/ 0 w 895955"/>
                <a:gd name="connsiteY3" fmla="*/ 461977 h 461977"/>
                <a:gd name="connsiteX4" fmla="*/ 0 w 895955"/>
                <a:gd name="connsiteY4" fmla="*/ 0 h 46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955" h="461977">
                  <a:moveTo>
                    <a:pt x="0" y="0"/>
                  </a:moveTo>
                  <a:lnTo>
                    <a:pt x="895955" y="0"/>
                  </a:lnTo>
                  <a:lnTo>
                    <a:pt x="895955" y="461977"/>
                  </a:lnTo>
                  <a:lnTo>
                    <a:pt x="0" y="46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855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2800" b="1" dirty="0"/>
              <a:t>Результат обучения по модулю 1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1. Систематизация знаний современных методик преподавания</a:t>
            </a:r>
          </a:p>
          <a:p>
            <a:pPr marL="0" indent="0">
              <a:buNone/>
            </a:pPr>
            <a:r>
              <a:rPr lang="ru-RU" sz="1800" b="1" dirty="0"/>
              <a:t>2. Осмысление собственного опыта применения методик посредством написания эссе. </a:t>
            </a: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r>
              <a:rPr lang="ru-RU" sz="2000" u="sng" dirty="0" smtClean="0"/>
              <a:t>Краткое содержание эссе. </a:t>
            </a:r>
            <a:r>
              <a:rPr lang="ru-RU" sz="2000" dirty="0" smtClean="0"/>
              <a:t> </a:t>
            </a:r>
            <a:r>
              <a:rPr lang="ru-RU" sz="1400" dirty="0" smtClean="0"/>
              <a:t>Анализируется опыт преподавания дисциплины </a:t>
            </a:r>
            <a:r>
              <a:rPr lang="ru-RU" sz="1400" dirty="0"/>
              <a:t>«Базы данных в информационных системах» </a:t>
            </a:r>
            <a:r>
              <a:rPr lang="ru-RU" sz="1400" dirty="0" smtClean="0"/>
              <a:t> и использование  следующих </a:t>
            </a:r>
            <a:r>
              <a:rPr lang="ru-RU" sz="1400" dirty="0"/>
              <a:t>методов </a:t>
            </a:r>
            <a:r>
              <a:rPr lang="ru-RU" sz="1400" dirty="0" smtClean="0"/>
              <a:t>в ее преподавании</a:t>
            </a:r>
            <a:r>
              <a:rPr lang="es-ES" sz="1400" dirty="0" smtClean="0"/>
              <a:t>:</a:t>
            </a:r>
            <a:endParaRPr lang="es-ES" sz="1400" dirty="0"/>
          </a:p>
          <a:p>
            <a:pPr marL="0" lvl="0" indent="0">
              <a:buNone/>
            </a:pPr>
            <a:r>
              <a:rPr lang="ru-RU" sz="1400" b="1" dirty="0" smtClean="0"/>
              <a:t>Обучение </a:t>
            </a:r>
            <a:r>
              <a:rPr lang="ru-RU" sz="1400" b="1" dirty="0"/>
              <a:t>через </a:t>
            </a:r>
            <a:r>
              <a:rPr lang="ru-RU" sz="1400" b="1" dirty="0" smtClean="0"/>
              <a:t>опыт</a:t>
            </a:r>
            <a:r>
              <a:rPr lang="es-ES" sz="1400" b="1" dirty="0" smtClean="0"/>
              <a:t> </a:t>
            </a:r>
            <a:r>
              <a:rPr lang="ru-RU" sz="1400" b="1" dirty="0"/>
              <a:t> </a:t>
            </a:r>
            <a:r>
              <a:rPr lang="es-ES" sz="1400" dirty="0" smtClean="0"/>
              <a:t>(</a:t>
            </a:r>
            <a:r>
              <a:rPr lang="ru-RU" sz="1400" dirty="0" smtClean="0"/>
              <a:t>применияется )</a:t>
            </a:r>
            <a:endParaRPr lang="es-ES" sz="1400" dirty="0"/>
          </a:p>
          <a:p>
            <a:pPr marL="0" lvl="0" indent="0">
              <a:buNone/>
            </a:pPr>
            <a:r>
              <a:rPr lang="ru-RU" sz="1400" b="1" dirty="0"/>
              <a:t>Циклы экспериментального </a:t>
            </a:r>
            <a:r>
              <a:rPr lang="ru-RU" sz="1400" b="1" dirty="0" smtClean="0"/>
              <a:t>обучения</a:t>
            </a:r>
            <a:r>
              <a:rPr lang="ru-RU" sz="1400" dirty="0" smtClean="0"/>
              <a:t> (ранее не применялась, планируется к разработке и внедрению</a:t>
            </a:r>
            <a:r>
              <a:rPr lang="ru-RU" sz="1400" b="1" dirty="0" smtClean="0"/>
              <a:t>)</a:t>
            </a:r>
            <a:endParaRPr lang="es-ES" sz="1400" dirty="0"/>
          </a:p>
          <a:p>
            <a:pPr marL="0" lvl="0" indent="0">
              <a:buNone/>
            </a:pPr>
            <a:r>
              <a:rPr lang="ru-RU" sz="1400" b="1" dirty="0"/>
              <a:t>Обучение через действие </a:t>
            </a:r>
            <a:r>
              <a:rPr lang="ru-RU" sz="1400" b="1" dirty="0" smtClean="0"/>
              <a:t>(</a:t>
            </a:r>
            <a:r>
              <a:rPr lang="ru-RU" sz="1400" dirty="0" smtClean="0"/>
              <a:t>не </a:t>
            </a:r>
            <a:r>
              <a:rPr lang="ru-RU" sz="1400" dirty="0"/>
              <a:t>используется по той причине, что мы работаем с учебными задачами</a:t>
            </a:r>
            <a:r>
              <a:rPr lang="ru-RU" sz="1400" dirty="0" smtClean="0"/>
              <a:t>. Мы </a:t>
            </a:r>
            <a:r>
              <a:rPr lang="ru-RU" sz="1400" dirty="0"/>
              <a:t>не решаем проблемы </a:t>
            </a:r>
            <a:r>
              <a:rPr lang="ru-RU" sz="1400" dirty="0" smtClean="0"/>
              <a:t>информационного обуспечения реальных </a:t>
            </a:r>
            <a:r>
              <a:rPr lang="ru-RU" sz="1400" dirty="0"/>
              <a:t>организаций </a:t>
            </a:r>
            <a:r>
              <a:rPr lang="ru-RU" sz="1400" dirty="0" smtClean="0"/>
              <a:t>, но задания на курсовые работы максимально приближаем их к реальным)</a:t>
            </a:r>
          </a:p>
          <a:p>
            <a:pPr marL="0" lvl="0" indent="0">
              <a:buNone/>
            </a:pPr>
            <a:r>
              <a:rPr lang="ru-RU" sz="1400" b="1" dirty="0" smtClean="0"/>
              <a:t>Обучение</a:t>
            </a:r>
            <a:r>
              <a:rPr lang="ru-RU" sz="1400" b="1" dirty="0"/>
              <a:t> через </a:t>
            </a:r>
            <a:r>
              <a:rPr lang="ru-RU" sz="1400" b="1" dirty="0" smtClean="0"/>
              <a:t>рефлексию </a:t>
            </a:r>
            <a:r>
              <a:rPr lang="ru-RU" sz="1400" dirty="0" smtClean="0"/>
              <a:t>( используется рефлексия </a:t>
            </a:r>
            <a:r>
              <a:rPr lang="ru-RU" sz="1400" dirty="0"/>
              <a:t>после выполнения каждого лабораторного занятия. Спрашиваю их каким образом были выполнены задания, что </a:t>
            </a:r>
            <a:r>
              <a:rPr lang="ru-RU" sz="1400" dirty="0" smtClean="0"/>
              <a:t>вызвало сложность </a:t>
            </a:r>
            <a:r>
              <a:rPr lang="ru-RU" sz="1400" dirty="0"/>
              <a:t>и т.д</a:t>
            </a:r>
            <a:r>
              <a:rPr lang="ru-RU" sz="1400" dirty="0" smtClean="0"/>
              <a:t>.)</a:t>
            </a:r>
            <a:r>
              <a:rPr lang="ru-RU" sz="2000" b="1" dirty="0"/>
              <a:t> </a:t>
            </a:r>
            <a:endParaRPr lang="es-ES" sz="2000" dirty="0"/>
          </a:p>
          <a:p>
            <a:pPr marL="0" lvl="0" indent="0">
              <a:buNone/>
            </a:pPr>
            <a:r>
              <a:rPr lang="ru-RU" sz="1400" b="1" dirty="0"/>
              <a:t>Обучение через </a:t>
            </a:r>
            <a:r>
              <a:rPr lang="ru-RU" sz="1400" b="1" dirty="0" smtClean="0"/>
              <a:t>контекст  </a:t>
            </a:r>
            <a:r>
              <a:rPr lang="ru-RU" sz="1400" dirty="0" smtClean="0"/>
              <a:t>(не </a:t>
            </a:r>
            <a:r>
              <a:rPr lang="ru-RU" sz="1400" dirty="0"/>
              <a:t>применяю, по той же причине, что и обучение через </a:t>
            </a:r>
            <a:r>
              <a:rPr lang="ru-RU" sz="1400" dirty="0" smtClean="0"/>
              <a:t>действие</a:t>
            </a:r>
            <a:r>
              <a:rPr lang="es-ES" sz="1400" dirty="0" smtClean="0"/>
              <a:t>)</a:t>
            </a:r>
            <a:r>
              <a:rPr lang="ru-RU" sz="1400" dirty="0" smtClean="0"/>
              <a:t>.</a:t>
            </a:r>
            <a:endParaRPr lang="es-ES" sz="1400" dirty="0"/>
          </a:p>
          <a:p>
            <a:pPr marL="0" lvl="0" indent="0">
              <a:buNone/>
            </a:pPr>
            <a:r>
              <a:rPr lang="ru-RU" sz="1400" b="1" dirty="0" smtClean="0"/>
              <a:t>Ожидания </a:t>
            </a:r>
            <a:r>
              <a:rPr lang="ru-RU" sz="1400" b="1" dirty="0"/>
              <a:t>от «рабочего места</a:t>
            </a:r>
            <a:r>
              <a:rPr lang="ru-RU" sz="1400" b="1" dirty="0" smtClean="0"/>
              <a:t>»</a:t>
            </a:r>
            <a:r>
              <a:rPr lang="es-ES" sz="1400" b="1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применяю при </a:t>
            </a:r>
            <a:r>
              <a:rPr lang="ru-RU" sz="1400" dirty="0"/>
              <a:t>изучении темы «Персонал информационных систем» предлагаю студентам применить на себя роль представителя каждой группы, работающей с информационными системами </a:t>
            </a:r>
            <a:r>
              <a:rPr lang="ru-RU" sz="1400" dirty="0" smtClean="0"/>
              <a:t> и </a:t>
            </a:r>
            <a:r>
              <a:rPr lang="ru-RU" sz="1400" dirty="0"/>
              <a:t>увидеть себя в </a:t>
            </a:r>
            <a:r>
              <a:rPr lang="ru-RU" sz="1400" dirty="0" smtClean="0"/>
              <a:t>профессии. Это задает  </a:t>
            </a:r>
            <a:r>
              <a:rPr lang="ru-RU" sz="1400" dirty="0"/>
              <a:t>более конкретные ориентиры и направления для профессиональной </a:t>
            </a:r>
            <a:r>
              <a:rPr lang="ru-RU" sz="1400" dirty="0" smtClean="0"/>
              <a:t>самореализации).</a:t>
            </a:r>
            <a:r>
              <a:rPr lang="ru-RU" sz="1400" dirty="0"/>
              <a:t> </a:t>
            </a:r>
            <a:endParaRPr lang="es-ES" sz="1400" dirty="0"/>
          </a:p>
          <a:p>
            <a:pPr marL="0" indent="0">
              <a:buNone/>
            </a:pPr>
            <a:endParaRPr lang="ru-RU" sz="1400" u="sng" dirty="0" smtClean="0"/>
          </a:p>
          <a:p>
            <a:pPr marL="0" indent="0">
              <a:buNone/>
            </a:pPr>
            <a:endParaRPr lang="ru-RU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7" name="6 Grupo"/>
          <p:cNvGrpSpPr/>
          <p:nvPr/>
        </p:nvGrpSpPr>
        <p:grpSpPr>
          <a:xfrm>
            <a:off x="303413" y="112225"/>
            <a:ext cx="1399930" cy="1399930"/>
            <a:chOff x="303413" y="112225"/>
            <a:chExt cx="1399930" cy="1399930"/>
          </a:xfrm>
        </p:grpSpPr>
        <p:sp>
          <p:nvSpPr>
            <p:cNvPr id="8" name="7 Elipse" descr="http://izdenis.kz/wp-content/uploads/2015/04/987162390ee303fe64ca5ad24e79b626_400x400.png"/>
            <p:cNvSpPr/>
            <p:nvPr/>
          </p:nvSpPr>
          <p:spPr>
            <a:xfrm>
              <a:off x="303413" y="112225"/>
              <a:ext cx="1399930" cy="139993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555400" y="855588"/>
              <a:ext cx="895955" cy="461977"/>
            </a:xfrm>
            <a:custGeom>
              <a:avLst/>
              <a:gdLst>
                <a:gd name="connsiteX0" fmla="*/ 0 w 895955"/>
                <a:gd name="connsiteY0" fmla="*/ 0 h 461977"/>
                <a:gd name="connsiteX1" fmla="*/ 895955 w 895955"/>
                <a:gd name="connsiteY1" fmla="*/ 0 h 461977"/>
                <a:gd name="connsiteX2" fmla="*/ 895955 w 895955"/>
                <a:gd name="connsiteY2" fmla="*/ 461977 h 461977"/>
                <a:gd name="connsiteX3" fmla="*/ 0 w 895955"/>
                <a:gd name="connsiteY3" fmla="*/ 461977 h 461977"/>
                <a:gd name="connsiteX4" fmla="*/ 0 w 895955"/>
                <a:gd name="connsiteY4" fmla="*/ 0 h 46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955" h="461977">
                  <a:moveTo>
                    <a:pt x="0" y="0"/>
                  </a:moveTo>
                  <a:lnTo>
                    <a:pt x="895955" y="0"/>
                  </a:lnTo>
                  <a:lnTo>
                    <a:pt x="895955" y="461977"/>
                  </a:lnTo>
                  <a:lnTo>
                    <a:pt x="0" y="46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87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1. Осмыслены результату применения кредитной технологии в Казахстане </a:t>
            </a:r>
          </a:p>
          <a:p>
            <a:pPr marL="0" indent="0">
              <a:buNone/>
            </a:pPr>
            <a:r>
              <a:rPr lang="ru-RU" sz="1800" b="1" dirty="0"/>
              <a:t>2. Написано эссе на тему: «Саморазвитие, самосовершенствование и самореализация личности студента в условиях кредитной технологии обучения».</a:t>
            </a:r>
          </a:p>
          <a:p>
            <a:pPr marL="0" indent="0">
              <a:buNone/>
            </a:pPr>
            <a:endParaRPr lang="ru-RU" sz="1800" u="sng" dirty="0" smtClean="0"/>
          </a:p>
          <a:p>
            <a:pPr marL="0" indent="0">
              <a:buNone/>
            </a:pPr>
            <a:r>
              <a:rPr lang="ru-RU" sz="1800" u="sng" dirty="0" smtClean="0"/>
              <a:t>Краткое </a:t>
            </a:r>
            <a:r>
              <a:rPr lang="ru-RU" sz="1800" u="sng" dirty="0"/>
              <a:t>содержание эссе</a:t>
            </a:r>
            <a:r>
              <a:rPr lang="ru-RU" sz="1800" u="sng" dirty="0" smtClean="0"/>
              <a:t>.</a:t>
            </a:r>
          </a:p>
          <a:p>
            <a:pPr marL="0" indent="0">
              <a:buNone/>
            </a:pPr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отечественных вузах в качестве доминантной должна быть выбрана такая технология обучения, которая направлена в первую очередь </a:t>
            </a:r>
            <a:r>
              <a:rPr lang="ru-RU" sz="1400" b="1" i="1" dirty="0"/>
              <a:t>на саморазвитие, самосовершенствование и самореализацию </a:t>
            </a:r>
            <a:r>
              <a:rPr lang="ru-RU" sz="1400" b="1" i="1" dirty="0" smtClean="0"/>
              <a:t>личности. </a:t>
            </a:r>
            <a:r>
              <a:rPr lang="ru-RU" sz="1400" dirty="0" smtClean="0"/>
              <a:t>Одним </a:t>
            </a:r>
            <a:r>
              <a:rPr lang="ru-RU" sz="1400" dirty="0"/>
              <a:t>из главных достижений кредитной технологии в направлении самосовершенствования и самореализации личности студента можно считать применение принципа </a:t>
            </a:r>
            <a:r>
              <a:rPr lang="ru-RU" sz="1400" b="1" i="1" dirty="0"/>
              <a:t>академической </a:t>
            </a:r>
            <a:r>
              <a:rPr lang="ru-RU" sz="1400" b="1" i="1" dirty="0" smtClean="0"/>
              <a:t>свободы</a:t>
            </a:r>
            <a:r>
              <a:rPr lang="ru-RU" sz="1400" dirty="0" smtClean="0"/>
              <a:t>. </a:t>
            </a:r>
            <a:endParaRPr lang="es-ES" sz="1400" dirty="0"/>
          </a:p>
          <a:p>
            <a:pPr marL="0" indent="0">
              <a:buNone/>
            </a:pPr>
            <a:r>
              <a:rPr lang="ru-RU" sz="1400" dirty="0" smtClean="0"/>
              <a:t>Принцип </a:t>
            </a:r>
            <a:r>
              <a:rPr lang="ru-RU" sz="1400" dirty="0"/>
              <a:t>академической свободы находит свое отражение и</a:t>
            </a:r>
            <a:r>
              <a:rPr lang="ru-RU" sz="1400" b="1" i="1" dirty="0"/>
              <a:t> в академической мобильности обучающихся</a:t>
            </a:r>
            <a:r>
              <a:rPr lang="ru-RU" sz="1400" dirty="0"/>
              <a:t>. </a:t>
            </a:r>
            <a:r>
              <a:rPr lang="ru-RU" sz="1400" dirty="0" smtClean="0"/>
              <a:t> Кредитная </a:t>
            </a:r>
            <a:r>
              <a:rPr lang="ru-RU" sz="1400" dirty="0"/>
              <a:t>технология позволяет осуществлять </a:t>
            </a:r>
            <a:r>
              <a:rPr lang="ru-RU" sz="1400" b="1" i="1" dirty="0"/>
              <a:t>индивидуальную подготовку специалистов</a:t>
            </a:r>
            <a:r>
              <a:rPr lang="ru-RU" sz="1400" dirty="0"/>
              <a:t>, учитывающую специфику социально-экономического развития </a:t>
            </a:r>
            <a:r>
              <a:rPr lang="ru-RU" sz="1400" dirty="0" smtClean="0"/>
              <a:t>регионов </a:t>
            </a:r>
            <a:r>
              <a:rPr lang="ru-RU" sz="1400" dirty="0"/>
              <a:t>и потребности работодателей</a:t>
            </a:r>
            <a:r>
              <a:rPr lang="ru-RU" sz="1400" dirty="0" smtClean="0"/>
              <a:t>.. </a:t>
            </a:r>
            <a:r>
              <a:rPr lang="ru-RU" sz="1400" b="1" i="1" dirty="0"/>
              <a:t>Самостоятельная работа </a:t>
            </a:r>
            <a:r>
              <a:rPr lang="ru-RU" sz="1400" i="1" dirty="0"/>
              <a:t>студентов рассматривается как основной элемент образовательного процесса, поскольку развивает мышление, логику, аналитические способности</a:t>
            </a:r>
            <a:r>
              <a:rPr lang="ru-RU" sz="1400" b="1" i="1" dirty="0"/>
              <a:t>.</a:t>
            </a:r>
            <a:endParaRPr lang="es-ES" sz="1400" dirty="0"/>
          </a:p>
          <a:p>
            <a:pPr marL="0" indent="0">
              <a:buNone/>
            </a:pPr>
            <a:r>
              <a:rPr lang="ru-RU" sz="1400" b="1" i="1" dirty="0" smtClean="0"/>
              <a:t>Кредитная </a:t>
            </a:r>
            <a:r>
              <a:rPr lang="ru-RU" sz="1400" b="1" i="1" dirty="0"/>
              <a:t>технология </a:t>
            </a:r>
            <a:r>
              <a:rPr lang="ru-RU" sz="1400" i="1" dirty="0"/>
              <a:t>стимулирует активность студента при самостоятельном планировании учебной программы, выборе индивидуальной траектории обучения, мотивирует к повышению уровня самообразовании</a:t>
            </a:r>
            <a:endParaRPr lang="es-ES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428867" y="188640"/>
            <a:ext cx="72831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/>
              <a:t>Результат обучения по модулю 2</a:t>
            </a:r>
            <a:endParaRPr lang="es-ES" sz="28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303413" y="112225"/>
            <a:ext cx="1399930" cy="1399930"/>
            <a:chOff x="303413" y="112225"/>
            <a:chExt cx="1399930" cy="1399930"/>
          </a:xfrm>
        </p:grpSpPr>
        <p:sp>
          <p:nvSpPr>
            <p:cNvPr id="6" name="5 Elipse" descr="http://izdenis.kz/wp-content/uploads/2015/04/987162390ee303fe64ca5ad24e79b626_400x400.png"/>
            <p:cNvSpPr/>
            <p:nvPr/>
          </p:nvSpPr>
          <p:spPr>
            <a:xfrm>
              <a:off x="303413" y="112225"/>
              <a:ext cx="1399930" cy="139993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555400" y="855588"/>
              <a:ext cx="895955" cy="461977"/>
            </a:xfrm>
            <a:custGeom>
              <a:avLst/>
              <a:gdLst>
                <a:gd name="connsiteX0" fmla="*/ 0 w 895955"/>
                <a:gd name="connsiteY0" fmla="*/ 0 h 461977"/>
                <a:gd name="connsiteX1" fmla="*/ 895955 w 895955"/>
                <a:gd name="connsiteY1" fmla="*/ 0 h 461977"/>
                <a:gd name="connsiteX2" fmla="*/ 895955 w 895955"/>
                <a:gd name="connsiteY2" fmla="*/ 461977 h 461977"/>
                <a:gd name="connsiteX3" fmla="*/ 0 w 895955"/>
                <a:gd name="connsiteY3" fmla="*/ 461977 h 461977"/>
                <a:gd name="connsiteX4" fmla="*/ 0 w 895955"/>
                <a:gd name="connsiteY4" fmla="*/ 0 h 46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955" h="461977">
                  <a:moveTo>
                    <a:pt x="0" y="0"/>
                  </a:moveTo>
                  <a:lnTo>
                    <a:pt x="895955" y="0"/>
                  </a:lnTo>
                  <a:lnTo>
                    <a:pt x="895955" y="461977"/>
                  </a:lnTo>
                  <a:lnTo>
                    <a:pt x="0" y="46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642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428867" y="188640"/>
            <a:ext cx="72831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/>
              <a:t>Результат обучения по модулю 3</a:t>
            </a:r>
            <a:endParaRPr lang="es-E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0" t="30952" r="7856" b="19941"/>
          <a:stretch/>
        </p:blipFill>
        <p:spPr bwMode="auto">
          <a:xfrm>
            <a:off x="179509" y="1772816"/>
            <a:ext cx="8764715" cy="418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303413" y="112225"/>
            <a:ext cx="1399930" cy="1399930"/>
            <a:chOff x="303413" y="112225"/>
            <a:chExt cx="1399930" cy="1399930"/>
          </a:xfrm>
        </p:grpSpPr>
        <p:sp>
          <p:nvSpPr>
            <p:cNvPr id="6" name="5 Elipse" descr="http://izdenis.kz/wp-content/uploads/2015/04/987162390ee303fe64ca5ad24e79b626_400x400.png"/>
            <p:cNvSpPr/>
            <p:nvPr/>
          </p:nvSpPr>
          <p:spPr>
            <a:xfrm>
              <a:off x="303413" y="112225"/>
              <a:ext cx="1399930" cy="139993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555400" y="855588"/>
              <a:ext cx="895955" cy="461977"/>
            </a:xfrm>
            <a:custGeom>
              <a:avLst/>
              <a:gdLst>
                <a:gd name="connsiteX0" fmla="*/ 0 w 895955"/>
                <a:gd name="connsiteY0" fmla="*/ 0 h 461977"/>
                <a:gd name="connsiteX1" fmla="*/ 895955 w 895955"/>
                <a:gd name="connsiteY1" fmla="*/ 0 h 461977"/>
                <a:gd name="connsiteX2" fmla="*/ 895955 w 895955"/>
                <a:gd name="connsiteY2" fmla="*/ 461977 h 461977"/>
                <a:gd name="connsiteX3" fmla="*/ 0 w 895955"/>
                <a:gd name="connsiteY3" fmla="*/ 461977 h 461977"/>
                <a:gd name="connsiteX4" fmla="*/ 0 w 895955"/>
                <a:gd name="connsiteY4" fmla="*/ 0 h 46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955" h="461977">
                  <a:moveTo>
                    <a:pt x="0" y="0"/>
                  </a:moveTo>
                  <a:lnTo>
                    <a:pt x="895955" y="0"/>
                  </a:lnTo>
                  <a:lnTo>
                    <a:pt x="895955" y="461977"/>
                  </a:lnTo>
                  <a:lnTo>
                    <a:pt x="0" y="46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859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428867" y="188640"/>
            <a:ext cx="72831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/>
              <a:t>Результат обучения по модулю 4</a:t>
            </a:r>
            <a:endParaRPr lang="es-ES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1630541"/>
            <a:ext cx="79564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b="1" dirty="0">
                <a:latin typeface="+mn-lt"/>
                <a:cs typeface="+mn-cs"/>
              </a:rPr>
              <a:t>Написано эссе на тему «Использование информационно-коммуникационных технологий в учебном процессе»</a:t>
            </a:r>
          </a:p>
          <a:p>
            <a:endParaRPr lang="kk-KZ" dirty="0"/>
          </a:p>
          <a:p>
            <a:r>
              <a:rPr lang="ru-RU" u="sng" dirty="0">
                <a:latin typeface="+mn-lt"/>
                <a:cs typeface="+mn-cs"/>
              </a:rPr>
              <a:t>Краткое содержание эссе</a:t>
            </a:r>
            <a:r>
              <a:rPr lang="ru-RU" u="sng" dirty="0" smtClean="0">
                <a:latin typeface="+mn-lt"/>
                <a:cs typeface="+mn-cs"/>
              </a:rPr>
              <a:t>.</a:t>
            </a:r>
          </a:p>
          <a:p>
            <a:endParaRPr lang="ru-RU" u="sng" dirty="0">
              <a:latin typeface="+mn-lt"/>
              <a:cs typeface="+mn-cs"/>
            </a:endParaRPr>
          </a:p>
          <a:p>
            <a:r>
              <a:rPr lang="ru-RU" sz="1400" dirty="0">
                <a:latin typeface="+mn-lt"/>
                <a:cs typeface="+mn-cs"/>
              </a:rPr>
              <a:t>Говорить о том, что применяется информационно-коммуникационная технология можно только в том случае, если: </a:t>
            </a:r>
            <a:endParaRPr lang="es-ES" sz="1400" dirty="0">
              <a:latin typeface="+mn-lt"/>
              <a:cs typeface="+mn-cs"/>
            </a:endParaRPr>
          </a:p>
          <a:p>
            <a:r>
              <a:rPr lang="ru-RU" sz="1400" dirty="0">
                <a:latin typeface="+mn-lt"/>
                <a:cs typeface="+mn-cs"/>
              </a:rPr>
              <a:t>1) она удовлетворяет основным принципам педагогической технологии (предварительное проектирование, воспроизводимость, целеобразование, целостность); </a:t>
            </a:r>
            <a:endParaRPr lang="es-ES" sz="1400" dirty="0">
              <a:latin typeface="+mn-lt"/>
              <a:cs typeface="+mn-cs"/>
            </a:endParaRPr>
          </a:p>
          <a:p>
            <a:r>
              <a:rPr lang="ru-RU" sz="1400" dirty="0">
                <a:latin typeface="+mn-lt"/>
                <a:cs typeface="+mn-cs"/>
              </a:rPr>
              <a:t>2) она решает поставленные задачи;</a:t>
            </a:r>
            <a:endParaRPr lang="es-ES" sz="1400" dirty="0">
              <a:latin typeface="+mn-lt"/>
              <a:cs typeface="+mn-cs"/>
            </a:endParaRPr>
          </a:p>
          <a:p>
            <a:r>
              <a:rPr lang="ru-RU" sz="1400" dirty="0">
                <a:latin typeface="+mn-lt"/>
                <a:cs typeface="+mn-cs"/>
              </a:rPr>
              <a:t>3) средством подготовки и передачи информации обучаемому является компьютер и Интернет. </a:t>
            </a:r>
            <a:endParaRPr lang="es-ES" sz="1400" dirty="0">
              <a:latin typeface="+mn-lt"/>
              <a:cs typeface="+mn-cs"/>
            </a:endParaRPr>
          </a:p>
          <a:p>
            <a:r>
              <a:rPr lang="ru-RU" sz="1400" dirty="0">
                <a:latin typeface="+mn-lt"/>
                <a:cs typeface="+mn-cs"/>
              </a:rPr>
              <a:t>Компьютер и Интернет - это мощные инструменты, которые при правильном использовании могут способствовать повышению качества обучения. Но они же могут выполнять и совершенно обратную задачу, снижать качество, если будут использоваться бессистемно и не учитывая принципы педагогической технологии.</a:t>
            </a:r>
            <a:endParaRPr lang="es-ES" sz="1400" dirty="0">
              <a:latin typeface="+mn-lt"/>
              <a:cs typeface="+mn-cs"/>
            </a:endParaRPr>
          </a:p>
          <a:p>
            <a:r>
              <a:rPr lang="ru-RU" sz="1400" dirty="0">
                <a:latin typeface="+mn-lt"/>
                <a:cs typeface="+mn-cs"/>
              </a:rPr>
              <a:t>Специфика моих дисциплин такова, что я в полной мере использую ИКТ. Преподаю следующие дисциплины:</a:t>
            </a:r>
            <a:endParaRPr lang="es-ES" sz="1400" dirty="0">
              <a:latin typeface="+mn-lt"/>
              <a:cs typeface="+mn-cs"/>
            </a:endParaRPr>
          </a:p>
          <a:p>
            <a:r>
              <a:rPr lang="ru-RU" sz="1400" dirty="0">
                <a:latin typeface="+mn-lt"/>
                <a:cs typeface="+mn-cs"/>
              </a:rPr>
              <a:t>- Базы данных в информационных системах;</a:t>
            </a:r>
            <a:endParaRPr lang="es-ES" sz="1400" dirty="0">
              <a:latin typeface="+mn-lt"/>
              <a:cs typeface="+mn-cs"/>
            </a:endParaRPr>
          </a:p>
          <a:p>
            <a:r>
              <a:rPr lang="ru-RU" sz="1400" dirty="0">
                <a:latin typeface="+mn-lt"/>
                <a:cs typeface="+mn-cs"/>
              </a:rPr>
              <a:t>- Основы дистанционных образовательных технологий;</a:t>
            </a:r>
            <a:endParaRPr lang="es-ES" sz="1400" dirty="0">
              <a:latin typeface="+mn-lt"/>
              <a:cs typeface="+mn-cs"/>
            </a:endParaRPr>
          </a:p>
          <a:p>
            <a:r>
              <a:rPr lang="ru-RU" sz="1400" dirty="0">
                <a:latin typeface="+mn-lt"/>
                <a:cs typeface="+mn-cs"/>
              </a:rPr>
              <a:t>- Информационные технологии</a:t>
            </a:r>
            <a:endParaRPr lang="es-ES" sz="1400" dirty="0">
              <a:latin typeface="+mn-lt"/>
              <a:cs typeface="+mn-cs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03413" y="112225"/>
            <a:ext cx="1399930" cy="1399930"/>
            <a:chOff x="303413" y="112225"/>
            <a:chExt cx="1399930" cy="1399930"/>
          </a:xfrm>
        </p:grpSpPr>
        <p:sp>
          <p:nvSpPr>
            <p:cNvPr id="6" name="5 Elipse" descr="http://izdenis.kz/wp-content/uploads/2015/04/987162390ee303fe64ca5ad24e79b626_400x400.png"/>
            <p:cNvSpPr/>
            <p:nvPr/>
          </p:nvSpPr>
          <p:spPr>
            <a:xfrm>
              <a:off x="303413" y="112225"/>
              <a:ext cx="1399930" cy="139993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555400" y="855588"/>
              <a:ext cx="895955" cy="461977"/>
            </a:xfrm>
            <a:custGeom>
              <a:avLst/>
              <a:gdLst>
                <a:gd name="connsiteX0" fmla="*/ 0 w 895955"/>
                <a:gd name="connsiteY0" fmla="*/ 0 h 461977"/>
                <a:gd name="connsiteX1" fmla="*/ 895955 w 895955"/>
                <a:gd name="connsiteY1" fmla="*/ 0 h 461977"/>
                <a:gd name="connsiteX2" fmla="*/ 895955 w 895955"/>
                <a:gd name="connsiteY2" fmla="*/ 461977 h 461977"/>
                <a:gd name="connsiteX3" fmla="*/ 0 w 895955"/>
                <a:gd name="connsiteY3" fmla="*/ 461977 h 461977"/>
                <a:gd name="connsiteX4" fmla="*/ 0 w 895955"/>
                <a:gd name="connsiteY4" fmla="*/ 0 h 46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955" h="461977">
                  <a:moveTo>
                    <a:pt x="0" y="0"/>
                  </a:moveTo>
                  <a:lnTo>
                    <a:pt x="895955" y="0"/>
                  </a:lnTo>
                  <a:lnTo>
                    <a:pt x="895955" y="461977"/>
                  </a:lnTo>
                  <a:lnTo>
                    <a:pt x="0" y="46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751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3868" y="0"/>
            <a:ext cx="7283152" cy="1143000"/>
          </a:xfrm>
        </p:spPr>
        <p:txBody>
          <a:bodyPr/>
          <a:lstStyle/>
          <a:p>
            <a:r>
              <a:rPr lang="ru-RU" sz="2800" b="1" dirty="0"/>
              <a:t>Оценка результатов обучения в дистанционнном курсе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0EFD-6BFC-441B-881D-762F415443B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90" t="64168" r="6190" b="31591"/>
          <a:stretch/>
        </p:blipFill>
        <p:spPr bwMode="auto">
          <a:xfrm>
            <a:off x="1124202" y="6311775"/>
            <a:ext cx="7634515" cy="41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95" t="38802" r="7381" b="7478"/>
          <a:stretch/>
        </p:blipFill>
        <p:spPr bwMode="auto">
          <a:xfrm>
            <a:off x="1043608" y="1074078"/>
            <a:ext cx="7561944" cy="52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303413" y="112225"/>
            <a:ext cx="1399930" cy="1399930"/>
            <a:chOff x="303413" y="112225"/>
            <a:chExt cx="1399930" cy="1399930"/>
          </a:xfrm>
        </p:grpSpPr>
        <p:sp>
          <p:nvSpPr>
            <p:cNvPr id="11" name="10 Elipse" descr="http://izdenis.kz/wp-content/uploads/2015/04/987162390ee303fe64ca5ad24e79b626_400x400.png"/>
            <p:cNvSpPr/>
            <p:nvPr/>
          </p:nvSpPr>
          <p:spPr>
            <a:xfrm>
              <a:off x="303413" y="112225"/>
              <a:ext cx="1399930" cy="139993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Forma libre"/>
            <p:cNvSpPr/>
            <p:nvPr/>
          </p:nvSpPr>
          <p:spPr>
            <a:xfrm>
              <a:off x="555400" y="855588"/>
              <a:ext cx="895955" cy="461977"/>
            </a:xfrm>
            <a:custGeom>
              <a:avLst/>
              <a:gdLst>
                <a:gd name="connsiteX0" fmla="*/ 0 w 895955"/>
                <a:gd name="connsiteY0" fmla="*/ 0 h 461977"/>
                <a:gd name="connsiteX1" fmla="*/ 895955 w 895955"/>
                <a:gd name="connsiteY1" fmla="*/ 0 h 461977"/>
                <a:gd name="connsiteX2" fmla="*/ 895955 w 895955"/>
                <a:gd name="connsiteY2" fmla="*/ 461977 h 461977"/>
                <a:gd name="connsiteX3" fmla="*/ 0 w 895955"/>
                <a:gd name="connsiteY3" fmla="*/ 461977 h 461977"/>
                <a:gd name="connsiteX4" fmla="*/ 0 w 895955"/>
                <a:gd name="connsiteY4" fmla="*/ 0 h 46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955" h="461977">
                  <a:moveTo>
                    <a:pt x="0" y="0"/>
                  </a:moveTo>
                  <a:lnTo>
                    <a:pt x="895955" y="0"/>
                  </a:lnTo>
                  <a:lnTo>
                    <a:pt x="895955" y="461977"/>
                  </a:lnTo>
                  <a:lnTo>
                    <a:pt x="0" y="46197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974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1298</Words>
  <Application>Microsoft Office PowerPoint</Application>
  <PresentationFormat>Экран (4:3)</PresentationFormat>
  <Paragraphs>231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Специальное оформление</vt:lpstr>
      <vt:lpstr>Слайд 1</vt:lpstr>
      <vt:lpstr>Цели и задачи программы</vt:lpstr>
      <vt:lpstr>СТРУКТУРА ПРОГРАММЫ  ПОВЫШЕНИЯ КВАЛИФИКАЦИИ</vt:lpstr>
      <vt:lpstr>1 часть. Дистанционное обучение  в СДО РИПКС СО РК</vt:lpstr>
      <vt:lpstr>Результат обучения по модулю 1</vt:lpstr>
      <vt:lpstr>Слайд 6</vt:lpstr>
      <vt:lpstr>Слайд 7</vt:lpstr>
      <vt:lpstr>Слайд 8</vt:lpstr>
      <vt:lpstr>Оценка результатов обучения в дистанционнном курсе</vt:lpstr>
      <vt:lpstr>2 часть. Обучение в  Валенсийском политехническом университете </vt:lpstr>
      <vt:lpstr>Выполнение заданий в модуле А</vt:lpstr>
      <vt:lpstr>Выполнение заданий в модуле А</vt:lpstr>
      <vt:lpstr>Слайд 13</vt:lpstr>
      <vt:lpstr>2 часть. Обучение в  Валенсийском политехническом университете </vt:lpstr>
      <vt:lpstr>2 часть. Обучение в  Валенсийском политехническом университете </vt:lpstr>
      <vt:lpstr>Выполнение заданий в модуле С</vt:lpstr>
      <vt:lpstr>Слайд 17</vt:lpstr>
      <vt:lpstr>2 часть. Обучение в  Валенсийском политехническом университете </vt:lpstr>
      <vt:lpstr>Итоговое задание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CDO</cp:lastModifiedBy>
  <cp:revision>130</cp:revision>
  <dcterms:created xsi:type="dcterms:W3CDTF">2011-09-13T15:51:40Z</dcterms:created>
  <dcterms:modified xsi:type="dcterms:W3CDTF">2016-02-25T05:44:52Z</dcterms:modified>
</cp:coreProperties>
</file>