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8" name="Picture 7" descr="Firelight title.png"/>
          <p:cNvPicPr>
            <a:picLocks noChangeAspect="1"/>
          </p:cNvPicPr>
          <p:nvPr/>
        </p:nvPicPr>
        <p:blipFill>
          <a:blip r:embed="rId2"/>
          <a:srcRect l="43431" t="21353" b="20413"/>
          <a:stretch>
            <a:fillRect/>
          </a:stretch>
        </p:blipFill>
        <p:spPr>
          <a:xfrm>
            <a:off x="0" y="0"/>
            <a:ext cx="3672304" cy="6858000"/>
          </a:xfrm>
          <a:prstGeom prst="rect">
            <a:avLst/>
          </a:prstGeom>
        </p:spPr>
      </p:pic>
      <p:sp>
        <p:nvSpPr>
          <p:cNvPr id="2" name="Title 1"/>
          <p:cNvSpPr>
            <a:spLocks noGrp="1"/>
          </p:cNvSpPr>
          <p:nvPr>
            <p:ph type="ctrTitle"/>
          </p:nvPr>
        </p:nvSpPr>
        <p:spPr>
          <a:xfrm>
            <a:off x="1752600" y="1219200"/>
            <a:ext cx="6400800" cy="1600200"/>
          </a:xfrm>
        </p:spPr>
        <p:txBody>
          <a:bodyPr anchor="b" anchorCtr="0"/>
          <a:lstStyle>
            <a:lvl1pPr algn="l">
              <a:defRPr>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stStyle>
          <a:p>
            <a:r>
              <a:rPr lang="ru-RU" smtClean="0"/>
              <a:t>Образец заголовка</a:t>
            </a:r>
            <a:endParaRPr/>
          </a:p>
        </p:txBody>
      </p:sp>
      <p:sp>
        <p:nvSpPr>
          <p:cNvPr id="3" name="Subtitle 2"/>
          <p:cNvSpPr>
            <a:spLocks noGrp="1"/>
          </p:cNvSpPr>
          <p:nvPr>
            <p:ph type="subTitle" idx="1"/>
          </p:nvPr>
        </p:nvSpPr>
        <p:spPr>
          <a:xfrm>
            <a:off x="2438400" y="2971800"/>
            <a:ext cx="5715000" cy="1295400"/>
          </a:xfrm>
        </p:spPr>
        <p:txBody>
          <a:bodyPr>
            <a:normAutofit/>
          </a:bodyPr>
          <a:lstStyle>
            <a:lvl1pPr marL="0" indent="0" algn="l">
              <a:buNone/>
              <a:defRPr sz="1800">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a:p>
        </p:txBody>
      </p:sp>
      <p:sp>
        <p:nvSpPr>
          <p:cNvPr id="4" name="Date Placeholder 3"/>
          <p:cNvSpPr>
            <a:spLocks noGrp="1"/>
          </p:cNvSpPr>
          <p:nvPr>
            <p:ph type="dt" sz="half" idx="10"/>
          </p:nvPr>
        </p:nvSpPr>
        <p:spPr>
          <a:xfrm>
            <a:off x="228600" y="5943600"/>
            <a:ext cx="2133600" cy="228600"/>
          </a:xfrm>
        </p:spPr>
        <p:txBody>
          <a:bodyPr/>
          <a:lstStyle>
            <a:lvl1pPr algn="l">
              <a:defRPr/>
            </a:lvl1pPr>
          </a:lstStyle>
          <a:p>
            <a:fld id="{6F69044E-5D2A-4CA0-BB42-883D2CBAE929}" type="datetime1">
              <a:rPr/>
              <a:pPr/>
              <a:t>3/28/2008</a:t>
            </a:fld>
            <a:endParaRPr/>
          </a:p>
        </p:txBody>
      </p:sp>
      <p:sp>
        <p:nvSpPr>
          <p:cNvPr id="5" name="Footer Placeholder 4"/>
          <p:cNvSpPr>
            <a:spLocks noGrp="1"/>
          </p:cNvSpPr>
          <p:nvPr>
            <p:ph type="ftr" sz="quarter" idx="11"/>
          </p:nvPr>
        </p:nvSpPr>
        <p:spPr>
          <a:xfrm>
            <a:off x="228600" y="5715000"/>
            <a:ext cx="2667000" cy="228600"/>
          </a:xfrm>
        </p:spPr>
        <p:txBody>
          <a:bodyPr/>
          <a:lstStyle/>
          <a:p>
            <a:endParaRPr/>
          </a:p>
        </p:txBody>
      </p:sp>
      <p:sp>
        <p:nvSpPr>
          <p:cNvPr id="6" name="Slide Number Placeholder 5"/>
          <p:cNvSpPr>
            <a:spLocks noGrp="1"/>
          </p:cNvSpPr>
          <p:nvPr>
            <p:ph type="sldNum" sz="quarter" idx="12"/>
          </p:nvPr>
        </p:nvSpPr>
        <p:spPr>
          <a:xfrm>
            <a:off x="228600" y="6248400"/>
            <a:ext cx="533400" cy="228600"/>
          </a:xfrm>
        </p:spPr>
        <p:txBody>
          <a:bodyPr/>
          <a:lstStyle>
            <a:lvl1pPr algn="l">
              <a:defRPr/>
            </a:lvl1pPr>
          </a:lstStyle>
          <a:p>
            <a:fld id="{DF28FB93-0A08-4E7D-8E63-9EFA29F1E093}" type="slidenum">
              <a:rPr/>
              <a:pPr/>
              <a:t>‹#›</a:t>
            </a:fld>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ru-RU" smtClean="0"/>
              <a:t>Образец заголовка</a:t>
            </a:r>
            <a:endParaRPr/>
          </a:p>
        </p:txBody>
      </p:sp>
      <p:sp>
        <p:nvSpPr>
          <p:cNvPr id="3" name="Vertical Text Placeholder 2"/>
          <p:cNvSpPr>
            <a:spLocks noGrp="1"/>
          </p:cNvSpPr>
          <p:nvPr>
            <p:ph type="body" orient="vert" idx="1"/>
          </p:nvPr>
        </p:nvSpPr>
        <p:spPr>
          <a:xfrm>
            <a:off x="1734209" y="2057400"/>
            <a:ext cx="5678424" cy="3886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Date Placeholder 3"/>
          <p:cNvSpPr>
            <a:spLocks noGrp="1"/>
          </p:cNvSpPr>
          <p:nvPr>
            <p:ph type="dt" sz="half" idx="10"/>
          </p:nvPr>
        </p:nvSpPr>
        <p:spPr/>
        <p:txBody>
          <a:bodyPr/>
          <a:lstStyle/>
          <a:p>
            <a:fld id="{EFE98D6F-16E8-49DC-8FE1-047F0921EDA6}" type="datetime1">
              <a:rPr/>
              <a:pPr/>
              <a:t>3/28/2008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1752600" cy="4343399"/>
          </a:xfrm>
        </p:spPr>
        <p:txBody>
          <a:bodyPr vert="eaVert"/>
          <a:lstStyle>
            <a:lvl1pPr algn="l">
              <a:defRPr/>
            </a:lvl1pPr>
          </a:lstStyle>
          <a:p>
            <a:r>
              <a:rPr lang="ru-RU" smtClean="0"/>
              <a:t>Образец заголовка</a:t>
            </a:r>
            <a:endParaRPr/>
          </a:p>
        </p:txBody>
      </p:sp>
      <p:sp>
        <p:nvSpPr>
          <p:cNvPr id="3" name="Vertical Text Placeholder 2"/>
          <p:cNvSpPr>
            <a:spLocks noGrp="1"/>
          </p:cNvSpPr>
          <p:nvPr>
            <p:ph type="body" orient="vert" idx="1"/>
          </p:nvPr>
        </p:nvSpPr>
        <p:spPr>
          <a:xfrm>
            <a:off x="1447800" y="533401"/>
            <a:ext cx="5029200" cy="54229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Date Placeholder 3"/>
          <p:cNvSpPr>
            <a:spLocks noGrp="1"/>
          </p:cNvSpPr>
          <p:nvPr>
            <p:ph type="dt" sz="half" idx="10"/>
          </p:nvPr>
        </p:nvSpPr>
        <p:spPr/>
        <p:txBody>
          <a:bodyPr/>
          <a:lstStyle/>
          <a:p>
            <a:fld id="{B7CE83B5-A467-46A0-A443-9E0EC05634EB}" type="datetime1">
              <a:rPr/>
              <a:pPr/>
              <a:t>3/28/2008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Date Placeholder 3"/>
          <p:cNvSpPr>
            <a:spLocks noGrp="1"/>
          </p:cNvSpPr>
          <p:nvPr>
            <p:ph type="dt" sz="half" idx="10"/>
          </p:nvPr>
        </p:nvSpPr>
        <p:spPr/>
        <p:txBody>
          <a:bodyPr/>
          <a:lstStyle/>
          <a:p>
            <a:fld id="{0FD2F7DF-926F-40E7-9B2B-D1F53D2E1C5C}" type="datetime1">
              <a:rPr/>
              <a:pPr/>
              <a:t>3/28/2008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8" name="Picture 7" descr="Firelight section.png"/>
          <p:cNvPicPr>
            <a:picLocks noChangeAspect="1"/>
          </p:cNvPicPr>
          <p:nvPr/>
        </p:nvPicPr>
        <p:blipFill>
          <a:blip r:embed="rId2"/>
          <a:srcRect l="7678" r="8563" b="31688"/>
          <a:stretch>
            <a:fillRect/>
          </a:stretch>
        </p:blipFill>
        <p:spPr>
          <a:xfrm>
            <a:off x="0" y="3048000"/>
            <a:ext cx="9144000" cy="3810000"/>
          </a:xfrm>
          <a:prstGeom prst="rect">
            <a:avLst/>
          </a:prstGeom>
        </p:spPr>
      </p:pic>
      <p:sp>
        <p:nvSpPr>
          <p:cNvPr id="2" name="Title 1"/>
          <p:cNvSpPr>
            <a:spLocks noGrp="1"/>
          </p:cNvSpPr>
          <p:nvPr>
            <p:ph type="title"/>
          </p:nvPr>
        </p:nvSpPr>
        <p:spPr>
          <a:xfrm>
            <a:off x="876300" y="2057400"/>
            <a:ext cx="7391400" cy="1590675"/>
          </a:xfrm>
        </p:spPr>
        <p:txBody>
          <a:bodyPr anchor="b" anchorCtr="0">
            <a:normAutofit/>
          </a:bodyPr>
          <a:lstStyle>
            <a:lvl1pPr algn="ctr">
              <a:defRPr sz="4400" b="0" i="0" cap="none" baseline="0"/>
            </a:lvl1pPr>
          </a:lstStyle>
          <a:p>
            <a:r>
              <a:rPr lang="ru-RU" smtClean="0"/>
              <a:t>Образец заголовка</a:t>
            </a:r>
            <a:endParaRPr/>
          </a:p>
        </p:txBody>
      </p:sp>
      <p:sp>
        <p:nvSpPr>
          <p:cNvPr id="3" name="Text Placeholder 2"/>
          <p:cNvSpPr>
            <a:spLocks noGrp="1"/>
          </p:cNvSpPr>
          <p:nvPr>
            <p:ph type="body" idx="1"/>
          </p:nvPr>
        </p:nvSpPr>
        <p:spPr>
          <a:xfrm>
            <a:off x="1877546" y="3810000"/>
            <a:ext cx="5388909" cy="1423987"/>
          </a:xfrm>
        </p:spPr>
        <p:txBody>
          <a:bodyPr vert="horz" lIns="91440" tIns="45720" rIns="91440" bIns="45720" rtlCol="0">
            <a:normAutofit/>
          </a:bodyPr>
          <a:lstStyle>
            <a:lvl1pPr marL="0" indent="0" algn="ctr" defTabSz="914400" rtl="0" eaLnBrk="1" latinLnBrk="0" hangingPunct="1">
              <a:spcBef>
                <a:spcPts val="1500"/>
              </a:spcBef>
              <a:buFontTx/>
              <a:buNone/>
              <a:defRPr sz="18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26D8FEB-8E5E-43C8-A624-2E6E48E6ECFC}" type="datetime1">
              <a:rPr/>
              <a:pPr/>
              <a:t>3/28/2008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ru-RU" smtClean="0"/>
              <a:t>Образец заголовка</a:t>
            </a:r>
            <a:endParaRPr/>
          </a:p>
        </p:txBody>
      </p:sp>
      <p:sp>
        <p:nvSpPr>
          <p:cNvPr id="3" name="Content Placeholder 2"/>
          <p:cNvSpPr>
            <a:spLocks noGrp="1"/>
          </p:cNvSpPr>
          <p:nvPr>
            <p:ph sz="half" idx="1"/>
          </p:nvPr>
        </p:nvSpPr>
        <p:spPr>
          <a:xfrm>
            <a:off x="1371600" y="2057401"/>
            <a:ext cx="2743200" cy="38989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Content Placeholder 3"/>
          <p:cNvSpPr>
            <a:spLocks noGrp="1"/>
          </p:cNvSpPr>
          <p:nvPr>
            <p:ph sz="half" idx="2"/>
          </p:nvPr>
        </p:nvSpPr>
        <p:spPr>
          <a:xfrm>
            <a:off x="5029200" y="2057401"/>
            <a:ext cx="2743200" cy="38989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5" name="Date Placeholder 4"/>
          <p:cNvSpPr>
            <a:spLocks noGrp="1"/>
          </p:cNvSpPr>
          <p:nvPr>
            <p:ph type="dt" sz="half" idx="10"/>
          </p:nvPr>
        </p:nvSpPr>
        <p:spPr/>
        <p:txBody>
          <a:bodyPr/>
          <a:lstStyle/>
          <a:p>
            <a:fld id="{02763DBF-A449-4C9D-B472-5959E548D7F2}" type="datetime1">
              <a:rPr/>
              <a:pPr/>
              <a:t>3/28/2008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lvl1pPr>
              <a:defRPr/>
            </a:lvl1pPr>
          </a:lstStyle>
          <a:p>
            <a:r>
              <a:rPr lang="ru-RU" smtClean="0"/>
              <a:t>Образец заголовка</a:t>
            </a:r>
            <a:endParaRPr/>
          </a:p>
        </p:txBody>
      </p:sp>
      <p:sp>
        <p:nvSpPr>
          <p:cNvPr id="3" name="Text Placeholder 2"/>
          <p:cNvSpPr>
            <a:spLocks noGrp="1"/>
          </p:cNvSpPr>
          <p:nvPr>
            <p:ph type="body" idx="1"/>
          </p:nvPr>
        </p:nvSpPr>
        <p:spPr>
          <a:xfrm>
            <a:off x="13716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71600" y="2819400"/>
            <a:ext cx="2743200" cy="31369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5" name="Text Placeholder 4"/>
          <p:cNvSpPr>
            <a:spLocks noGrp="1"/>
          </p:cNvSpPr>
          <p:nvPr>
            <p:ph type="body" sz="quarter" idx="3"/>
          </p:nvPr>
        </p:nvSpPr>
        <p:spPr>
          <a:xfrm>
            <a:off x="50292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2819400"/>
            <a:ext cx="2743200" cy="31369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7" name="Date Placeholder 6"/>
          <p:cNvSpPr>
            <a:spLocks noGrp="1"/>
          </p:cNvSpPr>
          <p:nvPr>
            <p:ph type="dt" sz="half" idx="10"/>
          </p:nvPr>
        </p:nvSpPr>
        <p:spPr/>
        <p:txBody>
          <a:bodyPr/>
          <a:lstStyle/>
          <a:p>
            <a:fld id="{E3C3F5D0-5EBE-4B75-9D49-39A56D67876E}" type="datetime1">
              <a:rPr/>
              <a:pPr/>
              <a:t>3/28/2008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Date Placeholder 2"/>
          <p:cNvSpPr>
            <a:spLocks noGrp="1"/>
          </p:cNvSpPr>
          <p:nvPr>
            <p:ph type="dt" sz="half" idx="10"/>
          </p:nvPr>
        </p:nvSpPr>
        <p:spPr/>
        <p:txBody>
          <a:bodyPr/>
          <a:lstStyle/>
          <a:p>
            <a:fld id="{6A26A0FF-41E3-48D8-B6B1-AD2DFF309C37}" type="datetime1">
              <a:rPr/>
              <a:pPr/>
              <a:t>3/28/2008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F69535-5BFE-4C6B-A00E-2CCC3E0C7147}" type="datetime1">
              <a:rPr/>
              <a:pPr/>
              <a:t>3/28/2008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pic>
        <p:nvPicPr>
          <p:cNvPr id="9" name="Picture 8" descr="Content caption.png"/>
          <p:cNvPicPr>
            <a:picLocks noChangeAspect="1"/>
          </p:cNvPicPr>
          <p:nvPr/>
        </p:nvPicPr>
        <p:blipFill>
          <a:blip r:embed="rId2"/>
          <a:srcRect l="11342" t="23079" r="13047"/>
          <a:stretch>
            <a:fillRect/>
          </a:stretch>
        </p:blipFill>
        <p:spPr>
          <a:xfrm>
            <a:off x="0" y="0"/>
            <a:ext cx="9144000" cy="6095345"/>
          </a:xfrm>
          <a:prstGeom prst="rect">
            <a:avLst/>
          </a:prstGeom>
        </p:spPr>
      </p:pic>
      <p:sp>
        <p:nvSpPr>
          <p:cNvPr id="2" name="Title 1"/>
          <p:cNvSpPr>
            <a:spLocks noGrp="1"/>
          </p:cNvSpPr>
          <p:nvPr>
            <p:ph type="title"/>
          </p:nvPr>
        </p:nvSpPr>
        <p:spPr>
          <a:xfrm>
            <a:off x="835025" y="438150"/>
            <a:ext cx="2743200" cy="1618488"/>
          </a:xfrm>
        </p:spPr>
        <p:txBody>
          <a:bodyPr anchor="ctr" anchorCtr="0">
            <a:normAutofit/>
          </a:bodyPr>
          <a:lstStyle>
            <a:lvl1pPr algn="l">
              <a:defRPr sz="3600" b="0"/>
            </a:lvl1pPr>
          </a:lstStyle>
          <a:p>
            <a:r>
              <a:rPr lang="ru-RU" smtClean="0"/>
              <a:t>Образец заголовка</a:t>
            </a:r>
            <a:endParaRPr/>
          </a:p>
        </p:txBody>
      </p:sp>
      <p:sp>
        <p:nvSpPr>
          <p:cNvPr id="3" name="Content Placeholder 2"/>
          <p:cNvSpPr>
            <a:spLocks noGrp="1"/>
          </p:cNvSpPr>
          <p:nvPr>
            <p:ph idx="1"/>
          </p:nvPr>
        </p:nvSpPr>
        <p:spPr>
          <a:xfrm>
            <a:off x="3886200" y="438150"/>
            <a:ext cx="4419600" cy="5118100"/>
          </a:xfrm>
        </p:spPr>
        <p:txBody>
          <a:bodyPr>
            <a:normAutofit/>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Text Placeholder 3"/>
          <p:cNvSpPr>
            <a:spLocks noGrp="1"/>
          </p:cNvSpPr>
          <p:nvPr>
            <p:ph type="body" sz="half" idx="2"/>
          </p:nvPr>
        </p:nvSpPr>
        <p:spPr>
          <a:xfrm>
            <a:off x="833439" y="2514600"/>
            <a:ext cx="1985962" cy="2362200"/>
          </a:xfrm>
        </p:spPr>
        <p:txBody>
          <a:bodyPr anchor="t" anchorCtr="0">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98FED56-6EAC-4129-98CD-9AD71FD8D485}" type="datetime1">
              <a:rPr/>
              <a:pPr/>
              <a:t>3/28/2008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8" name="Picture 7" descr="Content caption.png"/>
          <p:cNvPicPr>
            <a:picLocks noChangeAspect="1"/>
          </p:cNvPicPr>
          <p:nvPr/>
        </p:nvPicPr>
        <p:blipFill>
          <a:blip r:embed="rId2"/>
          <a:srcRect l="11342" t="23079" r="13047"/>
          <a:stretch>
            <a:fillRect/>
          </a:stretch>
        </p:blipFill>
        <p:spPr>
          <a:xfrm>
            <a:off x="0" y="0"/>
            <a:ext cx="9144000" cy="6095345"/>
          </a:xfrm>
          <a:prstGeom prst="rect">
            <a:avLst/>
          </a:prstGeom>
        </p:spPr>
      </p:pic>
      <p:sp>
        <p:nvSpPr>
          <p:cNvPr id="2" name="Title 1"/>
          <p:cNvSpPr>
            <a:spLocks noGrp="1"/>
          </p:cNvSpPr>
          <p:nvPr>
            <p:ph type="title"/>
          </p:nvPr>
        </p:nvSpPr>
        <p:spPr>
          <a:xfrm>
            <a:off x="835025" y="438150"/>
            <a:ext cx="2743200" cy="1619250"/>
          </a:xfrm>
        </p:spPr>
        <p:txBody>
          <a:bodyPr vert="horz" lIns="91440" tIns="45720" rIns="91440" bIns="45720" rtlCol="0" anchor="ctr" anchorCtr="0">
            <a:normAutofit/>
          </a:bodyPr>
          <a:lstStyle>
            <a:lvl1pPr algn="l" defTabSz="914400" rtl="0" eaLnBrk="1" latinLnBrk="0" hangingPunct="1">
              <a:spcBef>
                <a:spcPct val="0"/>
              </a:spcBef>
              <a:buNone/>
              <a:defRPr sz="3600" b="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stStyle>
          <a:p>
            <a:r>
              <a:rPr lang="ru-RU" smtClean="0"/>
              <a:t>Образец заголовка</a:t>
            </a:r>
            <a:endParaRPr/>
          </a:p>
        </p:txBody>
      </p:sp>
      <p:sp>
        <p:nvSpPr>
          <p:cNvPr id="3" name="Picture Placeholder 2"/>
          <p:cNvSpPr>
            <a:spLocks noGrp="1"/>
          </p:cNvSpPr>
          <p:nvPr>
            <p:ph type="pic" idx="1"/>
          </p:nvPr>
        </p:nvSpPr>
        <p:spPr>
          <a:xfrm>
            <a:off x="3575050" y="685800"/>
            <a:ext cx="5264150" cy="4648200"/>
          </a:xfrm>
          <a:prstGeom prst="ellipse">
            <a:avLst/>
          </a:prstGeom>
          <a:ln w="127000">
            <a:solidFill>
              <a:schemeClr val="tx1">
                <a:alpha val="10000"/>
              </a:schemeClr>
            </a:solidFill>
          </a:ln>
          <a:effectLst>
            <a:innerShdw blurRad="190500">
              <a:prstClr val="black">
                <a:alpha val="75000"/>
              </a:prstClr>
            </a:inn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a:p>
        </p:txBody>
      </p:sp>
      <p:sp>
        <p:nvSpPr>
          <p:cNvPr id="4" name="Text Placeholder 3"/>
          <p:cNvSpPr>
            <a:spLocks noGrp="1"/>
          </p:cNvSpPr>
          <p:nvPr>
            <p:ph type="body" sz="half" idx="2"/>
          </p:nvPr>
        </p:nvSpPr>
        <p:spPr>
          <a:xfrm>
            <a:off x="832104" y="2514600"/>
            <a:ext cx="1984248" cy="2359152"/>
          </a:xfrm>
        </p:spPr>
        <p:txBody>
          <a:bodyPr vert="horz" lIns="91440" tIns="45720" rIns="91440" bIns="45720" rtlCol="0" anchor="t" anchorCtr="0">
            <a:normAutofit/>
          </a:bodyPr>
          <a:lstStyle>
            <a:lvl1pPr marL="0" indent="0">
              <a:buNone/>
              <a:defRPr sz="14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1500"/>
              </a:spcBef>
              <a:buFontTx/>
              <a:buNone/>
            </a:pPr>
            <a:r>
              <a:rPr lang="ru-RU" smtClean="0"/>
              <a:t>Образец текста</a:t>
            </a:r>
          </a:p>
        </p:txBody>
      </p:sp>
      <p:sp>
        <p:nvSpPr>
          <p:cNvPr id="5" name="Date Placeholder 4"/>
          <p:cNvSpPr>
            <a:spLocks noGrp="1"/>
          </p:cNvSpPr>
          <p:nvPr>
            <p:ph type="dt" sz="half" idx="10"/>
          </p:nvPr>
        </p:nvSpPr>
        <p:spPr/>
        <p:txBody>
          <a:bodyPr/>
          <a:lstStyle/>
          <a:p>
            <a:fld id="{A8D37ED7-ED76-43BC-97DB-55B373391E40}" type="datetime1">
              <a:rPr/>
              <a:pPr/>
              <a:t>3/28/2008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2" name="Picture 11" descr="Firelight content.png"/>
          <p:cNvPicPr>
            <a:picLocks noChangeAspect="1"/>
          </p:cNvPicPr>
          <p:nvPr/>
        </p:nvPicPr>
        <p:blipFill>
          <a:blip r:embed="rId13"/>
          <a:srcRect l="10260" t="11518" r="6261" b="8745"/>
          <a:stretch>
            <a:fillRect/>
          </a:stretch>
        </p:blipFill>
        <p:spPr>
          <a:xfrm>
            <a:off x="0" y="0"/>
            <a:ext cx="9144000" cy="6858000"/>
          </a:xfrm>
          <a:prstGeom prst="rect">
            <a:avLst/>
          </a:prstGeom>
        </p:spPr>
      </p:pic>
      <p:sp>
        <p:nvSpPr>
          <p:cNvPr id="2" name="Title Placeholder 1"/>
          <p:cNvSpPr>
            <a:spLocks noGrp="1"/>
          </p:cNvSpPr>
          <p:nvPr>
            <p:ph type="title"/>
          </p:nvPr>
        </p:nvSpPr>
        <p:spPr>
          <a:xfrm>
            <a:off x="1731368" y="274638"/>
            <a:ext cx="5681265" cy="1477962"/>
          </a:xfrm>
          <a:prstGeom prst="rect">
            <a:avLst/>
          </a:prstGeom>
        </p:spPr>
        <p:txBody>
          <a:bodyPr vert="horz" lIns="91440" tIns="45720" rIns="91440" bIns="45720" rtlCol="0" anchor="b" anchorCtr="0">
            <a:normAutofit/>
          </a:bodyPr>
          <a:lstStyle/>
          <a:p>
            <a:r>
              <a:rPr lang="ru-RU" smtClean="0"/>
              <a:t>Образец заголовка</a:t>
            </a:r>
            <a:endParaRPr/>
          </a:p>
        </p:txBody>
      </p:sp>
      <p:sp>
        <p:nvSpPr>
          <p:cNvPr id="3" name="Text Placeholder 2"/>
          <p:cNvSpPr>
            <a:spLocks noGrp="1"/>
          </p:cNvSpPr>
          <p:nvPr>
            <p:ph type="body" idx="1"/>
          </p:nvPr>
        </p:nvSpPr>
        <p:spPr>
          <a:xfrm>
            <a:off x="2057400" y="2057400"/>
            <a:ext cx="50292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Date Placeholder 3"/>
          <p:cNvSpPr>
            <a:spLocks noGrp="1"/>
          </p:cNvSpPr>
          <p:nvPr>
            <p:ph type="dt" sz="half" idx="2"/>
          </p:nvPr>
        </p:nvSpPr>
        <p:spPr>
          <a:xfrm>
            <a:off x="6858000" y="6477000"/>
            <a:ext cx="2133600" cy="22860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fld id="{543E42D7-BE15-40EC-A50A-F1458B5ECD51}" type="datetime1">
              <a:rPr/>
              <a:pPr/>
              <a:t>3/28/2008</a:t>
            </a:fld>
            <a:endParaRPr/>
          </a:p>
        </p:txBody>
      </p:sp>
      <p:sp>
        <p:nvSpPr>
          <p:cNvPr id="5" name="Footer Placeholder 4"/>
          <p:cNvSpPr>
            <a:spLocks noGrp="1"/>
          </p:cNvSpPr>
          <p:nvPr>
            <p:ph type="ftr" sz="quarter" idx="3"/>
          </p:nvPr>
        </p:nvSpPr>
        <p:spPr>
          <a:xfrm>
            <a:off x="228600" y="6477000"/>
            <a:ext cx="2895600" cy="2286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endParaRPr/>
          </a:p>
        </p:txBody>
      </p:sp>
      <p:sp>
        <p:nvSpPr>
          <p:cNvPr id="6" name="Slide Number Placeholder 5"/>
          <p:cNvSpPr>
            <a:spLocks noGrp="1"/>
          </p:cNvSpPr>
          <p:nvPr>
            <p:ph type="sldNum" sz="quarter" idx="4"/>
          </p:nvPr>
        </p:nvSpPr>
        <p:spPr>
          <a:xfrm>
            <a:off x="8458200" y="6248400"/>
            <a:ext cx="533400" cy="22860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11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fld id="{DF28FB93-0A08-4E7D-8E63-9EFA29F1E093}" type="slidenum">
              <a:rPr/>
              <a:pPr/>
              <a:t>‹#›</a:t>
            </a:fld>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sldNum="0" hdr="0" ftr="0" dt="0"/>
  <p:txStyles>
    <p:titleStyle>
      <a:lvl1pPr algn="ctr" defTabSz="914400" rtl="0" eaLnBrk="1" latinLnBrk="0" hangingPunct="1">
        <a:spcBef>
          <a:spcPct val="0"/>
        </a:spcBef>
        <a:buNone/>
        <a:defRPr sz="44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p:titleStyle>
    <p:bodyStyle>
      <a:lvl1pPr marL="342900" indent="-342900" algn="l" defTabSz="914400" rtl="0" eaLnBrk="1" latinLnBrk="0" hangingPunct="1">
        <a:spcBef>
          <a:spcPts val="1500"/>
        </a:spcBef>
        <a:buFontTx/>
        <a:buBlip>
          <a:blip r:embed="rId14"/>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l" defTabSz="914400" rtl="0"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l" defTabSz="914400" rtl="0"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E:\&#1051;&#1077;&#1085;&#1072;\&#1052;&#1086;&#1080;%20&#1076;&#1086;&#1082;&#1091;&#1084;&#1077;&#1085;&#1090;&#1099;\&#1052;&#1086;&#1080;%20&#1088;&#1080;&#1089;&#1091;&#1085;&#1082;&#1080;\&#1069;&#1084;&#1073;&#1083;&#1077;&#1084;&#1072;%20&#1059;&#1053;&#1048;&#1042;&#1045;&#1056;&#1040;%20&#1095;&#1073;%202.jpg"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31368" y="764704"/>
            <a:ext cx="5681265" cy="710084"/>
          </a:xfrm>
        </p:spPr>
        <p:txBody>
          <a:bodyPr>
            <a:normAutofit fontScale="90000"/>
          </a:bodyPr>
          <a:lstStyle/>
          <a:p>
            <a:r>
              <a:rPr lang="ru-RU" sz="2800" dirty="0">
                <a:latin typeface="Times New Roman" pitchFamily="18" charset="0"/>
                <a:cs typeface="Times New Roman" pitchFamily="18" charset="0"/>
              </a:rPr>
              <a:t>КГУ имени </a:t>
            </a:r>
            <a:r>
              <a:rPr lang="ru-RU" sz="2800" dirty="0" err="1" smtClean="0">
                <a:latin typeface="Times New Roman" pitchFamily="18" charset="0"/>
                <a:cs typeface="Times New Roman" pitchFamily="18" charset="0"/>
              </a:rPr>
              <a:t>А.Байтурсынова</a:t>
            </a:r>
            <a:r>
              <a:rPr lang="ru-RU" dirty="0" smtClean="0">
                <a:latin typeface="Times New Roman" pitchFamily="18" charset="0"/>
                <a:cs typeface="Times New Roman" pitchFamily="18" charset="0"/>
              </a:rPr>
              <a:t> </a:t>
            </a:r>
            <a:endParaRPr lang="ru-RU" dirty="0"/>
          </a:p>
        </p:txBody>
      </p:sp>
      <p:sp>
        <p:nvSpPr>
          <p:cNvPr id="3" name="Объект 2"/>
          <p:cNvSpPr>
            <a:spLocks noGrp="1"/>
          </p:cNvSpPr>
          <p:nvPr>
            <p:ph idx="1"/>
          </p:nvPr>
        </p:nvSpPr>
        <p:spPr>
          <a:xfrm>
            <a:off x="2057400" y="2057400"/>
            <a:ext cx="5029200" cy="2307704"/>
          </a:xfrm>
        </p:spPr>
        <p:txBody>
          <a:bodyPr/>
          <a:lstStyle/>
          <a:p>
            <a:r>
              <a:rPr lang="ru-RU" b="1" dirty="0">
                <a:solidFill>
                  <a:schemeClr val="accent6"/>
                </a:solidFill>
                <a:latin typeface="Comic Sans MS" pitchFamily="66" charset="0"/>
                <a:cs typeface="Times New Roman" pitchFamily="18" charset="0"/>
              </a:rPr>
              <a:t>Основные понятия и новейшие характеристики безопасности сырья при использовании в хлебопекарном производстве</a:t>
            </a:r>
            <a:endParaRPr lang="ru-RU" b="1" dirty="0">
              <a:solidFill>
                <a:schemeClr val="accent6"/>
              </a:solidFill>
              <a:latin typeface="Comic Sans MS" pitchFamily="66" charset="0"/>
            </a:endParaRPr>
          </a:p>
          <a:p>
            <a:pPr algn="r"/>
            <a:r>
              <a:rPr lang="ru-RU" dirty="0" smtClean="0">
                <a:solidFill>
                  <a:schemeClr val="tx1"/>
                </a:solidFill>
              </a:rPr>
              <a:t>                                                                                       </a:t>
            </a:r>
            <a:r>
              <a:rPr lang="ru-RU" dirty="0" err="1" smtClean="0">
                <a:solidFill>
                  <a:schemeClr val="tx1"/>
                </a:solidFill>
              </a:rPr>
              <a:t>Мухамедов</a:t>
            </a:r>
            <a:r>
              <a:rPr lang="ru-RU" dirty="0" smtClean="0">
                <a:solidFill>
                  <a:schemeClr val="tx1"/>
                </a:solidFill>
              </a:rPr>
              <a:t> </a:t>
            </a:r>
            <a:r>
              <a:rPr lang="ru-RU" dirty="0">
                <a:solidFill>
                  <a:schemeClr val="tx1"/>
                </a:solidFill>
              </a:rPr>
              <a:t>Т.А.</a:t>
            </a:r>
          </a:p>
          <a:p>
            <a:endParaRPr lang="ru-RU" dirty="0"/>
          </a:p>
        </p:txBody>
      </p:sp>
      <p:pic>
        <p:nvPicPr>
          <p:cNvPr id="4" name="Picture 2" descr="E:\Лена\Мои документы\Мои рисунки\Эмблема УНИВЕРА чб 2.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723188" y="323850"/>
            <a:ext cx="116522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714512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269e8fc09eab.jpg"/>
          <p:cNvPicPr>
            <a:picLocks noGrp="1" noChangeAspect="1"/>
          </p:cNvPicPr>
          <p:nvPr>
            <p:ph idx="1"/>
          </p:nvPr>
        </p:nvPicPr>
        <p:blipFill>
          <a:blip r:embed="rId2"/>
          <a:stretch>
            <a:fillRect/>
          </a:stretch>
        </p:blipFill>
        <p:spPr>
          <a:xfrm>
            <a:off x="5572132" y="0"/>
            <a:ext cx="3571868" cy="6858000"/>
          </a:xfrm>
        </p:spPr>
      </p:pic>
      <p:sp>
        <p:nvSpPr>
          <p:cNvPr id="5" name="Прямоугольник 4"/>
          <p:cNvSpPr/>
          <p:nvPr/>
        </p:nvSpPr>
        <p:spPr>
          <a:xfrm>
            <a:off x="0" y="214290"/>
            <a:ext cx="5857884" cy="5847755"/>
          </a:xfrm>
          <a:prstGeom prst="rect">
            <a:avLst/>
          </a:prstGeom>
        </p:spPr>
        <p:txBody>
          <a:bodyPr wrap="square">
            <a:spAutoFit/>
          </a:bodyPr>
          <a:lstStyle/>
          <a:p>
            <a:r>
              <a:rPr lang="ru-RU" sz="2200" b="1" i="1" dirty="0" smtClean="0">
                <a:solidFill>
                  <a:schemeClr val="tx2">
                    <a:lumMod val="75000"/>
                  </a:schemeClr>
                </a:solidFill>
                <a:latin typeface="Times New Roman" pitchFamily="18" charset="0"/>
                <a:cs typeface="Times New Roman" pitchFamily="18" charset="0"/>
              </a:rPr>
              <a:t>Загрязненность (хлебобулочного изделия) </a:t>
            </a:r>
            <a:r>
              <a:rPr lang="ru-RU" sz="2200" i="1" dirty="0" smtClean="0">
                <a:solidFill>
                  <a:schemeClr val="tx2">
                    <a:lumMod val="75000"/>
                  </a:schemeClr>
                </a:solidFill>
                <a:latin typeface="Times New Roman" pitchFamily="18" charset="0"/>
                <a:cs typeface="Times New Roman" pitchFamily="18" charset="0"/>
              </a:rPr>
              <a:t>- </a:t>
            </a:r>
            <a:r>
              <a:rPr lang="ru-RU" sz="2200" dirty="0" smtClean="0">
                <a:latin typeface="Times New Roman" pitchFamily="18" charset="0"/>
                <a:cs typeface="Times New Roman" pitchFamily="18" charset="0"/>
              </a:rPr>
              <a:t>наличие на участках поверхности хлебобулочного изделия включений, не свойственных данному виду хлебобулочного изделия.</a:t>
            </a:r>
            <a:endParaRPr lang="en-US" sz="2200" dirty="0" smtClean="0">
              <a:latin typeface="Times New Roman" pitchFamily="18" charset="0"/>
              <a:cs typeface="Times New Roman" pitchFamily="18" charset="0"/>
            </a:endParaRPr>
          </a:p>
          <a:p>
            <a:endParaRPr lang="en-US" sz="2200" dirty="0" smtClean="0">
              <a:latin typeface="Times New Roman" pitchFamily="18" charset="0"/>
              <a:cs typeface="Times New Roman" pitchFamily="18" charset="0"/>
            </a:endParaRPr>
          </a:p>
          <a:p>
            <a:endParaRPr lang="ru-RU" sz="2200" dirty="0" smtClean="0">
              <a:latin typeface="Times New Roman" pitchFamily="18" charset="0"/>
              <a:cs typeface="Times New Roman" pitchFamily="18" charset="0"/>
            </a:endParaRPr>
          </a:p>
          <a:p>
            <a:r>
              <a:rPr lang="ru-RU" sz="2200" b="1" i="1" dirty="0" smtClean="0">
                <a:solidFill>
                  <a:schemeClr val="tx2">
                    <a:lumMod val="75000"/>
                  </a:schemeClr>
                </a:solidFill>
                <a:latin typeface="Times New Roman" pitchFamily="18" charset="0"/>
                <a:cs typeface="Times New Roman" pitchFamily="18" charset="0"/>
              </a:rPr>
              <a:t>Зараженность (сухарей панировочных, сухого хлебного кваса) </a:t>
            </a:r>
            <a:r>
              <a:rPr lang="ru-RU" sz="2200" i="1" dirty="0" smtClean="0">
                <a:latin typeface="Times New Roman" pitchFamily="18" charset="0"/>
                <a:cs typeface="Times New Roman" pitchFamily="18" charset="0"/>
              </a:rPr>
              <a:t>- </a:t>
            </a:r>
            <a:r>
              <a:rPr lang="ru-RU" sz="2200" dirty="0" smtClean="0">
                <a:latin typeface="Times New Roman" pitchFamily="18" charset="0"/>
                <a:cs typeface="Times New Roman" pitchFamily="18" charset="0"/>
              </a:rPr>
              <a:t>наличие вредителей хлебных запасов, определяемых визуально.</a:t>
            </a:r>
            <a:endParaRPr lang="en-US" sz="2200" dirty="0" smtClean="0">
              <a:latin typeface="Times New Roman" pitchFamily="18" charset="0"/>
              <a:cs typeface="Times New Roman" pitchFamily="18" charset="0"/>
            </a:endParaRPr>
          </a:p>
          <a:p>
            <a:endParaRPr lang="en-US" sz="2200" dirty="0" smtClean="0">
              <a:latin typeface="Times New Roman" pitchFamily="18" charset="0"/>
              <a:cs typeface="Times New Roman" pitchFamily="18" charset="0"/>
            </a:endParaRPr>
          </a:p>
          <a:p>
            <a:endParaRPr lang="ru-RU" sz="2200" dirty="0" smtClean="0">
              <a:latin typeface="Times New Roman" pitchFamily="18" charset="0"/>
              <a:cs typeface="Times New Roman" pitchFamily="18" charset="0"/>
            </a:endParaRPr>
          </a:p>
          <a:p>
            <a:r>
              <a:rPr lang="ru-RU" sz="2200" b="1" i="1" dirty="0" smtClean="0">
                <a:solidFill>
                  <a:schemeClr val="tx2">
                    <a:lumMod val="75000"/>
                  </a:schemeClr>
                </a:solidFill>
                <a:latin typeface="Times New Roman" pitchFamily="18" charset="0"/>
                <a:cs typeface="Times New Roman" pitchFamily="18" charset="0"/>
              </a:rPr>
              <a:t>Болезнь хлебобулочного изделия </a:t>
            </a:r>
            <a:r>
              <a:rPr lang="ru-RU" sz="2200" i="1" dirty="0" smtClean="0">
                <a:latin typeface="Times New Roman" pitchFamily="18" charset="0"/>
                <a:cs typeface="Times New Roman" pitchFamily="18" charset="0"/>
              </a:rPr>
              <a:t>- </a:t>
            </a:r>
            <a:r>
              <a:rPr lang="ru-RU" sz="2200" dirty="0" smtClean="0">
                <a:latin typeface="Times New Roman" pitchFamily="18" charset="0"/>
                <a:cs typeface="Times New Roman" pitchFamily="18" charset="0"/>
              </a:rPr>
              <a:t> специфическое повреждение хлебобулочного изделия в результате развития микроорганизмов, делающее хлебобулочное изделие непригодным к употреблению.</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down)">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wipe(down)">
                                      <p:cBhvr>
                                        <p:cTn id="1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00034" y="642918"/>
            <a:ext cx="8001056" cy="1785104"/>
          </a:xfrm>
          <a:prstGeom prst="rect">
            <a:avLst/>
          </a:prstGeom>
        </p:spPr>
        <p:txBody>
          <a:bodyPr wrap="square">
            <a:spAutoFit/>
          </a:bodyPr>
          <a:lstStyle/>
          <a:p>
            <a:r>
              <a:rPr lang="ru-RU" sz="2200" i="1" dirty="0" smtClean="0">
                <a:latin typeface="Times New Roman" pitchFamily="18" charset="0"/>
                <a:cs typeface="Times New Roman" pitchFamily="18" charset="0"/>
              </a:rPr>
              <a:t>«</a:t>
            </a:r>
            <a:r>
              <a:rPr lang="ru-RU" sz="2200" b="1" i="1" dirty="0" smtClean="0">
                <a:solidFill>
                  <a:schemeClr val="tx2">
                    <a:lumMod val="75000"/>
                  </a:schemeClr>
                </a:solidFill>
                <a:latin typeface="Times New Roman" pitchFamily="18" charset="0"/>
                <a:cs typeface="Times New Roman" pitchFamily="18" charset="0"/>
              </a:rPr>
              <a:t>Картофельная» болезнь (хлебобулочного изделия) </a:t>
            </a:r>
            <a:r>
              <a:rPr lang="ru-RU" sz="2200" i="1" dirty="0" smtClean="0">
                <a:latin typeface="Times New Roman" pitchFamily="18" charset="0"/>
                <a:cs typeface="Times New Roman" pitchFamily="18" charset="0"/>
              </a:rPr>
              <a:t>- </a:t>
            </a:r>
            <a:r>
              <a:rPr lang="ru-RU" sz="2200" dirty="0" smtClean="0">
                <a:latin typeface="Times New Roman" pitchFamily="18" charset="0"/>
                <a:cs typeface="Times New Roman" pitchFamily="18" charset="0"/>
              </a:rPr>
              <a:t>болезнь хлебобулочного изделия, вызванная аэробными споровыми бактериями и характеризующаяся наличием у хлебобулочного изделия специфического неприятного запаха и/или слизистых нитей в мякише.</a:t>
            </a:r>
          </a:p>
        </p:txBody>
      </p:sp>
      <p:pic>
        <p:nvPicPr>
          <p:cNvPr id="8" name="Содержимое 7" descr="kartboleznhleba.jpg"/>
          <p:cNvPicPr>
            <a:picLocks noGrp="1" noChangeAspect="1"/>
          </p:cNvPicPr>
          <p:nvPr>
            <p:ph idx="1"/>
          </p:nvPr>
        </p:nvPicPr>
        <p:blipFill>
          <a:blip r:embed="rId2"/>
          <a:stretch>
            <a:fillRect/>
          </a:stretch>
        </p:blipFill>
        <p:spPr>
          <a:xfrm>
            <a:off x="285720" y="3143248"/>
            <a:ext cx="8429684" cy="3286148"/>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7" descr="rzhanoj_hleb.jpg"/>
          <p:cNvPicPr>
            <a:picLocks noGrp="1" noChangeAspect="1"/>
          </p:cNvPicPr>
          <p:nvPr>
            <p:ph idx="1"/>
          </p:nvPr>
        </p:nvPicPr>
        <p:blipFill>
          <a:blip r:embed="rId2"/>
          <a:srcRect/>
          <a:stretch>
            <a:fillRect/>
          </a:stretch>
        </p:blipFill>
        <p:spPr bwMode="auto">
          <a:xfrm>
            <a:off x="4071934" y="4437888"/>
            <a:ext cx="5072066" cy="2420112"/>
          </a:xfrm>
          <a:prstGeom prst="rect">
            <a:avLst/>
          </a:prstGeom>
          <a:noFill/>
          <a:ln w="9525">
            <a:noFill/>
            <a:miter lim="800000"/>
            <a:headEnd/>
            <a:tailEnd/>
          </a:ln>
        </p:spPr>
      </p:pic>
      <p:sp>
        <p:nvSpPr>
          <p:cNvPr id="5" name="Прямоугольник 4"/>
          <p:cNvSpPr/>
          <p:nvPr/>
        </p:nvSpPr>
        <p:spPr>
          <a:xfrm>
            <a:off x="0" y="142852"/>
            <a:ext cx="8715404" cy="1107996"/>
          </a:xfrm>
          <a:prstGeom prst="rect">
            <a:avLst/>
          </a:prstGeom>
        </p:spPr>
        <p:txBody>
          <a:bodyPr wrap="square">
            <a:spAutoFit/>
          </a:bodyPr>
          <a:lstStyle/>
          <a:p>
            <a:r>
              <a:rPr lang="ru-RU" sz="2200" b="1" u="sng" dirty="0" smtClean="0">
                <a:solidFill>
                  <a:schemeClr val="tx2">
                    <a:lumMod val="75000"/>
                  </a:schemeClr>
                </a:solidFill>
                <a:latin typeface="Times New Roman" pitchFamily="18" charset="0"/>
                <a:cs typeface="Times New Roman" pitchFamily="18" charset="0"/>
              </a:rPr>
              <a:t>Новейшие характеристики безопасности сырья и полуфабрикатов при использовании в хлебопекарном производстве. Основные этапы подготовки сырья к производству</a:t>
            </a:r>
            <a:endParaRPr lang="ru-RU" sz="2200" u="sng" dirty="0">
              <a:solidFill>
                <a:schemeClr val="tx2">
                  <a:lumMod val="75000"/>
                </a:schemeClr>
              </a:solidFill>
            </a:endParaRPr>
          </a:p>
        </p:txBody>
      </p:sp>
      <p:sp>
        <p:nvSpPr>
          <p:cNvPr id="6" name="Прямоугольник 5"/>
          <p:cNvSpPr/>
          <p:nvPr/>
        </p:nvSpPr>
        <p:spPr>
          <a:xfrm>
            <a:off x="0" y="1428736"/>
            <a:ext cx="8501090" cy="3970318"/>
          </a:xfrm>
          <a:prstGeom prst="rect">
            <a:avLst/>
          </a:prstGeom>
        </p:spPr>
        <p:txBody>
          <a:bodyPr wrap="square">
            <a:spAutoFit/>
          </a:bodyPr>
          <a:lstStyle/>
          <a:p>
            <a:pPr marL="274320" indent="-274320">
              <a:buClr>
                <a:schemeClr val="accent3"/>
              </a:buClr>
              <a:buFont typeface="Wingdings 2"/>
              <a:buChar char=""/>
              <a:defRPr/>
            </a:pPr>
            <a:r>
              <a:rPr lang="ru-RU" b="1" u="sng" dirty="0" smtClean="0">
                <a:solidFill>
                  <a:schemeClr val="tx2">
                    <a:lumMod val="75000"/>
                  </a:schemeClr>
                </a:solidFill>
                <a:latin typeface="Times New Roman" pitchFamily="18" charset="0"/>
                <a:cs typeface="Times New Roman" pitchFamily="18" charset="0"/>
              </a:rPr>
              <a:t>Гигиенический сертификат </a:t>
            </a:r>
            <a:r>
              <a:rPr lang="ru-RU" dirty="0" smtClean="0">
                <a:latin typeface="Times New Roman" pitchFamily="18" charset="0"/>
                <a:cs typeface="Times New Roman" pitchFamily="18" charset="0"/>
              </a:rPr>
              <a:t>оформляют на вид продукции, а не на конкретную партию. Подтвердить соответствие партии производимой и поставляемой продукции установленным требованиям (гарантировать соответствующее качество товара) - обязанность производителя.</a:t>
            </a:r>
            <a:endParaRPr lang="en-US" dirty="0" smtClean="0">
              <a:latin typeface="Times New Roman" pitchFamily="18" charset="0"/>
              <a:cs typeface="Times New Roman" pitchFamily="18" charset="0"/>
            </a:endParaRPr>
          </a:p>
          <a:p>
            <a:pPr marL="274320" indent="-274320">
              <a:buClr>
                <a:schemeClr val="accent3"/>
              </a:buClr>
              <a:buFont typeface="Wingdings 2"/>
              <a:buChar char=""/>
              <a:defRPr/>
            </a:pPr>
            <a:endParaRPr lang="ru-RU" dirty="0" smtClean="0">
              <a:latin typeface="Times New Roman" pitchFamily="18" charset="0"/>
              <a:cs typeface="Times New Roman" pitchFamily="18" charset="0"/>
            </a:endParaRPr>
          </a:p>
          <a:p>
            <a:pPr marL="274320" indent="-274320">
              <a:buClr>
                <a:schemeClr val="accent3"/>
              </a:buClr>
              <a:buFont typeface="Wingdings 2"/>
              <a:buChar char=""/>
              <a:defRPr/>
            </a:pPr>
            <a:r>
              <a:rPr lang="ru-RU" b="1" u="sng" dirty="0" smtClean="0">
                <a:solidFill>
                  <a:schemeClr val="tx2">
                    <a:lumMod val="75000"/>
                  </a:schemeClr>
                </a:solidFill>
                <a:latin typeface="Times New Roman" pitchFamily="18" charset="0"/>
                <a:cs typeface="Times New Roman" pitchFamily="18" charset="0"/>
              </a:rPr>
              <a:t>Сырье и вспомогательные материалы </a:t>
            </a:r>
            <a:r>
              <a:rPr lang="ru-RU" dirty="0" smtClean="0">
                <a:latin typeface="Times New Roman" pitchFamily="18" charset="0"/>
                <a:cs typeface="Times New Roman" pitchFamily="18" charset="0"/>
              </a:rPr>
              <a:t>допускаются в производство только при наличии заключения лаборатории или специалистов технологического контроля предприятия. При использовании импортных пищевых добавок предприятие должно иметь от фирмы-поставщика сертификат и спецификацию, а также гигиенический сертификат. </a:t>
            </a:r>
            <a:endParaRPr lang="en-US" dirty="0" smtClean="0">
              <a:latin typeface="Times New Roman" pitchFamily="18" charset="0"/>
              <a:cs typeface="Times New Roman" pitchFamily="18" charset="0"/>
            </a:endParaRPr>
          </a:p>
          <a:p>
            <a:pPr marL="274320" indent="-274320">
              <a:buClr>
                <a:schemeClr val="accent3"/>
              </a:buClr>
              <a:buFont typeface="Wingdings 2"/>
              <a:buChar char=""/>
              <a:defRPr/>
            </a:pPr>
            <a:endParaRPr lang="ru-RU" dirty="0" smtClean="0">
              <a:latin typeface="Times New Roman" pitchFamily="18" charset="0"/>
              <a:cs typeface="Times New Roman" pitchFamily="18" charset="0"/>
            </a:endParaRPr>
          </a:p>
          <a:p>
            <a:pPr marL="274320" indent="-274320">
              <a:buClr>
                <a:schemeClr val="accent3"/>
              </a:buClr>
              <a:buFont typeface="Wingdings 2"/>
              <a:buChar char=""/>
              <a:defRPr/>
            </a:pPr>
            <a:r>
              <a:rPr lang="ru-RU" dirty="0" smtClean="0">
                <a:latin typeface="Times New Roman" pitchFamily="18" charset="0"/>
                <a:cs typeface="Times New Roman" pitchFamily="18" charset="0"/>
              </a:rPr>
              <a:t> </a:t>
            </a:r>
            <a:r>
              <a:rPr lang="ru-RU" b="1" u="sng" dirty="0" smtClean="0">
                <a:solidFill>
                  <a:schemeClr val="tx2">
                    <a:lumMod val="75000"/>
                  </a:schemeClr>
                </a:solidFill>
                <a:latin typeface="Times New Roman" pitchFamily="18" charset="0"/>
                <a:cs typeface="Times New Roman" pitchFamily="18" charset="0"/>
              </a:rPr>
              <a:t>Начинки и полуфабрикаты </a:t>
            </a:r>
            <a:r>
              <a:rPr lang="ru-RU" dirty="0" smtClean="0">
                <a:latin typeface="Times New Roman" pitchFamily="18" charset="0"/>
                <a:cs typeface="Times New Roman" pitchFamily="18" charset="0"/>
              </a:rPr>
              <a:t>для отделки, приготовленные для производства мучных кондитерских и кремовых изделий должны храниться в маркированной закрытой таре или сборниках при температуре не выше 6°С.</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57224" y="785794"/>
            <a:ext cx="7500990" cy="5157806"/>
          </a:xfrm>
        </p:spPr>
        <p:txBody>
          <a:bodyPr>
            <a:normAutofit/>
          </a:bodyPr>
          <a:lstStyle/>
          <a:p>
            <a:r>
              <a:rPr lang="ru-RU" b="1" u="sng" dirty="0" smtClean="0">
                <a:solidFill>
                  <a:schemeClr val="tx2">
                    <a:lumMod val="75000"/>
                  </a:schemeClr>
                </a:solidFill>
                <a:latin typeface="Times New Roman" pitchFamily="18" charset="0"/>
                <a:cs typeface="Times New Roman" pitchFamily="18" charset="0"/>
              </a:rPr>
              <a:t>Внутрицеховая транспортная (оборотная) тара и </a:t>
            </a:r>
            <a:r>
              <a:rPr lang="ru-RU" b="1" u="sng" dirty="0" err="1" smtClean="0">
                <a:solidFill>
                  <a:schemeClr val="tx2">
                    <a:lumMod val="75000"/>
                  </a:schemeClr>
                </a:solidFill>
                <a:latin typeface="Times New Roman" pitchFamily="18" charset="0"/>
                <a:cs typeface="Times New Roman" pitchFamily="18" charset="0"/>
              </a:rPr>
              <a:t>тарооборудование</a:t>
            </a:r>
            <a:r>
              <a:rPr lang="ru-RU" b="1" u="sng" dirty="0" smtClean="0">
                <a:solidFill>
                  <a:schemeClr val="tx2">
                    <a:lumMod val="75000"/>
                  </a:schemeClr>
                </a:solidFill>
                <a:latin typeface="Times New Roman" pitchFamily="18" charset="0"/>
                <a:cs typeface="Times New Roman" pitchFamily="18" charset="0"/>
              </a:rPr>
              <a:t> </a:t>
            </a:r>
            <a:r>
              <a:rPr lang="ru-RU" dirty="0" smtClean="0">
                <a:latin typeface="Times New Roman" pitchFamily="18" charset="0"/>
                <a:cs typeface="Times New Roman" pitchFamily="18" charset="0"/>
              </a:rPr>
              <a:t>должны быть чистыми, сухими, прочными, без постороннего запаха. Оборотная тара перед употреблением должны подвергаться обязательной санитарной обработке на предприятии, независимо от того, была ли она обработана до доставки на предприятие. Запрещается: заносить транспортную (оборотную) тару в производственный цех без санитарной обработки, отпускать и перевозить хлебопекарную продукцию в транспортной (оборотной) таре и транспорте, не отвечающих требованиям Санитарных правил.</a:t>
            </a:r>
          </a:p>
          <a:p>
            <a:endParaRPr lang="ru-RU" dirty="0"/>
          </a:p>
        </p:txBody>
      </p:sp>
      <p:pic>
        <p:nvPicPr>
          <p:cNvPr id="4" name="Рисунок 3" descr="хлеб.jpg"/>
          <p:cNvPicPr>
            <a:picLocks noChangeAspect="1"/>
          </p:cNvPicPr>
          <p:nvPr/>
        </p:nvPicPr>
        <p:blipFill>
          <a:blip r:embed="rId2"/>
          <a:stretch>
            <a:fillRect/>
          </a:stretch>
        </p:blipFill>
        <p:spPr>
          <a:xfrm>
            <a:off x="857224" y="4143380"/>
            <a:ext cx="7620000" cy="2209794"/>
          </a:xfrm>
          <a:prstGeom prst="rect">
            <a:avLst/>
          </a:prstGeom>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descr="20100604_78_4632532001.jpg"/>
          <p:cNvPicPr>
            <a:picLocks noGrp="1" noChangeAspect="1"/>
          </p:cNvPicPr>
          <p:nvPr>
            <p:ph idx="1"/>
          </p:nvPr>
        </p:nvPicPr>
        <p:blipFill>
          <a:blip r:embed="rId2"/>
          <a:srcRect/>
          <a:stretch>
            <a:fillRect/>
          </a:stretch>
        </p:blipFill>
        <p:spPr bwMode="auto">
          <a:xfrm>
            <a:off x="5857884" y="1285860"/>
            <a:ext cx="3000396" cy="4731268"/>
          </a:xfrm>
          <a:prstGeom prst="rect">
            <a:avLst/>
          </a:prstGeom>
          <a:noFill/>
          <a:ln w="9525">
            <a:noFill/>
            <a:miter lim="800000"/>
            <a:headEnd/>
            <a:tailEnd/>
          </a:ln>
        </p:spPr>
      </p:pic>
      <p:sp>
        <p:nvSpPr>
          <p:cNvPr id="5" name="Прямоугольник 4"/>
          <p:cNvSpPr/>
          <p:nvPr/>
        </p:nvSpPr>
        <p:spPr>
          <a:xfrm>
            <a:off x="357158" y="357166"/>
            <a:ext cx="7500990" cy="6247864"/>
          </a:xfrm>
          <a:prstGeom prst="rect">
            <a:avLst/>
          </a:prstGeom>
        </p:spPr>
        <p:txBody>
          <a:bodyPr wrap="square">
            <a:spAutoFit/>
          </a:bodyPr>
          <a:lstStyle/>
          <a:p>
            <a:r>
              <a:rPr lang="ru-RU" sz="2000" b="1" u="sng" dirty="0" smtClean="0">
                <a:latin typeface="Times New Roman" pitchFamily="18" charset="0"/>
                <a:cs typeface="Times New Roman" pitchFamily="18" charset="0"/>
              </a:rPr>
              <a:t>Муку</a:t>
            </a:r>
            <a:r>
              <a:rPr lang="ru-RU" sz="2000" dirty="0" smtClean="0">
                <a:latin typeface="Times New Roman" pitchFamily="18" charset="0"/>
                <a:cs typeface="Times New Roman" pitchFamily="18" charset="0"/>
              </a:rPr>
              <a:t> следует хранить отдельно от всех видов сырья. Мука в таре должна храниться штабелями на сте</a:t>
            </a:r>
            <a:r>
              <a:rPr lang="ru-RU" sz="2000" b="1" dirty="0" smtClean="0">
                <a:latin typeface="Times New Roman" pitchFamily="18" charset="0"/>
                <a:cs typeface="Times New Roman" pitchFamily="18" charset="0"/>
              </a:rPr>
              <a:t>л</a:t>
            </a:r>
            <a:r>
              <a:rPr lang="ru-RU" sz="2000" dirty="0" smtClean="0">
                <a:latin typeface="Times New Roman" pitchFamily="18" charset="0"/>
                <a:cs typeface="Times New Roman" pitchFamily="18" charset="0"/>
              </a:rPr>
              <a:t>лажах на расстоянии 15 см от уровня пола и 50 см от стен. Расстояние между штабелями должно быть не менее 75 см. При бестарной приемке и хранении муки необходимо соблюдать следующие условия:</a:t>
            </a:r>
          </a:p>
          <a:p>
            <a:r>
              <a:rPr lang="ru-RU" sz="2000" dirty="0" smtClean="0">
                <a:solidFill>
                  <a:schemeClr val="tx2">
                    <a:lumMod val="75000"/>
                  </a:schemeClr>
                </a:solidFill>
                <a:latin typeface="Times New Roman" pitchFamily="18" charset="0"/>
                <a:cs typeface="Times New Roman" pitchFamily="18" charset="0"/>
              </a:rPr>
              <a:t> -</a:t>
            </a:r>
            <a:r>
              <a:rPr lang="ru-RU" sz="2000" dirty="0" smtClean="0">
                <a:latin typeface="Times New Roman" pitchFamily="18" charset="0"/>
                <a:cs typeface="Times New Roman" pitchFamily="18" charset="0"/>
              </a:rPr>
              <a:t>приемные устройства в период отсутствия разгружающихся муковозов должны быть постоянно закрыты, приемные гибкие рукава убраны в помещение и подвешены;</a:t>
            </a:r>
          </a:p>
          <a:p>
            <a:r>
              <a:rPr lang="ru-RU" sz="2000" dirty="0" smtClean="0">
                <a:solidFill>
                  <a:schemeClr val="tx2">
                    <a:lumMod val="75000"/>
                  </a:schemeClr>
                </a:solidFill>
                <a:latin typeface="Times New Roman" pitchFamily="18" charset="0"/>
                <a:cs typeface="Times New Roman" pitchFamily="18" charset="0"/>
              </a:rPr>
              <a:t>- </a:t>
            </a:r>
            <a:r>
              <a:rPr lang="ru-RU" sz="2000" dirty="0" smtClean="0">
                <a:latin typeface="Times New Roman" pitchFamily="18" charset="0"/>
                <a:cs typeface="Times New Roman" pitchFamily="18" charset="0"/>
              </a:rPr>
              <a:t>перед подключением муковоза к приемным устройствам ответственное лицо обязано произвести тщательный осмотр внутреннего содержимого выпускного патрубка муковоза, а также сохранность пломб на загрузочных люках муковозов;</a:t>
            </a:r>
          </a:p>
          <a:p>
            <a:r>
              <a:rPr lang="ru-RU" sz="2000" dirty="0" smtClean="0">
                <a:solidFill>
                  <a:schemeClr val="tx2">
                    <a:lumMod val="75000"/>
                  </a:schemeClr>
                </a:solidFill>
                <a:latin typeface="Times New Roman" pitchFamily="18" charset="0"/>
                <a:cs typeface="Times New Roman" pitchFamily="18" charset="0"/>
              </a:rPr>
              <a:t>- </a:t>
            </a:r>
            <a:r>
              <a:rPr lang="ru-RU" sz="2000" dirty="0" smtClean="0">
                <a:latin typeface="Times New Roman" pitchFamily="18" charset="0"/>
                <a:cs typeface="Times New Roman" pitchFamily="18" charset="0"/>
              </a:rPr>
              <a:t>воздушные фильтры на силосах и бункерах должны быть в исправном состоянии и очищаться не менее одного раза в сутки. Все лазы и люки должны надежно закрываться. Запрещается направлять муку в производство, минуя </a:t>
            </a:r>
            <a:r>
              <a:rPr lang="ru-RU" sz="2000" dirty="0" err="1" smtClean="0">
                <a:latin typeface="Times New Roman" pitchFamily="18" charset="0"/>
                <a:cs typeface="Times New Roman" pitchFamily="18" charset="0"/>
              </a:rPr>
              <a:t>магнитоуловители</a:t>
            </a:r>
            <a:r>
              <a:rPr lang="ru-RU" sz="2000" dirty="0" smtClean="0">
                <a:latin typeface="Times New Roman" pitchFamily="18" charset="0"/>
                <a:cs typeface="Times New Roman" pitchFamily="18" charset="0"/>
              </a:rPr>
              <a:t>;</a:t>
            </a:r>
          </a:p>
          <a:p>
            <a:r>
              <a:rPr lang="ru-RU" sz="2000" dirty="0" smtClean="0">
                <a:solidFill>
                  <a:schemeClr val="tx2">
                    <a:lumMod val="75000"/>
                  </a:schemeClr>
                </a:solidFill>
                <a:latin typeface="Times New Roman" pitchFamily="18" charset="0"/>
                <a:cs typeface="Times New Roman" pitchFamily="18" charset="0"/>
              </a:rPr>
              <a:t>- </a:t>
            </a:r>
            <a:r>
              <a:rPr lang="ru-RU" sz="2000" dirty="0" smtClean="0">
                <a:latin typeface="Times New Roman" pitchFamily="18" charset="0"/>
                <a:cs typeface="Times New Roman" pitchFamily="18" charset="0"/>
              </a:rPr>
              <a:t>после проведения ремонта и очистки </a:t>
            </a:r>
            <a:r>
              <a:rPr lang="ru-RU" sz="2000" dirty="0" err="1" smtClean="0">
                <a:latin typeface="Times New Roman" pitchFamily="18" charset="0"/>
                <a:cs typeface="Times New Roman" pitchFamily="18" charset="0"/>
              </a:rPr>
              <a:t>мукопроводов</a:t>
            </a:r>
            <a:r>
              <a:rPr lang="ru-RU" sz="2000" dirty="0" smtClean="0">
                <a:latin typeface="Times New Roman" pitchFamily="18" charset="0"/>
                <a:cs typeface="Times New Roman" pitchFamily="18" charset="0"/>
              </a:rPr>
              <a:t>, переключателей, питателей, бункеров и силосов обязательно производится осмотр оборудования с тем, чтобы в нем не оставались инструменты, детали, щетки и др.</a:t>
            </a:r>
          </a:p>
        </p:txBody>
      </p:sp>
    </p:spTree>
  </p:cSld>
  <p:clrMapOvr>
    <a:masterClrMapping/>
  </p:clrMapOvr>
  <p:transition>
    <p:spli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86446" y="2057400"/>
            <a:ext cx="1300154" cy="3886200"/>
          </a:xfrm>
        </p:spPr>
        <p:txBody>
          <a:bodyPr/>
          <a:lstStyle/>
          <a:p>
            <a:endParaRPr lang="ru-RU" dirty="0"/>
          </a:p>
        </p:txBody>
      </p:sp>
      <p:pic>
        <p:nvPicPr>
          <p:cNvPr id="4" name="Рисунок 5" descr="a897bf2456c7.jpg"/>
          <p:cNvPicPr>
            <a:picLocks noChangeAspect="1"/>
          </p:cNvPicPr>
          <p:nvPr/>
        </p:nvPicPr>
        <p:blipFill>
          <a:blip r:embed="rId2"/>
          <a:srcRect/>
          <a:stretch>
            <a:fillRect/>
          </a:stretch>
        </p:blipFill>
        <p:spPr bwMode="auto">
          <a:xfrm>
            <a:off x="0" y="0"/>
            <a:ext cx="3500430" cy="4214818"/>
          </a:xfrm>
          <a:prstGeom prst="rect">
            <a:avLst/>
          </a:prstGeom>
          <a:noFill/>
          <a:ln w="9525">
            <a:noFill/>
            <a:miter lim="800000"/>
            <a:headEnd/>
            <a:tailEnd/>
          </a:ln>
        </p:spPr>
      </p:pic>
      <p:sp>
        <p:nvSpPr>
          <p:cNvPr id="5" name="Прямоугольник 4"/>
          <p:cNvSpPr/>
          <p:nvPr/>
        </p:nvSpPr>
        <p:spPr>
          <a:xfrm>
            <a:off x="3571868" y="0"/>
            <a:ext cx="5572132" cy="4093428"/>
          </a:xfrm>
          <a:prstGeom prst="rect">
            <a:avLst/>
          </a:prstGeom>
        </p:spPr>
        <p:txBody>
          <a:bodyPr wrap="square">
            <a:spAutoFit/>
          </a:bodyPr>
          <a:lstStyle/>
          <a:p>
            <a:pPr marL="274320" indent="-274320">
              <a:buClr>
                <a:schemeClr val="accent3"/>
              </a:buClr>
              <a:buFont typeface="Wingdings 2"/>
              <a:buChar char=""/>
              <a:defRPr/>
            </a:pPr>
            <a:r>
              <a:rPr lang="ru-RU" sz="2000" b="1" u="sng" dirty="0" smtClean="0">
                <a:solidFill>
                  <a:schemeClr val="tx2">
                    <a:lumMod val="75000"/>
                  </a:schemeClr>
                </a:solidFill>
                <a:latin typeface="Times New Roman" pitchFamily="18" charset="0"/>
                <a:cs typeface="Times New Roman" pitchFamily="18" charset="0"/>
              </a:rPr>
              <a:t>Жиры, яйца и молочные продукты </a:t>
            </a:r>
            <a:r>
              <a:rPr lang="ru-RU" sz="2000" dirty="0" smtClean="0">
                <a:latin typeface="Times New Roman" pitchFamily="18" charset="0"/>
                <a:cs typeface="Times New Roman" pitchFamily="18" charset="0"/>
              </a:rPr>
              <a:t>должны храниться в холодильных камерах при температуре от 0 до +4°С. Яичный меланж допускается в тесто для изготовления мелкоштучных кондитерских и хлебобулочных изделий при соответствии требуемым органолептическим, физико-химическим и микробиологическим показателям. Яичный меланж хранится при температуре от -6 до +5°С, повторное замораживание меланжа категорически запрещается. Хранение </a:t>
            </a:r>
            <a:r>
              <a:rPr lang="ru-RU" sz="2000" dirty="0" err="1" smtClean="0">
                <a:latin typeface="Times New Roman" pitchFamily="18" charset="0"/>
                <a:cs typeface="Times New Roman" pitchFamily="18" charset="0"/>
              </a:rPr>
              <a:t>дефростированного</a:t>
            </a:r>
            <a:r>
              <a:rPr lang="ru-RU" sz="2000" dirty="0" smtClean="0">
                <a:latin typeface="Times New Roman" pitchFamily="18" charset="0"/>
                <a:cs typeface="Times New Roman" pitchFamily="18" charset="0"/>
              </a:rPr>
              <a:t> меланжа более 4 часов не допускается</a:t>
            </a:r>
            <a:endParaRPr lang="ru-RU" sz="2000" dirty="0">
              <a:latin typeface="Times New Roman" pitchFamily="18" charset="0"/>
              <a:cs typeface="Times New Roman" pitchFamily="18" charset="0"/>
            </a:endParaRPr>
          </a:p>
        </p:txBody>
      </p:sp>
      <p:sp>
        <p:nvSpPr>
          <p:cNvPr id="6" name="Прямоугольник 5"/>
          <p:cNvSpPr/>
          <p:nvPr/>
        </p:nvSpPr>
        <p:spPr>
          <a:xfrm>
            <a:off x="0" y="4786322"/>
            <a:ext cx="8715404" cy="1015663"/>
          </a:xfrm>
          <a:prstGeom prst="rect">
            <a:avLst/>
          </a:prstGeom>
        </p:spPr>
        <p:txBody>
          <a:bodyPr wrap="square">
            <a:spAutoFit/>
          </a:bodyPr>
          <a:lstStyle/>
          <a:p>
            <a:pPr marL="274320" indent="-274320">
              <a:buClr>
                <a:schemeClr val="accent3"/>
              </a:buClr>
              <a:buFont typeface="Wingdings 2"/>
              <a:buChar char=""/>
              <a:defRPr/>
            </a:pPr>
            <a:r>
              <a:rPr lang="ru-RU" sz="2000" b="1" u="sng" dirty="0" smtClean="0">
                <a:solidFill>
                  <a:schemeClr val="tx2">
                    <a:lumMod val="75000"/>
                  </a:schemeClr>
                </a:solidFill>
                <a:latin typeface="Times New Roman" pitchFamily="18" charset="0"/>
                <a:cs typeface="Times New Roman" pitchFamily="18" charset="0"/>
              </a:rPr>
              <a:t>Соль</a:t>
            </a:r>
            <a:r>
              <a:rPr lang="ru-RU" sz="2000" dirty="0" smtClean="0">
                <a:solidFill>
                  <a:schemeClr val="tx2">
                    <a:lumMod val="75000"/>
                  </a:schemeClr>
                </a:solidFill>
                <a:latin typeface="Times New Roman" pitchFamily="18" charset="0"/>
                <a:cs typeface="Times New Roman" pitchFamily="18" charset="0"/>
              </a:rPr>
              <a:t> </a:t>
            </a:r>
            <a:r>
              <a:rPr lang="ru-RU" sz="2000" dirty="0" smtClean="0">
                <a:latin typeface="Times New Roman" pitchFamily="18" charset="0"/>
                <a:cs typeface="Times New Roman" pitchFamily="18" charset="0"/>
              </a:rPr>
              <a:t>должна храниться в отдельных закромах или ларях с крышками, а также в растворенном виде в снабженных фильтрами емкостях и в производство может подаваться только растворенной и профильтрованной.</a:t>
            </a:r>
          </a:p>
        </p:txBody>
      </p:sp>
    </p:spTree>
  </p:cSld>
  <p:clrMapOvr>
    <a:masterClrMapping/>
  </p:clrMapOvr>
  <p:transition>
    <p:diamon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drozzi.jpg"/>
          <p:cNvPicPr>
            <a:picLocks noGrp="1" noChangeAspect="1"/>
          </p:cNvPicPr>
          <p:nvPr>
            <p:ph idx="1"/>
          </p:nvPr>
        </p:nvPicPr>
        <p:blipFill>
          <a:blip r:embed="rId2"/>
          <a:stretch>
            <a:fillRect/>
          </a:stretch>
        </p:blipFill>
        <p:spPr>
          <a:xfrm>
            <a:off x="6215074" y="0"/>
            <a:ext cx="2928926" cy="3143224"/>
          </a:xfrm>
        </p:spPr>
      </p:pic>
      <p:pic>
        <p:nvPicPr>
          <p:cNvPr id="4" name="Рисунок 4" descr="drojdie_de_bere-1.jpg"/>
          <p:cNvPicPr>
            <a:picLocks noChangeAspect="1"/>
          </p:cNvPicPr>
          <p:nvPr/>
        </p:nvPicPr>
        <p:blipFill>
          <a:blip r:embed="rId3"/>
          <a:srcRect/>
          <a:stretch>
            <a:fillRect/>
          </a:stretch>
        </p:blipFill>
        <p:spPr bwMode="auto">
          <a:xfrm>
            <a:off x="6292850" y="3214677"/>
            <a:ext cx="2851150" cy="3643323"/>
          </a:xfrm>
          <a:prstGeom prst="rect">
            <a:avLst/>
          </a:prstGeom>
          <a:noFill/>
          <a:ln w="9525">
            <a:noFill/>
            <a:miter lim="800000"/>
            <a:headEnd/>
            <a:tailEnd/>
          </a:ln>
        </p:spPr>
      </p:pic>
      <p:sp>
        <p:nvSpPr>
          <p:cNvPr id="6" name="Прямоугольник 5"/>
          <p:cNvSpPr/>
          <p:nvPr/>
        </p:nvSpPr>
        <p:spPr>
          <a:xfrm>
            <a:off x="714348" y="857232"/>
            <a:ext cx="4714908" cy="4154984"/>
          </a:xfrm>
          <a:prstGeom prst="rect">
            <a:avLst/>
          </a:prstGeom>
        </p:spPr>
        <p:txBody>
          <a:bodyPr wrap="square">
            <a:spAutoFit/>
          </a:bodyPr>
          <a:lstStyle/>
          <a:p>
            <a:pPr marL="274320" indent="-274320">
              <a:buClr>
                <a:schemeClr val="accent3"/>
              </a:buClr>
              <a:buFont typeface="Wingdings 2"/>
              <a:buChar char=""/>
              <a:defRPr/>
            </a:pPr>
            <a:r>
              <a:rPr lang="ru-RU" sz="2400" b="1" u="sng" dirty="0" smtClean="0">
                <a:solidFill>
                  <a:schemeClr val="tx2">
                    <a:lumMod val="75000"/>
                  </a:schemeClr>
                </a:solidFill>
                <a:latin typeface="Times New Roman" pitchFamily="18" charset="0"/>
                <a:cs typeface="Times New Roman" pitchFamily="18" charset="0"/>
              </a:rPr>
              <a:t>Дрожжи</a:t>
            </a:r>
            <a:r>
              <a:rPr lang="ru-RU" sz="2400" b="1" dirty="0" smtClean="0">
                <a:solidFill>
                  <a:schemeClr val="tx2">
                    <a:lumMod val="75000"/>
                  </a:schemeClr>
                </a:solidFill>
                <a:latin typeface="Times New Roman" pitchFamily="18" charset="0"/>
                <a:cs typeface="Times New Roman" pitchFamily="18" charset="0"/>
              </a:rPr>
              <a:t> </a:t>
            </a:r>
            <a:r>
              <a:rPr lang="ru-RU" sz="2400" b="1" dirty="0" smtClean="0">
                <a:latin typeface="Times New Roman" pitchFamily="18" charset="0"/>
                <a:cs typeface="Times New Roman" pitchFamily="18" charset="0"/>
              </a:rPr>
              <a:t>поступают на предприятие прессованные, сушеные или в виде дрожжевого молока. Прессованные дрожжи и дрожжевое молочко, хранят, при температуре от 0 до +4°С.  Допускается,  хранение сменного или суточного запаса прессованных дрожжей в условиях цеха</a:t>
            </a:r>
          </a:p>
        </p:txBody>
      </p:sp>
    </p:spTree>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a0341641ae845b1bddd0fe07de012b19.jpg"/>
          <p:cNvPicPr>
            <a:picLocks noChangeAspect="1"/>
          </p:cNvPicPr>
          <p:nvPr/>
        </p:nvPicPr>
        <p:blipFill>
          <a:blip r:embed="rId2"/>
          <a:srcRect/>
          <a:stretch>
            <a:fillRect/>
          </a:stretch>
        </p:blipFill>
        <p:spPr bwMode="auto">
          <a:xfrm>
            <a:off x="0" y="3429000"/>
            <a:ext cx="3714753" cy="3429000"/>
          </a:xfrm>
          <a:prstGeom prst="rect">
            <a:avLst/>
          </a:prstGeom>
          <a:noFill/>
          <a:ln w="9525">
            <a:noFill/>
            <a:miter lim="800000"/>
            <a:headEnd/>
            <a:tailEnd/>
          </a:ln>
        </p:spPr>
      </p:pic>
      <p:sp>
        <p:nvSpPr>
          <p:cNvPr id="5" name="Прямоугольник 4"/>
          <p:cNvSpPr/>
          <p:nvPr/>
        </p:nvSpPr>
        <p:spPr>
          <a:xfrm>
            <a:off x="3714744" y="357166"/>
            <a:ext cx="4929222" cy="5847755"/>
          </a:xfrm>
          <a:prstGeom prst="rect">
            <a:avLst/>
          </a:prstGeom>
        </p:spPr>
        <p:txBody>
          <a:bodyPr wrap="square">
            <a:spAutoFit/>
          </a:bodyPr>
          <a:lstStyle/>
          <a:p>
            <a:r>
              <a:rPr lang="ru-RU" sz="2200" b="1" u="sng" dirty="0" smtClean="0">
                <a:solidFill>
                  <a:schemeClr val="tx2">
                    <a:lumMod val="75000"/>
                  </a:schemeClr>
                </a:solidFill>
                <a:latin typeface="Times New Roman" pitchFamily="18" charset="0"/>
                <a:cs typeface="Times New Roman" pitchFamily="18" charset="0"/>
              </a:rPr>
              <a:t>Красители, </a:t>
            </a:r>
            <a:r>
              <a:rPr lang="ru-RU" sz="2200" b="1" u="sng" dirty="0" err="1" smtClean="0">
                <a:solidFill>
                  <a:schemeClr val="tx2">
                    <a:lumMod val="75000"/>
                  </a:schemeClr>
                </a:solidFill>
                <a:latin typeface="Times New Roman" pitchFamily="18" charset="0"/>
                <a:cs typeface="Times New Roman" pitchFamily="18" charset="0"/>
              </a:rPr>
              <a:t>ароматизаторы</a:t>
            </a:r>
            <a:r>
              <a:rPr lang="ru-RU" sz="2200" b="1" u="sng" dirty="0" smtClean="0">
                <a:solidFill>
                  <a:schemeClr val="tx2">
                    <a:lumMod val="75000"/>
                  </a:schemeClr>
                </a:solidFill>
                <a:latin typeface="Times New Roman" pitchFamily="18" charset="0"/>
                <a:cs typeface="Times New Roman" pitchFamily="18" charset="0"/>
              </a:rPr>
              <a:t>, кислоты и другие пищевые добавки </a:t>
            </a:r>
            <a:r>
              <a:rPr lang="ru-RU" sz="2200" dirty="0" smtClean="0">
                <a:latin typeface="Times New Roman" pitchFamily="18" charset="0"/>
                <a:cs typeface="Times New Roman" pitchFamily="18" charset="0"/>
              </a:rPr>
              <a:t>должны иметь гигиенические сертификаты и храниться в заводской упаковке с соответствующими этикетками</a:t>
            </a:r>
            <a:endParaRPr lang="en-US" sz="2200" dirty="0" smtClean="0">
              <a:latin typeface="Times New Roman" pitchFamily="18" charset="0"/>
              <a:cs typeface="Times New Roman" pitchFamily="18" charset="0"/>
            </a:endParaRPr>
          </a:p>
          <a:p>
            <a:endParaRPr lang="en-US" sz="2200" dirty="0" smtClean="0">
              <a:latin typeface="Times New Roman" pitchFamily="18" charset="0"/>
              <a:cs typeface="Times New Roman" pitchFamily="18" charset="0"/>
            </a:endParaRPr>
          </a:p>
          <a:p>
            <a:endParaRPr lang="ru-RU" sz="2200" dirty="0" smtClean="0">
              <a:latin typeface="Times New Roman" pitchFamily="18" charset="0"/>
              <a:cs typeface="Times New Roman" pitchFamily="18" charset="0"/>
            </a:endParaRPr>
          </a:p>
          <a:p>
            <a:r>
              <a:rPr lang="ru-RU" sz="2200" b="1" u="sng" dirty="0" smtClean="0">
                <a:solidFill>
                  <a:schemeClr val="tx2">
                    <a:lumMod val="75000"/>
                  </a:schemeClr>
                </a:solidFill>
                <a:latin typeface="Times New Roman" pitchFamily="18" charset="0"/>
                <a:cs typeface="Times New Roman" pitchFamily="18" charset="0"/>
              </a:rPr>
              <a:t>Масло сливочное </a:t>
            </a:r>
            <a:r>
              <a:rPr lang="ru-RU" sz="2200" dirty="0" smtClean="0">
                <a:latin typeface="Times New Roman" pitchFamily="18" charset="0"/>
                <a:cs typeface="Times New Roman" pitchFamily="18" charset="0"/>
              </a:rPr>
              <a:t>тщательно проверяется после распаковки и зачищается с поверхности. При наличии загрязнений на поверхности и в случае микробиологической порчи масло не допускается для производства кондитерских изделий с кремом.  Продолжительность хранения масла до зачистки в помещении </a:t>
            </a:r>
            <a:r>
              <a:rPr lang="ru-RU" sz="2200" dirty="0" err="1" smtClean="0">
                <a:latin typeface="Times New Roman" pitchFamily="18" charset="0"/>
                <a:cs typeface="Times New Roman" pitchFamily="18" charset="0"/>
              </a:rPr>
              <a:t>маслорезки</a:t>
            </a:r>
            <a:r>
              <a:rPr lang="ru-RU" sz="2200" dirty="0" smtClean="0">
                <a:latin typeface="Times New Roman" pitchFamily="18" charset="0"/>
                <a:cs typeface="Times New Roman" pitchFamily="18" charset="0"/>
              </a:rPr>
              <a:t> должна быть не более 4 часов.</a:t>
            </a:r>
          </a:p>
        </p:txBody>
      </p:sp>
      <p:pic>
        <p:nvPicPr>
          <p:cNvPr id="6" name="Рисунок 5" descr="hleb_pletenka_s_makom.jpg"/>
          <p:cNvPicPr>
            <a:picLocks noChangeAspect="1"/>
          </p:cNvPicPr>
          <p:nvPr/>
        </p:nvPicPr>
        <p:blipFill>
          <a:blip r:embed="rId3"/>
          <a:stretch>
            <a:fillRect/>
          </a:stretch>
        </p:blipFill>
        <p:spPr>
          <a:xfrm>
            <a:off x="0" y="1"/>
            <a:ext cx="3714744" cy="3429000"/>
          </a:xfrm>
          <a:prstGeom prst="rect">
            <a:avLst/>
          </a:prstGeom>
        </p:spPr>
      </p:pic>
    </p:spTree>
  </p:cSld>
  <p:clrMapOvr>
    <a:masterClrMapping/>
  </p:clrMapOvr>
  <p:transition>
    <p:randomBa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357166"/>
            <a:ext cx="8143932" cy="6215106"/>
          </a:xfrm>
        </p:spPr>
        <p:txBody>
          <a:bodyPr/>
          <a:lstStyle/>
          <a:p>
            <a:r>
              <a:rPr lang="ru-RU" sz="2200" b="1" u="sng" dirty="0" smtClean="0">
                <a:solidFill>
                  <a:schemeClr val="tx2">
                    <a:lumMod val="75000"/>
                  </a:schemeClr>
                </a:solidFill>
                <a:latin typeface="Times New Roman" pitchFamily="18" charset="0"/>
                <a:cs typeface="Times New Roman" pitchFamily="18" charset="0"/>
              </a:rPr>
              <a:t>Свежие фрукты и ягоды </a:t>
            </a:r>
            <a:r>
              <a:rPr lang="ru-RU" sz="2200" dirty="0" smtClean="0">
                <a:latin typeface="Times New Roman" pitchFamily="18" charset="0"/>
                <a:cs typeface="Times New Roman" pitchFamily="18" charset="0"/>
              </a:rPr>
              <a:t>перед использованием тщательно промываются и просушиваются. Запрещается использовать как отделочные украшения ягоды, эффективная мойка которых затруднена - клубника, малина, земляника, ежевика, тутовник. Эти ягоды могут быть использованы после термической обработки как наполнители кремов. Изюм и сухофрукты тщательно перебираются, удаляются веточки и посторонние примеси, затем промываются на решетках или в </a:t>
            </a:r>
            <a:r>
              <a:rPr lang="ru-RU" sz="2200" dirty="0" err="1" smtClean="0">
                <a:latin typeface="Times New Roman" pitchFamily="18" charset="0"/>
                <a:cs typeface="Times New Roman" pitchFamily="18" charset="0"/>
              </a:rPr>
              <a:t>изюмомоечной</a:t>
            </a:r>
            <a:r>
              <a:rPr lang="ru-RU" sz="2200" dirty="0" smtClean="0">
                <a:latin typeface="Times New Roman" pitchFamily="18" charset="0"/>
                <a:cs typeface="Times New Roman" pitchFamily="18" charset="0"/>
              </a:rPr>
              <a:t> машине проточной водой при температуре, около 5°С.</a:t>
            </a:r>
          </a:p>
          <a:p>
            <a:endParaRPr lang="ru-RU" dirty="0"/>
          </a:p>
        </p:txBody>
      </p:sp>
      <p:pic>
        <p:nvPicPr>
          <p:cNvPr id="4" name="Рисунок 3" descr="food_035.jpg"/>
          <p:cNvPicPr>
            <a:picLocks noChangeAspect="1"/>
          </p:cNvPicPr>
          <p:nvPr/>
        </p:nvPicPr>
        <p:blipFill>
          <a:blip r:embed="rId2"/>
          <a:stretch>
            <a:fillRect/>
          </a:stretch>
        </p:blipFill>
        <p:spPr>
          <a:xfrm>
            <a:off x="0" y="3571876"/>
            <a:ext cx="9144000" cy="3286124"/>
          </a:xfrm>
          <a:prstGeom prst="rect">
            <a:avLst/>
          </a:prstGeo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85728"/>
            <a:ext cx="8286808" cy="6286544"/>
          </a:xfrm>
        </p:spPr>
        <p:txBody>
          <a:bodyPr/>
          <a:lstStyle/>
          <a:p>
            <a:endParaRPr lang="en-US" dirty="0" smtClean="0"/>
          </a:p>
          <a:p>
            <a:endParaRPr lang="ru-RU" dirty="0"/>
          </a:p>
        </p:txBody>
      </p:sp>
      <p:pic>
        <p:nvPicPr>
          <p:cNvPr id="4" name="Рисунок 3" descr="d497b3b25b4ea50450d7ad02fe6371db.jpg"/>
          <p:cNvPicPr>
            <a:picLocks noChangeAspect="1"/>
          </p:cNvPicPr>
          <p:nvPr/>
        </p:nvPicPr>
        <p:blipFill>
          <a:blip r:embed="rId2"/>
          <a:stretch>
            <a:fillRect/>
          </a:stretch>
        </p:blipFill>
        <p:spPr>
          <a:xfrm>
            <a:off x="4643438" y="4143380"/>
            <a:ext cx="4286280" cy="2453656"/>
          </a:xfrm>
          <a:prstGeom prst="rect">
            <a:avLst/>
          </a:prstGeom>
        </p:spPr>
      </p:pic>
      <p:sp>
        <p:nvSpPr>
          <p:cNvPr id="5" name="Прямоугольник 4"/>
          <p:cNvSpPr/>
          <p:nvPr/>
        </p:nvSpPr>
        <p:spPr>
          <a:xfrm>
            <a:off x="500034" y="214290"/>
            <a:ext cx="7786742" cy="3785652"/>
          </a:xfrm>
          <a:prstGeom prst="rect">
            <a:avLst/>
          </a:prstGeom>
        </p:spPr>
        <p:txBody>
          <a:bodyPr wrap="square">
            <a:spAutoFit/>
          </a:bodyPr>
          <a:lstStyle/>
          <a:p>
            <a:r>
              <a:rPr lang="ru-RU" sz="2000" b="1" u="sng" dirty="0" smtClean="0">
                <a:solidFill>
                  <a:schemeClr val="tx2">
                    <a:lumMod val="75000"/>
                  </a:schemeClr>
                </a:solidFill>
                <a:latin typeface="Times New Roman" pitchFamily="18" charset="0"/>
                <a:cs typeface="Times New Roman" pitchFamily="18" charset="0"/>
              </a:rPr>
              <a:t>Изюм</a:t>
            </a:r>
            <a:r>
              <a:rPr lang="ru-RU" sz="2000" dirty="0" smtClean="0">
                <a:solidFill>
                  <a:schemeClr val="tx2">
                    <a:lumMod val="75000"/>
                  </a:schemeClr>
                </a:solidFill>
                <a:latin typeface="Times New Roman" pitchFamily="18" charset="0"/>
                <a:cs typeface="Times New Roman" pitchFamily="18" charset="0"/>
              </a:rPr>
              <a:t> </a:t>
            </a:r>
            <a:r>
              <a:rPr lang="ru-RU" sz="2000" dirty="0" smtClean="0">
                <a:latin typeface="Times New Roman" pitchFamily="18" charset="0"/>
                <a:cs typeface="Times New Roman" pitchFamily="18" charset="0"/>
              </a:rPr>
              <a:t>разрешается использовать в изделиях, где он проходит надежную термическую обработку. Цукаты перебираются. Фруктово-ягодное пюре, пульпа перед использованием в производстве должны быть пропущены через протирочные машины. Плодово-ягодное пюре протирают через сито с ячейками не более 1,5 мм</a:t>
            </a:r>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r>
              <a:rPr lang="ru-RU" sz="2000" dirty="0" smtClean="0">
                <a:solidFill>
                  <a:schemeClr val="tx2">
                    <a:lumMod val="75000"/>
                  </a:schemeClr>
                </a:solidFill>
                <a:latin typeface="Times New Roman" pitchFamily="18" charset="0"/>
                <a:cs typeface="Times New Roman" pitchFamily="18" charset="0"/>
              </a:rPr>
              <a:t> </a:t>
            </a:r>
            <a:r>
              <a:rPr lang="ru-RU" sz="2000" b="1" u="sng" dirty="0" smtClean="0">
                <a:solidFill>
                  <a:schemeClr val="tx2">
                    <a:lumMod val="75000"/>
                  </a:schemeClr>
                </a:solidFill>
                <a:latin typeface="Times New Roman" pitchFamily="18" charset="0"/>
                <a:cs typeface="Times New Roman" pitchFamily="18" charset="0"/>
              </a:rPr>
              <a:t>Патока, мед, сиропы, жидкие шоколадные полуфабрикаты, растопленные жиры, молоко </a:t>
            </a:r>
            <a:r>
              <a:rPr lang="ru-RU" sz="2000" dirty="0" smtClean="0">
                <a:latin typeface="Times New Roman" pitchFamily="18" charset="0"/>
                <a:cs typeface="Times New Roman" pitchFamily="18" charset="0"/>
              </a:rPr>
              <a:t>цельное должны быть процежены через специальные сита, молоко после процеживания - кипятиться. Сахарные сиропы процеживаются через металлические сита с ячейками не более 1,5 мм. Перевозить и хранить патоку разрешается только в чистых резервуарах с плотно закрывающимися крышками</a:t>
            </a:r>
            <a:endParaRPr lang="en-US" sz="2000" dirty="0" smtClean="0">
              <a:latin typeface="Times New Roman" pitchFamily="18" charset="0"/>
              <a:cs typeface="Times New Roman" pitchFamily="18" charset="0"/>
            </a:endParaRPr>
          </a:p>
        </p:txBody>
      </p:sp>
      <p:pic>
        <p:nvPicPr>
          <p:cNvPr id="6" name="Рисунок 5" descr="07new.jpg"/>
          <p:cNvPicPr>
            <a:picLocks noChangeAspect="1"/>
          </p:cNvPicPr>
          <p:nvPr/>
        </p:nvPicPr>
        <p:blipFill>
          <a:blip r:embed="rId3"/>
          <a:stretch>
            <a:fillRect/>
          </a:stretch>
        </p:blipFill>
        <p:spPr>
          <a:xfrm>
            <a:off x="0" y="4143380"/>
            <a:ext cx="4572000" cy="2417596"/>
          </a:xfrm>
          <a:prstGeom prst="rect">
            <a:avLst/>
          </a:prstGeom>
        </p:spPr>
      </p:pic>
    </p:spTree>
  </p:cSld>
  <p:clrMapOvr>
    <a:masterClrMapping/>
  </p:clrMapOvr>
  <p:transition>
    <p:randomBa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solidFill>
              </a:rPr>
              <a:t> </a:t>
            </a:r>
            <a:r>
              <a:rPr lang="ru-RU" b="1" i="1" dirty="0" smtClean="0">
                <a:solidFill>
                  <a:schemeClr val="tx2">
                    <a:lumMod val="75000"/>
                  </a:schemeClr>
                </a:solidFill>
                <a:latin typeface="Times New Roman" pitchFamily="18" charset="0"/>
                <a:cs typeface="Times New Roman" pitchFamily="18" charset="0"/>
              </a:rPr>
              <a:t>ПЛАН:</a:t>
            </a:r>
            <a:endParaRPr lang="ru-RU" b="1" i="1" dirty="0">
              <a:solidFill>
                <a:schemeClr val="tx2">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0" y="2057400"/>
            <a:ext cx="9144000" cy="3886200"/>
          </a:xfrm>
        </p:spPr>
        <p:txBody>
          <a:bodyPr/>
          <a:lstStyle/>
          <a:p>
            <a:pPr>
              <a:defRPr/>
            </a:pPr>
            <a:r>
              <a:rPr lang="ru-RU" dirty="0" smtClean="0">
                <a:solidFill>
                  <a:schemeClr val="tx2">
                    <a:lumMod val="75000"/>
                  </a:schemeClr>
                </a:solidFill>
                <a:latin typeface="Comic Sans MS" pitchFamily="66" charset="0"/>
              </a:rPr>
              <a:t>1 </a:t>
            </a:r>
            <a:r>
              <a:rPr lang="ru-RU" b="1" dirty="0" smtClean="0">
                <a:solidFill>
                  <a:schemeClr val="tx2">
                    <a:lumMod val="75000"/>
                  </a:schemeClr>
                </a:solidFill>
                <a:latin typeface="Comic Sans MS" pitchFamily="66" charset="0"/>
              </a:rPr>
              <a:t>Введение. Основные понятия и их значение</a:t>
            </a:r>
          </a:p>
          <a:p>
            <a:pPr>
              <a:defRPr/>
            </a:pPr>
            <a:endParaRPr lang="ru-RU" dirty="0" smtClean="0">
              <a:solidFill>
                <a:schemeClr val="tx2">
                  <a:lumMod val="75000"/>
                </a:schemeClr>
              </a:solidFill>
              <a:latin typeface="Comic Sans MS" pitchFamily="66" charset="0"/>
            </a:endParaRPr>
          </a:p>
          <a:p>
            <a:pPr>
              <a:defRPr/>
            </a:pPr>
            <a:r>
              <a:rPr lang="ru-RU" dirty="0" smtClean="0">
                <a:solidFill>
                  <a:schemeClr val="tx2">
                    <a:lumMod val="75000"/>
                  </a:schemeClr>
                </a:solidFill>
                <a:latin typeface="Comic Sans MS" pitchFamily="66" charset="0"/>
              </a:rPr>
              <a:t>2 </a:t>
            </a:r>
            <a:r>
              <a:rPr lang="ru-RU" b="1" dirty="0" smtClean="0">
                <a:solidFill>
                  <a:schemeClr val="tx2">
                    <a:lumMod val="75000"/>
                  </a:schemeClr>
                </a:solidFill>
                <a:latin typeface="Comic Sans MS" pitchFamily="66" charset="0"/>
              </a:rPr>
              <a:t>Новейшие характеристики безопасности сырья и полуфабрикатов при использовании в хлебопекарном производстве.  Основные этапы подготовки сырья к производству</a:t>
            </a:r>
          </a:p>
          <a:p>
            <a:endParaRPr lang="ru-RU" dirty="0"/>
          </a:p>
        </p:txBody>
      </p:sp>
      <p:pic>
        <p:nvPicPr>
          <p:cNvPr id="6" name="Рисунок 3" descr="хлебобулочные-изделия.jpg"/>
          <p:cNvPicPr>
            <a:picLocks noChangeAspect="1"/>
          </p:cNvPicPr>
          <p:nvPr/>
        </p:nvPicPr>
        <p:blipFill>
          <a:blip r:embed="rId2"/>
          <a:srcRect/>
          <a:stretch>
            <a:fillRect/>
          </a:stretch>
        </p:blipFill>
        <p:spPr bwMode="auto">
          <a:xfrm>
            <a:off x="714347" y="4214818"/>
            <a:ext cx="7858181" cy="264318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14348" y="500042"/>
            <a:ext cx="5214974" cy="5443558"/>
          </a:xfrm>
        </p:spPr>
        <p:txBody>
          <a:bodyPr/>
          <a:lstStyle/>
          <a:p>
            <a:r>
              <a:rPr lang="ru-RU" b="1" u="sng" dirty="0" smtClean="0">
                <a:solidFill>
                  <a:schemeClr val="tx2">
                    <a:lumMod val="75000"/>
                  </a:schemeClr>
                </a:solidFill>
                <a:latin typeface="Times New Roman" pitchFamily="18" charset="0"/>
                <a:cs typeface="Times New Roman" pitchFamily="18" charset="0"/>
              </a:rPr>
              <a:t>Орехи, миндаль и семена масличных культур </a:t>
            </a:r>
            <a:r>
              <a:rPr lang="ru-RU" dirty="0" smtClean="0">
                <a:solidFill>
                  <a:schemeClr val="tx1"/>
                </a:solidFill>
                <a:latin typeface="Times New Roman" pitchFamily="18" charset="0"/>
                <a:cs typeface="Times New Roman" pitchFamily="18" charset="0"/>
              </a:rPr>
              <a:t>очищают от посторонних примесей на сортировочных машинах или перебирают вручную на столах, удаляя поврежденные насекомыми, заплесневелые и недоброкачественные. Зараженные вредителями какао-бобы подвергаются термической обработке в специальных камерах при температуре 60-65°С в течение 10-15 мин.</a:t>
            </a:r>
            <a:endParaRPr lang="en-US" dirty="0" smtClean="0">
              <a:solidFill>
                <a:schemeClr val="tx1"/>
              </a:solidFill>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endParaRPr lang="ru-RU" dirty="0"/>
          </a:p>
        </p:txBody>
      </p:sp>
      <p:pic>
        <p:nvPicPr>
          <p:cNvPr id="4" name="Рисунок 3" descr="bwkdu.jpg"/>
          <p:cNvPicPr>
            <a:picLocks noChangeAspect="1"/>
          </p:cNvPicPr>
          <p:nvPr/>
        </p:nvPicPr>
        <p:blipFill>
          <a:blip r:embed="rId2"/>
          <a:stretch>
            <a:fillRect/>
          </a:stretch>
        </p:blipFill>
        <p:spPr>
          <a:xfrm>
            <a:off x="0" y="4214817"/>
            <a:ext cx="3071802" cy="2643183"/>
          </a:xfrm>
          <a:prstGeom prst="rect">
            <a:avLst/>
          </a:prstGeom>
        </p:spPr>
      </p:pic>
      <p:pic>
        <p:nvPicPr>
          <p:cNvPr id="5" name="Рисунок 4" descr="pm_pistachios_78jn.jpg"/>
          <p:cNvPicPr>
            <a:picLocks noChangeAspect="1"/>
          </p:cNvPicPr>
          <p:nvPr/>
        </p:nvPicPr>
        <p:blipFill>
          <a:blip r:embed="rId3"/>
          <a:stretch>
            <a:fillRect/>
          </a:stretch>
        </p:blipFill>
        <p:spPr>
          <a:xfrm>
            <a:off x="5786446" y="0"/>
            <a:ext cx="3357554" cy="6858000"/>
          </a:xfrm>
          <a:prstGeom prst="rect">
            <a:avLst/>
          </a:prstGeom>
        </p:spPr>
      </p:pic>
    </p:spTree>
  </p:cSld>
  <p:clrMapOvr>
    <a:masterClrMapping/>
  </p:clrMapOvr>
  <p:transition>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357166"/>
            <a:ext cx="4929222" cy="1395434"/>
          </a:xfrm>
        </p:spPr>
        <p:txBody>
          <a:bodyPr>
            <a:normAutofit/>
          </a:bodyPr>
          <a:lstStyle/>
          <a:p>
            <a:r>
              <a:rPr lang="ru-RU" sz="3200" b="1" dirty="0" smtClean="0">
                <a:solidFill>
                  <a:schemeClr val="tx2">
                    <a:lumMod val="75000"/>
                  </a:schemeClr>
                </a:solidFill>
                <a:latin typeface="Comic Sans MS" pitchFamily="66" charset="0"/>
                <a:cs typeface="Times New Roman" pitchFamily="18" charset="0"/>
              </a:rPr>
              <a:t>Основные понятия и их значение.</a:t>
            </a:r>
            <a:endParaRPr lang="ru-RU" sz="3200" dirty="0">
              <a:solidFill>
                <a:schemeClr val="tx2">
                  <a:lumMod val="75000"/>
                </a:schemeClr>
              </a:solidFill>
              <a:latin typeface="Comic Sans MS" pitchFamily="66" charset="0"/>
            </a:endParaRPr>
          </a:p>
        </p:txBody>
      </p:sp>
      <p:pic>
        <p:nvPicPr>
          <p:cNvPr id="5" name="Содержимое 4" descr="269e8fc09eab.jpg"/>
          <p:cNvPicPr>
            <a:picLocks noGrp="1" noChangeAspect="1"/>
          </p:cNvPicPr>
          <p:nvPr>
            <p:ph idx="1"/>
          </p:nvPr>
        </p:nvPicPr>
        <p:blipFill>
          <a:blip r:embed="rId2"/>
          <a:stretch>
            <a:fillRect/>
          </a:stretch>
        </p:blipFill>
        <p:spPr>
          <a:xfrm>
            <a:off x="5072066" y="0"/>
            <a:ext cx="4071934" cy="6858000"/>
          </a:xfrm>
        </p:spPr>
      </p:pic>
      <p:sp>
        <p:nvSpPr>
          <p:cNvPr id="7" name="Прямоугольник 6"/>
          <p:cNvSpPr/>
          <p:nvPr/>
        </p:nvSpPr>
        <p:spPr>
          <a:xfrm>
            <a:off x="214282" y="1857365"/>
            <a:ext cx="4786346" cy="3785652"/>
          </a:xfrm>
          <a:prstGeom prst="rect">
            <a:avLst/>
          </a:prstGeom>
        </p:spPr>
        <p:txBody>
          <a:bodyPr wrap="square">
            <a:spAutoFit/>
          </a:bodyPr>
          <a:lstStyle/>
          <a:p>
            <a:pPr>
              <a:defRPr/>
            </a:pPr>
            <a:r>
              <a:rPr lang="ru-RU" sz="2000" b="1" i="1" dirty="0" smtClean="0">
                <a:solidFill>
                  <a:schemeClr val="accent2">
                    <a:lumMod val="75000"/>
                  </a:schemeClr>
                </a:solidFill>
                <a:latin typeface="Times New Roman" pitchFamily="18" charset="0"/>
                <a:cs typeface="Times New Roman" pitchFamily="18" charset="0"/>
              </a:rPr>
              <a:t>Хлебопекарная продукция - </a:t>
            </a:r>
            <a:r>
              <a:rPr lang="ru-RU" sz="2000" dirty="0" err="1" smtClean="0">
                <a:latin typeface="Times New Roman" pitchFamily="18" charset="0"/>
                <a:cs typeface="Times New Roman" pitchFamily="18" charset="0"/>
              </a:rPr>
              <a:t>продукция</a:t>
            </a:r>
            <a:r>
              <a:rPr lang="ru-RU" sz="2000" dirty="0" smtClean="0">
                <a:latin typeface="Times New Roman" pitchFamily="18" charset="0"/>
                <a:cs typeface="Times New Roman" pitchFamily="18" charset="0"/>
              </a:rPr>
              <a:t>, при  выработке которой в качестве основного сырья используется мука или другие продукты переработки зерна</a:t>
            </a:r>
            <a:endParaRPr lang="en-US" sz="2000" dirty="0" smtClean="0">
              <a:latin typeface="Times New Roman" pitchFamily="18" charset="0"/>
              <a:cs typeface="Times New Roman" pitchFamily="18" charset="0"/>
            </a:endParaRPr>
          </a:p>
          <a:p>
            <a:pPr>
              <a:defRPr/>
            </a:pPr>
            <a:endParaRPr lang="en-US" sz="2000" dirty="0" smtClean="0">
              <a:solidFill>
                <a:schemeClr val="bg1"/>
              </a:solidFill>
              <a:latin typeface="Times New Roman" pitchFamily="18" charset="0"/>
              <a:cs typeface="Times New Roman" pitchFamily="18" charset="0"/>
            </a:endParaRPr>
          </a:p>
          <a:p>
            <a:pPr>
              <a:defRPr/>
            </a:pPr>
            <a:endParaRPr lang="ru-RU" sz="2000" dirty="0" smtClean="0">
              <a:solidFill>
                <a:schemeClr val="bg1"/>
              </a:solidFill>
              <a:latin typeface="Times New Roman" pitchFamily="18" charset="0"/>
              <a:cs typeface="Times New Roman" pitchFamily="18" charset="0"/>
            </a:endParaRPr>
          </a:p>
          <a:p>
            <a:pPr>
              <a:defRPr/>
            </a:pPr>
            <a:r>
              <a:rPr lang="ru-RU" sz="2000" b="1" i="1" dirty="0" smtClean="0">
                <a:solidFill>
                  <a:schemeClr val="accent2">
                    <a:lumMod val="75000"/>
                  </a:schemeClr>
                </a:solidFill>
                <a:latin typeface="Times New Roman" pitchFamily="18" charset="0"/>
                <a:cs typeface="Times New Roman" pitchFamily="18" charset="0"/>
              </a:rPr>
              <a:t>Хлебобулочное изделие с ограниченным сроком реализации </a:t>
            </a:r>
            <a:r>
              <a:rPr lang="ru-RU" sz="2000" i="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хлебобулочное изделие с предусмотренным в документации сроком реализации в неупакованном виде, не превышающем 36 часов.</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85786" y="285728"/>
            <a:ext cx="7500990" cy="5657872"/>
          </a:xfrm>
        </p:spPr>
        <p:txBody>
          <a:bodyPr/>
          <a:lstStyle/>
          <a:p>
            <a:pPr>
              <a:defRPr/>
            </a:pPr>
            <a:r>
              <a:rPr lang="ru-RU" sz="2200" b="1" i="1" dirty="0" smtClean="0">
                <a:solidFill>
                  <a:schemeClr val="tx2">
                    <a:lumMod val="75000"/>
                  </a:schemeClr>
                </a:solidFill>
                <a:latin typeface="Times New Roman" pitchFamily="18" charset="0"/>
                <a:cs typeface="Times New Roman" pitchFamily="18" charset="0"/>
              </a:rPr>
              <a:t>Хлебобулочное изделие пониженной влажности </a:t>
            </a:r>
            <a:r>
              <a:rPr lang="ru-RU" sz="2200" i="1" dirty="0" smtClean="0">
                <a:solidFill>
                  <a:schemeClr val="tx2">
                    <a:lumMod val="75000"/>
                  </a:schemeClr>
                </a:solidFill>
                <a:latin typeface="Times New Roman" pitchFamily="18" charset="0"/>
                <a:cs typeface="Times New Roman" pitchFamily="18" charset="0"/>
              </a:rPr>
              <a:t>- </a:t>
            </a:r>
            <a:r>
              <a:rPr lang="ru-RU" sz="2200" dirty="0" smtClean="0">
                <a:latin typeface="Times New Roman" pitchFamily="18" charset="0"/>
                <a:cs typeface="Times New Roman" pitchFamily="18" charset="0"/>
              </a:rPr>
              <a:t>хлебобулочное изделие с влажностью менее 19 %.</a:t>
            </a:r>
            <a:endParaRPr lang="ru-RU" sz="2200" dirty="0" smtClean="0">
              <a:solidFill>
                <a:schemeClr val="tx2">
                  <a:lumMod val="75000"/>
                </a:schemeClr>
              </a:solidFill>
              <a:latin typeface="Times New Roman" pitchFamily="18" charset="0"/>
              <a:cs typeface="Times New Roman" pitchFamily="18" charset="0"/>
            </a:endParaRPr>
          </a:p>
          <a:p>
            <a:pPr>
              <a:defRPr/>
            </a:pPr>
            <a:r>
              <a:rPr lang="ru-RU" sz="2200" b="1" i="1" dirty="0" smtClean="0">
                <a:solidFill>
                  <a:schemeClr val="tx2">
                    <a:lumMod val="75000"/>
                  </a:schemeClr>
                </a:solidFill>
                <a:latin typeface="Times New Roman" pitchFamily="18" charset="0"/>
                <a:cs typeface="Times New Roman" pitchFamily="18" charset="0"/>
              </a:rPr>
              <a:t>Хлебобулочное изделие с начинками </a:t>
            </a:r>
            <a:r>
              <a:rPr lang="ru-RU" sz="2200" i="1" dirty="0" smtClean="0">
                <a:solidFill>
                  <a:schemeClr val="tx2">
                    <a:lumMod val="75000"/>
                  </a:schemeClr>
                </a:solidFill>
                <a:latin typeface="Times New Roman" pitchFamily="18" charset="0"/>
                <a:cs typeface="Times New Roman" pitchFamily="18" charset="0"/>
              </a:rPr>
              <a:t>- </a:t>
            </a:r>
            <a:r>
              <a:rPr lang="ru-RU" sz="2200" dirty="0" smtClean="0">
                <a:latin typeface="Times New Roman" pitchFamily="18" charset="0"/>
                <a:cs typeface="Times New Roman" pitchFamily="18" charset="0"/>
              </a:rPr>
              <a:t>хлебобулочное изделие, состоящее из тестовой основы и различных начинок из продовольственного сырья растительного или животного происхождения</a:t>
            </a:r>
            <a:endParaRPr lang="en-US" sz="2200" dirty="0" smtClean="0">
              <a:latin typeface="Times New Roman" pitchFamily="18" charset="0"/>
              <a:cs typeface="Times New Roman" pitchFamily="18" charset="0"/>
            </a:endParaRPr>
          </a:p>
          <a:p>
            <a:pPr>
              <a:defRPr/>
            </a:pPr>
            <a:r>
              <a:rPr lang="ru-RU" sz="2200" b="1" i="1" dirty="0" smtClean="0">
                <a:solidFill>
                  <a:schemeClr val="tx2">
                    <a:lumMod val="75000"/>
                  </a:schemeClr>
                </a:solidFill>
                <a:latin typeface="Times New Roman" pitchFamily="18" charset="0"/>
                <a:cs typeface="Times New Roman" pitchFamily="18" charset="0"/>
              </a:rPr>
              <a:t>Диетическое хлебобулочное изделие </a:t>
            </a:r>
            <a:r>
              <a:rPr lang="ru-RU" sz="2200" i="1" dirty="0" smtClean="0">
                <a:latin typeface="Times New Roman" pitchFamily="18" charset="0"/>
                <a:cs typeface="Times New Roman" pitchFamily="18" charset="0"/>
              </a:rPr>
              <a:t>- </a:t>
            </a:r>
            <a:r>
              <a:rPr lang="ru-RU" sz="2200" dirty="0" smtClean="0">
                <a:latin typeface="Times New Roman" pitchFamily="18" charset="0"/>
                <a:cs typeface="Times New Roman" pitchFamily="18" charset="0"/>
              </a:rPr>
              <a:t>хлебобулочное изделие, предназначенное для профилактического и/или лечебного питания.</a:t>
            </a:r>
          </a:p>
          <a:p>
            <a:pPr>
              <a:defRPr/>
            </a:pPr>
            <a:endParaRPr lang="ru-RU" dirty="0" smtClean="0">
              <a:latin typeface="Times New Roman" pitchFamily="18" charset="0"/>
              <a:cs typeface="Times New Roman" pitchFamily="18" charset="0"/>
            </a:endParaRPr>
          </a:p>
          <a:p>
            <a:endParaRPr lang="ru-RU" dirty="0"/>
          </a:p>
        </p:txBody>
      </p:sp>
      <p:pic>
        <p:nvPicPr>
          <p:cNvPr id="4" name="Рисунок 4" descr="1152_bread-wallpaper.jpg"/>
          <p:cNvPicPr>
            <a:picLocks noChangeAspect="1"/>
          </p:cNvPicPr>
          <p:nvPr/>
        </p:nvPicPr>
        <p:blipFill>
          <a:blip r:embed="rId2"/>
          <a:srcRect/>
          <a:stretch>
            <a:fillRect/>
          </a:stretch>
        </p:blipFill>
        <p:spPr bwMode="auto">
          <a:xfrm>
            <a:off x="500034" y="3786190"/>
            <a:ext cx="8001056" cy="307181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38.jpg"/>
          <p:cNvPicPr>
            <a:picLocks noGrp="1" noChangeAspect="1"/>
          </p:cNvPicPr>
          <p:nvPr>
            <p:ph idx="1"/>
          </p:nvPr>
        </p:nvPicPr>
        <p:blipFill>
          <a:blip r:embed="rId2"/>
          <a:stretch>
            <a:fillRect/>
          </a:stretch>
        </p:blipFill>
        <p:spPr>
          <a:xfrm>
            <a:off x="0" y="214290"/>
            <a:ext cx="4857752" cy="6643710"/>
          </a:xfrm>
        </p:spPr>
      </p:pic>
      <p:sp>
        <p:nvSpPr>
          <p:cNvPr id="6" name="Прямоугольник 5"/>
          <p:cNvSpPr/>
          <p:nvPr/>
        </p:nvSpPr>
        <p:spPr>
          <a:xfrm>
            <a:off x="3500430" y="285728"/>
            <a:ext cx="5429288" cy="5940088"/>
          </a:xfrm>
          <a:prstGeom prst="rect">
            <a:avLst/>
          </a:prstGeom>
        </p:spPr>
        <p:txBody>
          <a:bodyPr wrap="square">
            <a:spAutoFit/>
          </a:bodyPr>
          <a:lstStyle/>
          <a:p>
            <a:r>
              <a:rPr lang="ru-RU" sz="2000" b="1" i="1" dirty="0" smtClean="0">
                <a:solidFill>
                  <a:schemeClr val="tx2">
                    <a:lumMod val="75000"/>
                  </a:schemeClr>
                </a:solidFill>
                <a:latin typeface="Times New Roman" pitchFamily="18" charset="0"/>
                <a:cs typeface="Times New Roman" pitchFamily="18" charset="0"/>
              </a:rPr>
              <a:t>Национальное хлебобулочное изделие - </a:t>
            </a:r>
            <a:r>
              <a:rPr lang="ru-RU" sz="2000" b="1" dirty="0" smtClean="0">
                <a:latin typeface="Times New Roman" pitchFamily="18" charset="0"/>
                <a:cs typeface="Times New Roman" pitchFamily="18" charset="0"/>
              </a:rPr>
              <a:t>хлебобулочное изделие, отличающееся использованием в рецептуре видов сырья, характерных для отдельных национальностей и характерной формой, или особым способом выпечки.</a:t>
            </a:r>
            <a:endParaRPr lang="en-US" sz="2000" b="1" dirty="0" smtClean="0">
              <a:latin typeface="Times New Roman" pitchFamily="18" charset="0"/>
              <a:cs typeface="Times New Roman" pitchFamily="18" charset="0"/>
            </a:endParaRPr>
          </a:p>
          <a:p>
            <a:endParaRPr lang="ru-RU" sz="2000" b="1" dirty="0" smtClean="0">
              <a:latin typeface="Times New Roman" pitchFamily="18" charset="0"/>
              <a:cs typeface="Times New Roman" pitchFamily="18" charset="0"/>
            </a:endParaRPr>
          </a:p>
          <a:p>
            <a:r>
              <a:rPr lang="ru-RU" sz="2000" b="1" i="1" dirty="0" smtClean="0">
                <a:solidFill>
                  <a:schemeClr val="tx2">
                    <a:lumMod val="75000"/>
                  </a:schemeClr>
                </a:solidFill>
                <a:latin typeface="Times New Roman" pitchFamily="18" charset="0"/>
                <a:cs typeface="Times New Roman" pitchFamily="18" charset="0"/>
              </a:rPr>
              <a:t>Упакованное хлебобулочное изделие - </a:t>
            </a:r>
            <a:r>
              <a:rPr lang="ru-RU" sz="2000" b="1" dirty="0" smtClean="0">
                <a:latin typeface="Times New Roman" pitchFamily="18" charset="0"/>
                <a:cs typeface="Times New Roman" pitchFamily="18" charset="0"/>
              </a:rPr>
              <a:t>хлебобулочное изделие, помещенное в емкость, входное отверстие в которую заварено, закатано, защемлено </a:t>
            </a:r>
            <a:r>
              <a:rPr lang="ru-RU" sz="2000" b="1" dirty="0" err="1" smtClean="0">
                <a:latin typeface="Times New Roman" pitchFamily="18" charset="0"/>
                <a:cs typeface="Times New Roman" pitchFamily="18" charset="0"/>
              </a:rPr>
              <a:t>клипсой</a:t>
            </a:r>
            <a:r>
              <a:rPr lang="ru-RU" sz="2000" b="1" dirty="0" smtClean="0">
                <a:latin typeface="Times New Roman" pitchFamily="18" charset="0"/>
                <a:cs typeface="Times New Roman" pitchFamily="18" charset="0"/>
              </a:rPr>
              <a:t> или закрыто замком, обеспечивающими защиту изделия от повреждений и потерь.</a:t>
            </a:r>
            <a:endParaRPr lang="en-US" sz="2000" b="1" dirty="0" smtClean="0">
              <a:latin typeface="Times New Roman" pitchFamily="18" charset="0"/>
              <a:cs typeface="Times New Roman" pitchFamily="18" charset="0"/>
            </a:endParaRPr>
          </a:p>
          <a:p>
            <a:endParaRPr lang="ru-RU" sz="2000" b="1" dirty="0" smtClean="0">
              <a:latin typeface="Times New Roman" pitchFamily="18" charset="0"/>
              <a:cs typeface="Times New Roman" pitchFamily="18" charset="0"/>
            </a:endParaRPr>
          </a:p>
          <a:p>
            <a:r>
              <a:rPr lang="ru-RU" sz="2000" b="1" i="1" dirty="0" smtClean="0">
                <a:solidFill>
                  <a:schemeClr val="tx2">
                    <a:lumMod val="75000"/>
                  </a:schemeClr>
                </a:solidFill>
                <a:latin typeface="Times New Roman" pitchFamily="18" charset="0"/>
                <a:cs typeface="Times New Roman" pitchFamily="18" charset="0"/>
              </a:rPr>
              <a:t>Хлебобулочное изделие специального назначения - </a:t>
            </a:r>
            <a:r>
              <a:rPr lang="ru-RU" sz="2000" b="1" dirty="0" smtClean="0">
                <a:latin typeface="Times New Roman" pitchFamily="18" charset="0"/>
                <a:cs typeface="Times New Roman" pitchFamily="18" charset="0"/>
              </a:rPr>
              <a:t>хлебобулочное изделие для детского, диетического питания, а также для питания определенной категории потребителей</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29.jpg"/>
          <p:cNvPicPr>
            <a:picLocks noGrp="1" noChangeAspect="1"/>
          </p:cNvPicPr>
          <p:nvPr>
            <p:ph idx="1"/>
          </p:nvPr>
        </p:nvPicPr>
        <p:blipFill>
          <a:blip r:embed="rId2"/>
          <a:srcRect/>
          <a:stretch>
            <a:fillRect/>
          </a:stretch>
        </p:blipFill>
        <p:spPr bwMode="auto">
          <a:xfrm>
            <a:off x="0" y="0"/>
            <a:ext cx="3586170" cy="6858000"/>
          </a:xfrm>
          <a:prstGeom prst="rect">
            <a:avLst/>
          </a:prstGeom>
          <a:noFill/>
          <a:ln w="9525">
            <a:noFill/>
            <a:miter lim="800000"/>
            <a:headEnd/>
            <a:tailEnd/>
          </a:ln>
        </p:spPr>
      </p:pic>
      <p:sp>
        <p:nvSpPr>
          <p:cNvPr id="5" name="Прямоугольник 4"/>
          <p:cNvSpPr/>
          <p:nvPr/>
        </p:nvSpPr>
        <p:spPr>
          <a:xfrm>
            <a:off x="3786182" y="214290"/>
            <a:ext cx="5143536" cy="6555641"/>
          </a:xfrm>
          <a:prstGeom prst="rect">
            <a:avLst/>
          </a:prstGeom>
        </p:spPr>
        <p:txBody>
          <a:bodyPr wrap="square">
            <a:spAutoFit/>
          </a:bodyPr>
          <a:lstStyle/>
          <a:p>
            <a:r>
              <a:rPr lang="ru-RU" sz="2000" b="1" i="1" dirty="0" smtClean="0">
                <a:solidFill>
                  <a:schemeClr val="tx2">
                    <a:lumMod val="75000"/>
                  </a:schemeClr>
                </a:solidFill>
                <a:latin typeface="Times New Roman" pitchFamily="18" charset="0"/>
                <a:cs typeface="Times New Roman" pitchFamily="18" charset="0"/>
              </a:rPr>
              <a:t>Хлебобулочный полуфабрикат замороженный </a:t>
            </a:r>
            <a:r>
              <a:rPr lang="ru-RU" sz="2000" i="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тесто или тестовая заготовка для хлебобулочного изделия, подвергнутые глубокой заморозке.</a:t>
            </a:r>
            <a:endParaRPr lang="en-US" sz="20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r>
              <a:rPr lang="ru-RU" sz="2000" b="1" i="1" dirty="0" smtClean="0">
                <a:solidFill>
                  <a:schemeClr val="tx2">
                    <a:lumMod val="75000"/>
                  </a:schemeClr>
                </a:solidFill>
                <a:latin typeface="Times New Roman" pitchFamily="18" charset="0"/>
                <a:cs typeface="Times New Roman" pitchFamily="18" charset="0"/>
              </a:rPr>
              <a:t>Хлебобулочный полуфабрикат охлажденный - </a:t>
            </a:r>
            <a:r>
              <a:rPr lang="ru-RU" sz="2000" dirty="0" smtClean="0">
                <a:latin typeface="Times New Roman" pitchFamily="18" charset="0"/>
                <a:cs typeface="Times New Roman" pitchFamily="18" charset="0"/>
              </a:rPr>
              <a:t>тесто или тестовая заготовка для хлебобулочного изделия, подвергнутые охлаждению и предназначенные для реализации в упакованном виде.</a:t>
            </a:r>
            <a:endParaRPr lang="en-US" sz="20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r>
              <a:rPr lang="ru-RU" sz="2000" b="1" i="1" dirty="0" smtClean="0">
                <a:solidFill>
                  <a:schemeClr val="tx2">
                    <a:lumMod val="75000"/>
                  </a:schemeClr>
                </a:solidFill>
                <a:latin typeface="Times New Roman" pitchFamily="18" charset="0"/>
                <a:cs typeface="Times New Roman" pitchFamily="18" charset="0"/>
              </a:rPr>
              <a:t>Хлебобулочный полуфабрикат высокой степени готовности </a:t>
            </a:r>
            <a:r>
              <a:rPr lang="ru-RU" sz="2000" i="1" dirty="0" smtClean="0">
                <a:solidFill>
                  <a:schemeClr val="tx2">
                    <a:lumMod val="75000"/>
                  </a:schemeClr>
                </a:solidFill>
                <a:latin typeface="Times New Roman" pitchFamily="18" charset="0"/>
                <a:cs typeface="Times New Roman" pitchFamily="18" charset="0"/>
              </a:rPr>
              <a:t>- </a:t>
            </a:r>
            <a:r>
              <a:rPr lang="ru-RU" sz="2000" dirty="0" smtClean="0">
                <a:solidFill>
                  <a:schemeClr val="tx2">
                    <a:lumMod val="75000"/>
                  </a:schemeClr>
                </a:solidFill>
                <a:latin typeface="Times New Roman" pitchFamily="18" charset="0"/>
                <a:cs typeface="Times New Roman" pitchFamily="18" charset="0"/>
              </a:rPr>
              <a:t> </a:t>
            </a:r>
            <a:r>
              <a:rPr lang="ru-RU" sz="2000" dirty="0" smtClean="0">
                <a:latin typeface="Times New Roman" pitchFamily="18" charset="0"/>
                <a:cs typeface="Times New Roman" pitchFamily="18" charset="0"/>
              </a:rPr>
              <a:t>хлебобулочный полуфабрикат, выпеченный в течение времени, составляющем 95% от полного времени выпекания хлебобулочного изделия данного наименования и соответствующий по влажности мякиша верхнему пределу норматива, предусмотренного документацией на готовое хлебобулочное изделие данного наименования.</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297366079_10.jpg"/>
          <p:cNvPicPr>
            <a:picLocks noGrp="1" noChangeAspect="1"/>
          </p:cNvPicPr>
          <p:nvPr>
            <p:ph idx="1"/>
          </p:nvPr>
        </p:nvPicPr>
        <p:blipFill>
          <a:blip r:embed="rId2"/>
          <a:srcRect/>
          <a:stretch>
            <a:fillRect/>
          </a:stretch>
        </p:blipFill>
        <p:spPr bwMode="auto">
          <a:xfrm>
            <a:off x="0" y="4643446"/>
            <a:ext cx="9144000" cy="2214554"/>
          </a:xfrm>
          <a:prstGeom prst="rect">
            <a:avLst/>
          </a:prstGeom>
          <a:noFill/>
          <a:ln w="9525">
            <a:noFill/>
            <a:miter lim="800000"/>
            <a:headEnd/>
            <a:tailEnd/>
          </a:ln>
        </p:spPr>
      </p:pic>
      <p:sp>
        <p:nvSpPr>
          <p:cNvPr id="8" name="Прямоугольник 7"/>
          <p:cNvSpPr/>
          <p:nvPr/>
        </p:nvSpPr>
        <p:spPr>
          <a:xfrm>
            <a:off x="214282" y="428604"/>
            <a:ext cx="8929718" cy="1631216"/>
          </a:xfrm>
          <a:prstGeom prst="rect">
            <a:avLst/>
          </a:prstGeom>
        </p:spPr>
        <p:txBody>
          <a:bodyPr wrap="square">
            <a:spAutoFit/>
          </a:bodyPr>
          <a:lstStyle/>
          <a:p>
            <a:r>
              <a:rPr lang="ru-RU" sz="2000" b="1" i="1" dirty="0" smtClean="0">
                <a:solidFill>
                  <a:schemeClr val="tx2">
                    <a:lumMod val="75000"/>
                  </a:schemeClr>
                </a:solidFill>
                <a:latin typeface="Times New Roman" pitchFamily="18" charset="0"/>
                <a:cs typeface="Times New Roman" pitchFamily="18" charset="0"/>
              </a:rPr>
              <a:t>Срок реализации (неупакованного хлебобулочного изделия с ограниченным сроком реализации) </a:t>
            </a:r>
            <a:r>
              <a:rPr lang="ru-RU" sz="2000" i="1" dirty="0" smtClean="0">
                <a:solidFill>
                  <a:schemeClr val="tx2">
                    <a:lumMod val="75000"/>
                  </a:schemeClr>
                </a:solidFill>
                <a:latin typeface="Times New Roman" pitchFamily="18" charset="0"/>
                <a:cs typeface="Times New Roman" pitchFamily="18" charset="0"/>
              </a:rPr>
              <a:t>- </a:t>
            </a:r>
            <a:r>
              <a:rPr lang="ru-RU" sz="2000" dirty="0" smtClean="0">
                <a:latin typeface="Times New Roman" pitchFamily="18" charset="0"/>
                <a:cs typeface="Times New Roman" pitchFamily="18" charset="0"/>
              </a:rPr>
              <a:t>интервал времени реализации хлебобулочного изделия от момента выемки его из печи; срок реализации устанавливается  документом, по которому производится хлебобулочное изделие.</a:t>
            </a:r>
            <a:endParaRPr lang="en-US" sz="20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p:txBody>
      </p:sp>
      <p:sp>
        <p:nvSpPr>
          <p:cNvPr id="9" name="Прямоугольник 8"/>
          <p:cNvSpPr/>
          <p:nvPr/>
        </p:nvSpPr>
        <p:spPr>
          <a:xfrm>
            <a:off x="214282" y="1720840"/>
            <a:ext cx="8643998" cy="2554545"/>
          </a:xfrm>
          <a:prstGeom prst="rect">
            <a:avLst/>
          </a:prstGeom>
        </p:spPr>
        <p:txBody>
          <a:bodyPr wrap="square">
            <a:spAutoFit/>
          </a:bodyPr>
          <a:lstStyle/>
          <a:p>
            <a:r>
              <a:rPr lang="ru-RU" sz="2000" b="1" i="1" dirty="0" smtClean="0">
                <a:solidFill>
                  <a:schemeClr val="tx2">
                    <a:lumMod val="75000"/>
                  </a:schemeClr>
                </a:solidFill>
                <a:latin typeface="Times New Roman" pitchFamily="18" charset="0"/>
                <a:cs typeface="Times New Roman" pitchFamily="18" charset="0"/>
              </a:rPr>
              <a:t>Срок годности </a:t>
            </a:r>
            <a:r>
              <a:rPr lang="ru-RU" sz="2000" i="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период, по истечении которого хлебопекарная продукция считается непригодной для использования по назначению по показателям безопасности.</a:t>
            </a:r>
            <a:endParaRPr lang="en-US" sz="20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r>
              <a:rPr lang="ru-RU" sz="2000" b="1" i="1" dirty="0" smtClean="0">
                <a:solidFill>
                  <a:schemeClr val="tx2">
                    <a:lumMod val="75000"/>
                  </a:schemeClr>
                </a:solidFill>
                <a:latin typeface="Times New Roman" pitchFamily="18" charset="0"/>
                <a:cs typeface="Times New Roman" pitchFamily="18" charset="0"/>
              </a:rPr>
              <a:t>Срок хранения </a:t>
            </a:r>
            <a:r>
              <a:rPr lang="ru-RU" sz="2000" i="1" dirty="0" smtClean="0">
                <a:solidFill>
                  <a:schemeClr val="tx2">
                    <a:lumMod val="75000"/>
                  </a:schemeClr>
                </a:solidFill>
                <a:latin typeface="Times New Roman" pitchFamily="18" charset="0"/>
                <a:cs typeface="Times New Roman" pitchFamily="18" charset="0"/>
              </a:rPr>
              <a:t>- </a:t>
            </a:r>
            <a:r>
              <a:rPr lang="ru-RU" sz="2000" dirty="0" smtClean="0">
                <a:latin typeface="Times New Roman" pitchFamily="18" charset="0"/>
                <a:cs typeface="Times New Roman" pitchFamily="18" charset="0"/>
              </a:rPr>
              <a:t>период, в течение которого хлебопекарная продукция при соблюдении установленных условий хранения сохраняет все свои свойства, указанные в документации, по которой выработана хлебопекарная продукция,  и в договоре купли-продажи.</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bread.jpg"/>
          <p:cNvPicPr>
            <a:picLocks noGrp="1" noChangeAspect="1"/>
          </p:cNvPicPr>
          <p:nvPr>
            <p:ph idx="1"/>
          </p:nvPr>
        </p:nvPicPr>
        <p:blipFill>
          <a:blip r:embed="rId2"/>
          <a:srcRect/>
          <a:stretch>
            <a:fillRect/>
          </a:stretch>
        </p:blipFill>
        <p:spPr bwMode="auto">
          <a:xfrm>
            <a:off x="5214942" y="0"/>
            <a:ext cx="3929059" cy="6858000"/>
          </a:xfrm>
          <a:prstGeom prst="rect">
            <a:avLst/>
          </a:prstGeom>
          <a:noFill/>
          <a:ln w="9525">
            <a:noFill/>
            <a:miter lim="800000"/>
            <a:headEnd/>
            <a:tailEnd/>
          </a:ln>
        </p:spPr>
      </p:pic>
      <p:sp>
        <p:nvSpPr>
          <p:cNvPr id="6" name="Прямоугольник 5"/>
          <p:cNvSpPr/>
          <p:nvPr/>
        </p:nvSpPr>
        <p:spPr>
          <a:xfrm>
            <a:off x="428596" y="285728"/>
            <a:ext cx="4714908" cy="5632311"/>
          </a:xfrm>
          <a:prstGeom prst="rect">
            <a:avLst/>
          </a:prstGeom>
        </p:spPr>
        <p:txBody>
          <a:bodyPr wrap="square">
            <a:spAutoFit/>
          </a:bodyPr>
          <a:lstStyle/>
          <a:p>
            <a:r>
              <a:rPr lang="ru-RU" sz="2000" b="1" i="1" dirty="0" smtClean="0">
                <a:solidFill>
                  <a:schemeClr val="tx2">
                    <a:lumMod val="75000"/>
                  </a:schemeClr>
                </a:solidFill>
                <a:latin typeface="Times New Roman" pitchFamily="18" charset="0"/>
                <a:cs typeface="Times New Roman" pitchFamily="18" charset="0"/>
              </a:rPr>
              <a:t>Основное сырье (для хлебобулочного изделия) </a:t>
            </a:r>
            <a:r>
              <a:rPr lang="ru-RU" sz="2000" i="1" dirty="0" smtClean="0">
                <a:solidFill>
                  <a:schemeClr val="tx2">
                    <a:lumMod val="75000"/>
                  </a:schemeClr>
                </a:solidFill>
                <a:latin typeface="Times New Roman" pitchFamily="18" charset="0"/>
                <a:cs typeface="Times New Roman" pitchFamily="18" charset="0"/>
              </a:rPr>
              <a:t>- </a:t>
            </a:r>
            <a:r>
              <a:rPr lang="ru-RU" sz="2000" dirty="0" smtClean="0">
                <a:latin typeface="Times New Roman" pitchFamily="18" charset="0"/>
                <a:cs typeface="Times New Roman" pitchFamily="18" charset="0"/>
              </a:rPr>
              <a:t>сырье для хлебобулочного изделия, являющееся необходимой составной частью хлебобулочного изделия.</a:t>
            </a:r>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r>
              <a:rPr lang="ru-RU" sz="2000" b="1" i="1" dirty="0" smtClean="0">
                <a:solidFill>
                  <a:schemeClr val="tx2">
                    <a:lumMod val="75000"/>
                  </a:schemeClr>
                </a:solidFill>
                <a:latin typeface="Times New Roman" pitchFamily="18" charset="0"/>
                <a:cs typeface="Times New Roman" pitchFamily="18" charset="0"/>
              </a:rPr>
              <a:t>Хлебопекарный </a:t>
            </a:r>
            <a:r>
              <a:rPr lang="ru-RU" sz="2000" b="1" i="1" dirty="0" err="1" smtClean="0">
                <a:solidFill>
                  <a:schemeClr val="tx2">
                    <a:lumMod val="75000"/>
                  </a:schemeClr>
                </a:solidFill>
                <a:latin typeface="Times New Roman" pitchFamily="18" charset="0"/>
                <a:cs typeface="Times New Roman" pitchFamily="18" charset="0"/>
              </a:rPr>
              <a:t>улучшитель</a:t>
            </a:r>
            <a:r>
              <a:rPr lang="ru-RU" sz="2000" b="1" i="1" dirty="0" smtClean="0">
                <a:solidFill>
                  <a:schemeClr val="tx2">
                    <a:lumMod val="75000"/>
                  </a:schemeClr>
                </a:solidFill>
                <a:latin typeface="Times New Roman" pitchFamily="18" charset="0"/>
                <a:cs typeface="Times New Roman" pitchFamily="18" charset="0"/>
              </a:rPr>
              <a:t> </a:t>
            </a:r>
            <a:r>
              <a:rPr lang="ru-RU" sz="2000" i="1" dirty="0" smtClean="0">
                <a:solidFill>
                  <a:schemeClr val="tx2">
                    <a:lumMod val="75000"/>
                  </a:schemeClr>
                </a:solidFill>
                <a:latin typeface="Times New Roman" pitchFamily="18" charset="0"/>
                <a:cs typeface="Times New Roman" pitchFamily="18" charset="0"/>
              </a:rPr>
              <a:t>- </a:t>
            </a:r>
            <a:r>
              <a:rPr lang="ru-RU" sz="2000" dirty="0" smtClean="0">
                <a:latin typeface="Times New Roman" pitchFamily="18" charset="0"/>
                <a:cs typeface="Times New Roman" pitchFamily="18" charset="0"/>
              </a:rPr>
              <a:t>пищевая добавка или смесь пищевых добавок, улучшающая свойства теста и качество хлебобулочных изделий.</a:t>
            </a:r>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r>
              <a:rPr lang="ru-RU" sz="2000" b="1" i="1" dirty="0" smtClean="0">
                <a:solidFill>
                  <a:schemeClr val="tx2">
                    <a:lumMod val="75000"/>
                  </a:schemeClr>
                </a:solidFill>
                <a:latin typeface="Times New Roman" pitchFamily="18" charset="0"/>
                <a:cs typeface="Times New Roman" pitchFamily="18" charset="0"/>
              </a:rPr>
              <a:t>Подготовка сырья (в хлебопекарном производстве) </a:t>
            </a:r>
            <a:r>
              <a:rPr lang="ru-RU" sz="2000" i="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проведение технологических операций, обеспечивающих пригодность сырья для выработки хлебобулочных изделий.</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20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fade">
                                      <p:cBhvr>
                                        <p:cTn id="17" dur="2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default.jpeg"/>
          <p:cNvPicPr>
            <a:picLocks noGrp="1" noChangeAspect="1"/>
          </p:cNvPicPr>
          <p:nvPr>
            <p:ph idx="1"/>
          </p:nvPr>
        </p:nvPicPr>
        <p:blipFill>
          <a:blip r:embed="rId2"/>
          <a:stretch>
            <a:fillRect/>
          </a:stretch>
        </p:blipFill>
        <p:spPr>
          <a:xfrm>
            <a:off x="0" y="1928802"/>
            <a:ext cx="4000528" cy="4929198"/>
          </a:xfrm>
        </p:spPr>
      </p:pic>
      <p:sp>
        <p:nvSpPr>
          <p:cNvPr id="5" name="Прямоугольник 4"/>
          <p:cNvSpPr/>
          <p:nvPr/>
        </p:nvSpPr>
        <p:spPr>
          <a:xfrm>
            <a:off x="500034" y="642918"/>
            <a:ext cx="8643966" cy="1015663"/>
          </a:xfrm>
          <a:prstGeom prst="rect">
            <a:avLst/>
          </a:prstGeom>
        </p:spPr>
        <p:txBody>
          <a:bodyPr wrap="square">
            <a:spAutoFit/>
          </a:bodyPr>
          <a:lstStyle/>
          <a:p>
            <a:r>
              <a:rPr lang="ru-RU" sz="2000" b="1" i="1" dirty="0" smtClean="0">
                <a:solidFill>
                  <a:schemeClr val="tx2">
                    <a:lumMod val="75000"/>
                  </a:schemeClr>
                </a:solidFill>
                <a:latin typeface="Times New Roman" pitchFamily="18" charset="0"/>
                <a:cs typeface="Times New Roman" pitchFamily="18" charset="0"/>
              </a:rPr>
              <a:t>Постороннее включение (в хлебобулочном изделии) </a:t>
            </a:r>
            <a:r>
              <a:rPr lang="ru-RU" sz="2000" i="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включение в мякише хлебобулочного изделия, определяемое визуально и являющееся опасным для жизни и здоровья человека.</a:t>
            </a:r>
          </a:p>
        </p:txBody>
      </p:sp>
      <p:sp>
        <p:nvSpPr>
          <p:cNvPr id="6" name="Прямоугольник 5"/>
          <p:cNvSpPr/>
          <p:nvPr/>
        </p:nvSpPr>
        <p:spPr>
          <a:xfrm>
            <a:off x="4143372" y="1643050"/>
            <a:ext cx="5000628" cy="3170099"/>
          </a:xfrm>
          <a:prstGeom prst="rect">
            <a:avLst/>
          </a:prstGeom>
        </p:spPr>
        <p:txBody>
          <a:bodyPr wrap="square">
            <a:spAutoFit/>
          </a:bodyPr>
          <a:lstStyle/>
          <a:p>
            <a:r>
              <a:rPr lang="ru-RU" sz="2000" b="1" i="1" dirty="0" smtClean="0">
                <a:solidFill>
                  <a:schemeClr val="tx2">
                    <a:lumMod val="75000"/>
                  </a:schemeClr>
                </a:solidFill>
                <a:latin typeface="Times New Roman" pitchFamily="18" charset="0"/>
                <a:cs typeface="Times New Roman" pitchFamily="18" charset="0"/>
              </a:rPr>
              <a:t>Хруст от минеральной примеси (в хлебобулочном изделии) </a:t>
            </a:r>
            <a:r>
              <a:rPr lang="ru-RU" sz="2000" i="1" dirty="0" smtClean="0">
                <a:solidFill>
                  <a:schemeClr val="tx2">
                    <a:lumMod val="75000"/>
                  </a:schemeClr>
                </a:solidFill>
                <a:latin typeface="Times New Roman" pitchFamily="18" charset="0"/>
                <a:cs typeface="Times New Roman" pitchFamily="18" charset="0"/>
              </a:rPr>
              <a:t>- </a:t>
            </a:r>
            <a:r>
              <a:rPr lang="ru-RU" sz="2000" dirty="0" smtClean="0">
                <a:latin typeface="Times New Roman" pitchFamily="18" charset="0"/>
                <a:cs typeface="Times New Roman" pitchFamily="18" charset="0"/>
              </a:rPr>
              <a:t>хруст в хлебобулочном изделии, нехарактерный для данного вида хлебобулочного изделия, определяемый при разжевывании.</a:t>
            </a:r>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r>
              <a:rPr lang="ru-RU" sz="2000" b="1" i="1" dirty="0" smtClean="0">
                <a:solidFill>
                  <a:schemeClr val="tx2">
                    <a:lumMod val="75000"/>
                  </a:schemeClr>
                </a:solidFill>
                <a:latin typeface="Times New Roman" pitchFamily="18" charset="0"/>
                <a:cs typeface="Times New Roman" pitchFamily="18" charset="0"/>
              </a:rPr>
              <a:t>Металломагнитная примесь </a:t>
            </a:r>
            <a:r>
              <a:rPr lang="ru-RU" sz="2000" i="1" dirty="0" smtClean="0">
                <a:solidFill>
                  <a:schemeClr val="tx2">
                    <a:lumMod val="75000"/>
                  </a:schemeClr>
                </a:solidFill>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примесь</a:t>
            </a:r>
            <a:r>
              <a:rPr lang="ru-RU" sz="2000" dirty="0" smtClean="0">
                <a:latin typeface="Times New Roman" pitchFamily="18" charset="0"/>
                <a:cs typeface="Times New Roman" pitchFamily="18" charset="0"/>
              </a:rPr>
              <a:t>, обладающая свойством притягиваться к магниту.</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theme/theme1.xml><?xml version="1.0" encoding="utf-8"?>
<a:theme xmlns:a="http://schemas.openxmlformats.org/drawingml/2006/main" name="Theme_Firelight_theme">
  <a:themeElements>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irelight">
      <a:fillStyleLst>
        <a:solidFill>
          <a:schemeClr val="phClr"/>
        </a:solidFill>
        <a:gradFill rotWithShape="1">
          <a:gsLst>
            <a:gs pos="0">
              <a:schemeClr val="phClr">
                <a:tint val="80000"/>
                <a:satMod val="150000"/>
              </a:schemeClr>
            </a:gs>
            <a:gs pos="100000">
              <a:schemeClr val="phClr">
                <a:tint val="100000"/>
                <a:shade val="80000"/>
                <a:satMod val="150000"/>
              </a:schemeClr>
            </a:gs>
          </a:gsLst>
          <a:lin ang="16200000" scaled="1"/>
        </a:gradFill>
        <a:gradFill rotWithShape="1">
          <a:gsLst>
            <a:gs pos="0">
              <a:schemeClr val="phClr">
                <a:shade val="40000"/>
                <a:satMod val="130000"/>
              </a:schemeClr>
            </a:gs>
            <a:gs pos="80000">
              <a:schemeClr val="phClr">
                <a:shade val="93000"/>
                <a:satMod val="130000"/>
              </a:schemeClr>
            </a:gs>
            <a:gs pos="100000">
              <a:schemeClr val="phClr">
                <a:shade val="94000"/>
                <a:satMod val="135000"/>
              </a:schemeClr>
            </a:gs>
          </a:gsLst>
          <a:path path="circle">
            <a:fillToRect l="25000" t="100000" r="100000" b="100000"/>
          </a:path>
        </a:gradFill>
      </a:fillStyleLst>
      <a:lnStyleLst>
        <a:ln w="12700" cap="flat" cmpd="sng" algn="ctr">
          <a:solidFill>
            <a:schemeClr val="phClr">
              <a:shade val="95000"/>
              <a:satMod val="105000"/>
            </a:schemeClr>
          </a:solidFill>
          <a:prstDash val="solid"/>
        </a:ln>
        <a:ln w="38100" cap="flat" cmpd="sng" algn="ctr">
          <a:solidFill>
            <a:schemeClr val="phClr">
              <a:shade val="95000"/>
              <a:alpha val="90000"/>
            </a:schemeClr>
          </a:solidFill>
          <a:prstDash val="solid"/>
        </a:ln>
        <a:ln w="76200" cap="flat" cmpd="sng" algn="ctr">
          <a:solidFill>
            <a:schemeClr val="phClr">
              <a:shade val="95000"/>
              <a:alpha val="50000"/>
            </a:schemeClr>
          </a:solidFill>
          <a:prstDash val="solid"/>
        </a:ln>
      </a:lnStyleLst>
      <a:effectStyleLst>
        <a:effectStyle>
          <a:effectLst>
            <a:innerShdw blurRad="63500">
              <a:srgbClr val="000000">
                <a:alpha val="60000"/>
              </a:srgbClr>
            </a:innerShdw>
          </a:effectLst>
        </a:effectStyle>
        <a:effectStyle>
          <a:effectLst>
            <a:innerShdw blurRad="63500">
              <a:srgbClr val="000000">
                <a:alpha val="50000"/>
              </a:srgbClr>
            </a:innerShdw>
            <a:outerShdw blurRad="76200" dist="38100" sx="101000" sy="101000" rotWithShape="0">
              <a:srgbClr val="000000">
                <a:alpha val="60000"/>
              </a:srgbClr>
            </a:outerShdw>
          </a:effectLst>
        </a:effectStyle>
        <a:effectStyle>
          <a:effectLst>
            <a:innerShdw blurRad="63500">
              <a:srgbClr val="000000">
                <a:alpha val="50000"/>
              </a:srgbClr>
            </a:innerShdw>
          </a:effectLst>
          <a:scene3d>
            <a:camera prst="orthographicFront">
              <a:rot lat="0" lon="0" rev="0"/>
            </a:camera>
            <a:lightRig rig="balanced" dir="t">
              <a:rot lat="0" lon="0" rev="4200000"/>
            </a:lightRig>
          </a:scene3d>
          <a:sp3d prstMaterial="softmetal">
            <a:bevelT w="63500" h="25400" prst="softRound"/>
          </a:sp3d>
        </a:effectStyle>
      </a:effectStyleLst>
      <a:bgFillStyleLst>
        <a:solidFill>
          <a:schemeClr val="phClr"/>
        </a:solidFill>
        <a:gradFill rotWithShape="1">
          <a:gsLst>
            <a:gs pos="0">
              <a:schemeClr val="accent1">
                <a:shade val="45000"/>
                <a:satMod val="125000"/>
              </a:schemeClr>
            </a:gs>
            <a:gs pos="100000">
              <a:schemeClr val="phClr">
                <a:shade val="55000"/>
                <a:satMod val="125000"/>
              </a:schemeClr>
            </a:gs>
          </a:gsLst>
          <a:lin ang="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Theme_Firelight_theme</Template>
  <TotalTime>91</TotalTime>
  <Words>1349</Words>
  <Application>Microsoft Office PowerPoint</Application>
  <PresentationFormat>Экран (4:3)</PresentationFormat>
  <Paragraphs>73</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Theme_Firelight_theme</vt:lpstr>
      <vt:lpstr>КГУ имени А.Байтурсынова </vt:lpstr>
      <vt:lpstr> ПЛАН:</vt:lpstr>
      <vt:lpstr>Основные понятия и их значение.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Введение</dc:title>
  <dc:creator>Ainagul</dc:creator>
  <cp:lastModifiedBy>user</cp:lastModifiedBy>
  <cp:revision>12</cp:revision>
  <dcterms:created xsi:type="dcterms:W3CDTF">2011-11-24T14:39:08Z</dcterms:created>
  <dcterms:modified xsi:type="dcterms:W3CDTF">2016-03-11T07:10:49Z</dcterms:modified>
</cp:coreProperties>
</file>