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2DE5516-11A7-44C4-998C-278AD2817D7D}" type="datetimeFigureOut">
              <a:rPr lang="ru-RU" smtClean="0"/>
              <a:t>06.12.2013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649EA38-27F0-41DC-A999-7885980160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837711"/>
            <a:ext cx="3240360" cy="588282"/>
          </a:xfrm>
        </p:spPr>
        <p:txBody>
          <a:bodyPr/>
          <a:lstStyle/>
          <a:p>
            <a:pPr algn="ctr"/>
            <a:r>
              <a:rPr lang="ru-RU" dirty="0" smtClean="0">
                <a:latin typeface="Cambria" pitchFamily="18" charset="0"/>
              </a:rPr>
              <a:t>Костанай, 2013</a:t>
            </a:r>
            <a:endParaRPr lang="ru-RU" dirty="0">
              <a:latin typeface="Cambria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755576" y="620688"/>
            <a:ext cx="7704856" cy="1080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 smtClean="0">
                <a:latin typeface="Cambria" pitchFamily="18" charset="0"/>
              </a:rPr>
              <a:t>Филиал АО </a:t>
            </a:r>
            <a:r>
              <a:rPr lang="ru-RU" sz="2400" dirty="0">
                <a:latin typeface="Cambria" pitchFamily="18" charset="0"/>
              </a:rPr>
              <a:t>«НЦПК </a:t>
            </a:r>
            <a:r>
              <a:rPr lang="ru-RU" sz="2400" dirty="0" err="1">
                <a:latin typeface="Cambria" pitchFamily="18" charset="0"/>
              </a:rPr>
              <a:t>Өрлеу</a:t>
            </a:r>
            <a:r>
              <a:rPr lang="ru-RU" sz="2400" dirty="0">
                <a:latin typeface="Cambria" pitchFamily="18" charset="0"/>
              </a:rPr>
              <a:t>» ИПК ПР</a:t>
            </a:r>
          </a:p>
          <a:p>
            <a:pPr algn="ctr"/>
            <a:r>
              <a:rPr lang="ru-RU" sz="2400" dirty="0">
                <a:latin typeface="Cambria" pitchFamily="18" charset="0"/>
              </a:rPr>
              <a:t>по Костанайской области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2132856"/>
            <a:ext cx="7704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atin typeface="Cambria" pitchFamily="18" charset="0"/>
              </a:rPr>
              <a:t>Непрерывное образование педагогов </a:t>
            </a:r>
            <a:br>
              <a:rPr lang="ru-RU" sz="4800" b="1" dirty="0" smtClean="0">
                <a:latin typeface="Cambria" pitchFamily="18" charset="0"/>
              </a:rPr>
            </a:br>
            <a:r>
              <a:rPr lang="ru-RU" sz="4800" b="1" dirty="0" smtClean="0">
                <a:latin typeface="Cambria" pitchFamily="18" charset="0"/>
              </a:rPr>
              <a:t>Костанайской области</a:t>
            </a:r>
            <a:endParaRPr lang="ru-RU" sz="4800" b="1" dirty="0">
              <a:latin typeface="Cambria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1907704" y="4581128"/>
            <a:ext cx="5688632" cy="44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i="1" dirty="0" smtClean="0">
                <a:latin typeface="Cambria" pitchFamily="18" charset="0"/>
              </a:rPr>
              <a:t>к.б.н., </a:t>
            </a:r>
            <a:r>
              <a:rPr lang="ru-RU" sz="1800" i="1" dirty="0" err="1" smtClean="0">
                <a:latin typeface="Cambria" pitchFamily="18" charset="0"/>
              </a:rPr>
              <a:t>и.о</a:t>
            </a:r>
            <a:r>
              <a:rPr lang="ru-RU" sz="1800" i="1" dirty="0" smtClean="0">
                <a:latin typeface="Cambria" pitchFamily="18" charset="0"/>
              </a:rPr>
              <a:t>. тренера Жарлыгасова Г.Д. </a:t>
            </a:r>
            <a:endParaRPr lang="ru-RU" sz="1800" i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6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sz="quarter" idx="13"/>
          </p:nvPr>
        </p:nvSpPr>
        <p:spPr>
          <a:xfrm>
            <a:off x="395536" y="3399818"/>
            <a:ext cx="7416824" cy="2837494"/>
          </a:xfrm>
        </p:spPr>
        <p:txBody>
          <a:bodyPr>
            <a:noAutofit/>
          </a:bodyPr>
          <a:lstStyle/>
          <a:p>
            <a:pPr marL="45720" indent="0" algn="just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Методика </a:t>
            </a:r>
            <a:r>
              <a:rPr lang="en-GB" sz="2800" b="1" dirty="0" smtClean="0">
                <a:latin typeface="Cambria" pitchFamily="18" charset="0"/>
                <a:cs typeface="Times New Roman" pitchFamily="18" charset="0"/>
              </a:rPr>
              <a:t>Lesson </a:t>
            </a:r>
            <a:r>
              <a:rPr lang="en-GB" sz="2800" b="1" dirty="0" smtClean="0">
                <a:latin typeface="Cambria" pitchFamily="18" charset="0"/>
                <a:cs typeface="Times New Roman" pitchFamily="18" charset="0"/>
              </a:rPr>
              <a:t>study</a:t>
            </a:r>
            <a:r>
              <a:rPr lang="ru-RU" sz="28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пришла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к нам из Японии.</a:t>
            </a:r>
            <a:endParaRPr lang="en-GB" sz="2800" dirty="0" smtClean="0">
              <a:latin typeface="Cambria" pitchFamily="18" charset="0"/>
              <a:cs typeface="Times New Roman" pitchFamily="18" charset="0"/>
            </a:endParaRPr>
          </a:p>
          <a:p>
            <a:pPr marL="45720" indent="0">
              <a:lnSpc>
                <a:spcPct val="90000"/>
              </a:lnSpc>
              <a:spcBef>
                <a:spcPct val="0"/>
              </a:spcBef>
              <a:buNone/>
            </a:pP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США эту методику представил </a:t>
            </a:r>
            <a:r>
              <a:rPr lang="ru-RU" sz="2800" dirty="0" err="1" smtClean="0">
                <a:latin typeface="Cambria" pitchFamily="18" charset="0"/>
                <a:cs typeface="Times New Roman" pitchFamily="18" charset="0"/>
              </a:rPr>
              <a:t>Макото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  <a:cs typeface="Times New Roman" pitchFamily="18" charset="0"/>
              </a:rPr>
              <a:t>Йошида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, переведя японское наименование «</a:t>
            </a:r>
            <a:r>
              <a:rPr lang="ru-RU" sz="2800" dirty="0" err="1" smtClean="0">
                <a:latin typeface="Cambria" pitchFamily="18" charset="0"/>
                <a:cs typeface="Times New Roman" pitchFamily="18" charset="0"/>
              </a:rPr>
              <a:t>дзюгёкенкью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» на английский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язык как  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«</a:t>
            </a:r>
            <a:r>
              <a:rPr lang="en-US" sz="2800" dirty="0" smtClean="0">
                <a:latin typeface="Cambria" pitchFamily="18" charset="0"/>
                <a:cs typeface="Times New Roman" pitchFamily="18" charset="0"/>
              </a:rPr>
              <a:t>Lesson Study</a:t>
            </a:r>
            <a:r>
              <a:rPr lang="ru-RU" sz="2800" dirty="0" smtClean="0">
                <a:latin typeface="Cambria" pitchFamily="18" charset="0"/>
                <a:cs typeface="Times New Roman" pitchFamily="18" charset="0"/>
              </a:rPr>
              <a:t>»</a:t>
            </a:r>
            <a:endParaRPr lang="en-GB" sz="2800" dirty="0" smtClean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7171" name="Picture 6" descr="yosh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55500"/>
            <a:ext cx="2226294" cy="19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 descr="MP90039963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1844"/>
            <a:ext cx="2294561" cy="261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8" descr="MP900400805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5501"/>
            <a:ext cx="3023567" cy="1978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725143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1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77812"/>
            <a:ext cx="8713788" cy="1495003"/>
          </a:xfrm>
        </p:spPr>
        <p:txBody>
          <a:bodyPr>
            <a:no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r>
              <a:rPr lang="ru-RU" sz="4000" b="1" dirty="0" smtClean="0">
                <a:latin typeface="Cambria" pitchFamily="18" charset="0"/>
                <a:cs typeface="Times New Roman" pitchFamily="18" charset="0"/>
              </a:rPr>
              <a:t>Процесс </a:t>
            </a:r>
            <a:r>
              <a:rPr lang="ru-RU" sz="4000" b="1" dirty="0" smtClean="0">
                <a:latin typeface="Cambria" pitchFamily="18" charset="0"/>
                <a:cs typeface="Times New Roman" pitchFamily="18" charset="0"/>
              </a:rPr>
              <a:t>реализации подхода</a:t>
            </a:r>
            <a:br>
              <a:rPr lang="ru-RU" sz="4000" b="1" dirty="0" smtClean="0">
                <a:latin typeface="Cambria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atin typeface="Cambria" pitchFamily="18" charset="0"/>
                <a:cs typeface="Times New Roman" pitchFamily="18" charset="0"/>
              </a:rPr>
              <a:t>Lesson Study</a:t>
            </a:r>
            <a:endParaRPr lang="en-GB" sz="4000" b="1" dirty="0" smtClean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23528" y="1916832"/>
            <a:ext cx="8497639" cy="3888432"/>
          </a:xfrm>
        </p:spPr>
        <p:txBody>
          <a:bodyPr>
            <a:normAutofit/>
          </a:bodyPr>
          <a:lstStyle/>
          <a:p>
            <a:pPr marL="45720" indent="0">
              <a:lnSpc>
                <a:spcPct val="90000"/>
              </a:lnSpc>
              <a:buNone/>
            </a:pPr>
            <a:r>
              <a:rPr lang="ru-RU" sz="3200" b="1" dirty="0" smtClean="0">
                <a:latin typeface="Cambria" pitchFamily="18" charset="0"/>
                <a:cs typeface="Times New Roman" pitchFamily="18" charset="0"/>
              </a:rPr>
              <a:t>Этап </a:t>
            </a:r>
            <a:r>
              <a:rPr lang="ru-RU" sz="3200" b="1" dirty="0" smtClean="0">
                <a:latin typeface="Cambria" pitchFamily="18" charset="0"/>
                <a:cs typeface="Times New Roman" pitchFamily="18" charset="0"/>
              </a:rPr>
              <a:t>1: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 подготовка, осуществляемая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учителями 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школы.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ru-RU" sz="3200" b="1" dirty="0" smtClean="0">
                <a:latin typeface="Cambria" pitchFamily="18" charset="0"/>
                <a:cs typeface="Times New Roman" pitchFamily="18" charset="0"/>
              </a:rPr>
              <a:t>Этап 2: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 Планирование.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ru-RU" sz="3200" b="1" dirty="0" smtClean="0">
                <a:latin typeface="Cambria" pitchFamily="18" charset="0"/>
                <a:cs typeface="Times New Roman" pitchFamily="18" charset="0"/>
              </a:rPr>
              <a:t>Этап 3: 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Наблюдение за уроком.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ru-RU" sz="3200" b="1" dirty="0" smtClean="0">
                <a:latin typeface="Cambria" pitchFamily="18" charset="0"/>
                <a:cs typeface="Times New Roman" pitchFamily="18" charset="0"/>
              </a:rPr>
              <a:t>Этап 4: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 Обзор урока и диалога.</a:t>
            </a:r>
          </a:p>
          <a:p>
            <a:pPr marL="45720" indent="0">
              <a:lnSpc>
                <a:spcPct val="90000"/>
              </a:lnSpc>
              <a:buNone/>
            </a:pPr>
            <a:r>
              <a:rPr lang="ru-RU" sz="3200" b="1" dirty="0" smtClean="0">
                <a:latin typeface="Cambria" pitchFamily="18" charset="0"/>
                <a:cs typeface="Times New Roman" pitchFamily="18" charset="0"/>
              </a:rPr>
              <a:t>Этап 5: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 Написание отчета о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Lesson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Study</a:t>
            </a:r>
            <a:r>
              <a:rPr lang="ru-RU" sz="3200" dirty="0" smtClean="0">
                <a:latin typeface="Cambria" pitchFamily="18" charset="0"/>
                <a:cs typeface="Times New Roman" pitchFamily="18" charset="0"/>
              </a:rPr>
              <a:t>.</a:t>
            </a:r>
            <a:endParaRPr lang="en-GB" sz="3200" dirty="0" smtClean="0"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0554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332656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Cambria" pitchFamily="18" charset="0"/>
              </a:rPr>
              <a:t>В </a:t>
            </a:r>
            <a:r>
              <a:rPr lang="ru-RU" sz="2800" dirty="0" err="1" smtClean="0">
                <a:latin typeface="Cambria" pitchFamily="18" charset="0"/>
              </a:rPr>
              <a:t>Lesson</a:t>
            </a:r>
            <a:r>
              <a:rPr lang="ru-RU" sz="2800" dirty="0" smtClean="0">
                <a:latin typeface="Cambria" pitchFamily="18" charset="0"/>
              </a:rPr>
              <a:t> </a:t>
            </a:r>
            <a:r>
              <a:rPr lang="ru-RU" sz="2800" dirty="0" err="1" smtClean="0">
                <a:latin typeface="Cambria" pitchFamily="18" charset="0"/>
              </a:rPr>
              <a:t>Study</a:t>
            </a:r>
            <a:r>
              <a:rPr lang="ru-RU" sz="2800" dirty="0" smtClean="0">
                <a:latin typeface="Cambria" pitchFamily="18" charset="0"/>
              </a:rPr>
              <a:t> приняли участие группы сертифицированных учителей, совместно осуществлявших планирование, преподавание, наблюдение, анализ обучения и преподавания, документируя свои выводы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4" y="3212976"/>
            <a:ext cx="3698073" cy="1977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фото группы 6\DSC008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96952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386" y="4869160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4975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76673"/>
            <a:ext cx="79208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mbria" pitchFamily="18" charset="0"/>
              </a:rPr>
              <a:t>Целью семинаров стало обсуждение имеющегося опыта работы по использованию новых подходов  в обучении в педагогической практике учителей по итогам прохождения уровневых курсов повышения квалификации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3074" name="Picture 2" descr="C:\Users\User\Desktop\фото группы 6\DSC0084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8735" r="21570"/>
          <a:stretch/>
        </p:blipFill>
        <p:spPr bwMode="auto">
          <a:xfrm>
            <a:off x="4788024" y="2924944"/>
            <a:ext cx="3840328" cy="2984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фото группы 6\DSC008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4019840" cy="3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393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260648"/>
            <a:ext cx="82089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mbria" pitchFamily="18" charset="0"/>
              </a:rPr>
              <a:t>Сертифицированные учителя поделились своими наработками по организации групповой работы на уроках и интеграции ключевых идей семи модулей в практику учителя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36" y="2708919"/>
            <a:ext cx="4075108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708920"/>
            <a:ext cx="3816424" cy="277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3128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28092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500" dirty="0" smtClean="0">
                <a:latin typeface="Cambria" pitchFamily="18" charset="0"/>
              </a:rPr>
              <a:t>Вторая часть семинара была посвящена практической деятельности учителя</a:t>
            </a:r>
            <a:endParaRPr lang="ru-RU" sz="3500" dirty="0"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681" y="1730576"/>
            <a:ext cx="4007619" cy="294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User\Desktop\фото группы 6\DSC0082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936"/>
            <a:ext cx="4275145" cy="3206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92551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Cambria" pitchFamily="18" charset="0"/>
              </a:rPr>
              <a:t>По завершению работы были выработаны рекомендации, где участники семинара единодушно отмечают актуальность проблемы, связанной с </a:t>
            </a:r>
            <a:r>
              <a:rPr lang="ru-RU" sz="2800" dirty="0" err="1" smtClean="0">
                <a:latin typeface="Cambria" pitchFamily="18" charset="0"/>
              </a:rPr>
              <a:t>посткурсовой</a:t>
            </a:r>
            <a:r>
              <a:rPr lang="ru-RU" sz="2800" dirty="0" smtClean="0">
                <a:latin typeface="Cambria" pitchFamily="18" charset="0"/>
              </a:rPr>
              <a:t> деятельностью выпускников уровневых курсов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3" y="2852936"/>
            <a:ext cx="3887354" cy="3293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User\Desktop\фото группы 6\DSC008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235" y="2852936"/>
            <a:ext cx="4432741" cy="332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0660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03648" y="1700808"/>
            <a:ext cx="6400800" cy="257744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7200" dirty="0" smtClean="0">
                <a:latin typeface="Cambria" pitchFamily="18" charset="0"/>
              </a:rPr>
              <a:t>Благодарю за внимание</a:t>
            </a:r>
            <a:endParaRPr lang="ru-RU" sz="7200" dirty="0">
              <a:latin typeface="Cambri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4581128"/>
            <a:ext cx="17922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0795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124</TotalTime>
  <Words>200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Презентация PowerPoint</vt:lpstr>
      <vt:lpstr>Презентация PowerPoint</vt:lpstr>
      <vt:lpstr>Процесс реализации подхода  Lesson Study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Непрерывное образование педагогов Костанайской области  </dc:title>
  <dc:creator>User</dc:creator>
  <cp:lastModifiedBy>User</cp:lastModifiedBy>
  <cp:revision>23</cp:revision>
  <dcterms:created xsi:type="dcterms:W3CDTF">2013-12-06T08:14:06Z</dcterms:created>
  <dcterms:modified xsi:type="dcterms:W3CDTF">2013-12-06T10:18:37Z</dcterms:modified>
</cp:coreProperties>
</file>