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74" r:id="rId2"/>
    <p:sldId id="256" r:id="rId3"/>
    <p:sldId id="265" r:id="rId4"/>
    <p:sldId id="259" r:id="rId5"/>
    <p:sldId id="257" r:id="rId6"/>
    <p:sldId id="258" r:id="rId7"/>
    <p:sldId id="266" r:id="rId8"/>
    <p:sldId id="267" r:id="rId9"/>
    <p:sldId id="263" r:id="rId10"/>
    <p:sldId id="264" r:id="rId11"/>
    <p:sldId id="268" r:id="rId12"/>
    <p:sldId id="269" r:id="rId13"/>
    <p:sldId id="273" r:id="rId14"/>
    <p:sldId id="272"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0"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1389BFA-0125-4180-AB63-35525D87570E}" type="datetimeFigureOut">
              <a:rPr lang="ru-RU"/>
              <a:pPr>
                <a:defRPr/>
              </a:pPr>
              <a:t>15.03.2016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C408F2A-3EE7-483B-A480-2A1101097BD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8B7DBC-3943-4673-897E-3BC700537A19}" type="slidenum">
              <a:rPr lang="ru-RU"/>
              <a:pPr fontAlgn="base">
                <a:spcBef>
                  <a:spcPct val="0"/>
                </a:spcBef>
                <a:spcAft>
                  <a:spcPct val="0"/>
                </a:spcAft>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EC150AFB-C816-4619-BFC7-DFCE756133A5}" type="datetimeFigureOut">
              <a:rPr lang="ru-RU"/>
              <a:pPr>
                <a:defRPr/>
              </a:pPr>
              <a:t>15.03.2016</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1243760D-27E6-4B1C-B1CB-916153D4890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513F9444-1F97-4F5C-A4A7-968174CAA92A}" type="datetimeFigureOut">
              <a:rPr lang="ru-RU"/>
              <a:pPr>
                <a:defRPr/>
              </a:pPr>
              <a:t>15.03.2016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0C4D51F-6CC2-4506-8362-36BF546AFAA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BAE2B67C-1F54-4403-8910-F3EC84669CDC}" type="datetimeFigureOut">
              <a:rPr lang="ru-RU"/>
              <a:pPr>
                <a:defRPr/>
              </a:pPr>
              <a:t>15.03.2016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AC7A82DE-D5D2-4157-B055-9DC408CD29A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731442BC-6ED5-4DAA-827F-78F009849713}" type="datetimeFigureOut">
              <a:rPr lang="ru-RU"/>
              <a:pPr>
                <a:defRPr/>
              </a:pPr>
              <a:t>15.03.2016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F89F2F32-4DA5-4EFA-A48A-34684B449CF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2E3A21D6-8C87-4F5B-87C6-8EADA67CAFB3}" type="datetimeFigureOut">
              <a:rPr lang="ru-RU"/>
              <a:pPr>
                <a:defRPr/>
              </a:pPr>
              <a:t>15.03.2016</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49C2A7FB-E243-4E4D-9442-29389AC31B7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34331668-F540-424D-B0DB-4D276B7BC705}" type="datetimeFigureOut">
              <a:rPr lang="ru-RU"/>
              <a:pPr>
                <a:defRPr/>
              </a:pPr>
              <a:t>15.03.2016</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6557F8F5-7F45-4A4D-AC32-C92FD4B3767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EE39FAE5-9B80-4A24-B527-FA19675DA904}" type="datetimeFigureOut">
              <a:rPr lang="ru-RU"/>
              <a:pPr>
                <a:defRPr/>
              </a:pPr>
              <a:t>15.03.2016</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091653CA-B91B-409A-B320-7783D63E1ED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F46DE7E3-4476-40F2-82E2-4FDA69AA31F2}" type="datetimeFigureOut">
              <a:rPr lang="ru-RU"/>
              <a:pPr>
                <a:defRPr/>
              </a:pPr>
              <a:t>15.03.2016</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A763D384-D07A-40BE-B3C5-B00964B401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72E8E86F-AB4C-46A8-A357-D535A96648C4}" type="datetimeFigureOut">
              <a:rPr lang="ru-RU"/>
              <a:pPr>
                <a:defRPr/>
              </a:pPr>
              <a:t>15.03.2016</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906944FB-A3CB-4CDA-BCA2-445C2213C7F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A55646B8-9401-4FDF-81BF-9F52B6125E3B}" type="datetimeFigureOut">
              <a:rPr lang="ru-RU"/>
              <a:pPr>
                <a:defRPr/>
              </a:pPr>
              <a:t>15.03.2016</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9BD6C9D7-B510-46F1-A3C7-70BB6370527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37B2DFB2-3DFE-47A0-B0D0-F03F8150CA2F}" type="datetimeFigureOut">
              <a:rPr lang="ru-RU"/>
              <a:pPr>
                <a:defRPr/>
              </a:pPr>
              <a:t>15.03.2016</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4E6B4ED1-76CE-460B-9E31-ED9A9CDF3A3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FEE5BD68-FC0B-4E86-9EAD-00DF5C431091}" type="datetimeFigureOut">
              <a:rPr lang="ru-RU"/>
              <a:pPr>
                <a:defRPr/>
              </a:pPr>
              <a:t>15.03.2016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800D56D3-3CC5-464E-A748-FFFAF796C39B}"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27" r:id="rId2"/>
    <p:sldLayoutId id="2147483733" r:id="rId3"/>
    <p:sldLayoutId id="2147483728" r:id="rId4"/>
    <p:sldLayoutId id="2147483734" r:id="rId5"/>
    <p:sldLayoutId id="2147483729" r:id="rId6"/>
    <p:sldLayoutId id="2147483735" r:id="rId7"/>
    <p:sldLayoutId id="2147483736" r:id="rId8"/>
    <p:sldLayoutId id="2147483737" r:id="rId9"/>
    <p:sldLayoutId id="2147483730" r:id="rId10"/>
    <p:sldLayoutId id="2147483731"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ctrTitle" idx="4294967295"/>
          </p:nvPr>
        </p:nvSpPr>
        <p:spPr bwMode="auto">
          <a:xfrm>
            <a:off x="685800" y="2130425"/>
            <a:ext cx="7772400" cy="1470025"/>
          </a:xfrm>
          <a:noFill/>
        </p:spPr>
        <p:txBody>
          <a:bodyPr vert="horz" wrap="square" lIns="91440" tIns="45720" rIns="91440" bIns="45720" numCol="1" anchorCtr="0" compatLnSpc="1">
            <a:prstTxWarp prst="textNoShape">
              <a:avLst/>
            </a:prstTxWarp>
          </a:bodyPr>
          <a:lstStyle/>
          <a:p>
            <a:r>
              <a:rPr lang="ru-RU" sz="3900" smtClean="0">
                <a:effectLst/>
              </a:rPr>
              <a:t>Нурсеитов Б.Н. </a:t>
            </a:r>
            <a:br>
              <a:rPr lang="ru-RU" sz="3900" smtClean="0">
                <a:effectLst/>
              </a:rPr>
            </a:br>
            <a:r>
              <a:rPr lang="ru-RU" sz="3900" smtClean="0">
                <a:effectLst/>
              </a:rPr>
              <a:t>Костанайский государственный университет им. А. Байтурсынова</a:t>
            </a:r>
          </a:p>
        </p:txBody>
      </p:sp>
      <p:sp>
        <p:nvSpPr>
          <p:cNvPr id="34819" name="Rectangle 3"/>
          <p:cNvSpPr>
            <a:spLocks noGrp="1"/>
          </p:cNvSpPr>
          <p:nvPr>
            <p:ph type="subTitle" idx="4294967295"/>
          </p:nvPr>
        </p:nvSpPr>
        <p:spPr>
          <a:xfrm>
            <a:off x="1371600" y="3886200"/>
            <a:ext cx="6400800" cy="1752600"/>
          </a:xfrm>
        </p:spPr>
        <p:txBody>
          <a:bodyPr/>
          <a:lstStyle/>
          <a:p>
            <a:pPr marL="82550" indent="0" algn="ctr">
              <a:buFont typeface="Wingdings 2" pitchFamily="18" charset="2"/>
              <a:buNone/>
            </a:pP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38" y="142875"/>
            <a:ext cx="8229600" cy="3286125"/>
          </a:xfrm>
        </p:spPr>
        <p:txBody>
          <a:bodyPr/>
          <a:lstStyle/>
          <a:p>
            <a:pPr>
              <a:buFont typeface="Wingdings 2" pitchFamily="18" charset="2"/>
              <a:buNone/>
            </a:pPr>
            <a:r>
              <a:rPr lang="ru-RU" smtClean="0"/>
              <a:t>   </a:t>
            </a:r>
            <a:r>
              <a:rPr lang="ru-RU" sz="2400" smtClean="0">
                <a:latin typeface="Arial" charset="0"/>
                <a:cs typeface="Arial" charset="0"/>
              </a:rPr>
              <a:t>Наибольшего могущества Казахское ханство достигло в первой четверти 16 в., особенно при хане Касыме (1512-1521 гг). Основными направлениями политической активности ханов казахов второй трети 16 в. были юго-восток, запад и север, где казахи вступали в противоборство с могулами и ойратами, а также с ногайцами, башкирами и татарами </a:t>
            </a:r>
          </a:p>
        </p:txBody>
      </p:sp>
      <p:pic>
        <p:nvPicPr>
          <p:cNvPr id="3074" name="Picture 2" descr="C:\Documents and Settings\Вероника\Мои документы\веро\1.jpg"/>
          <p:cNvPicPr>
            <a:picLocks noChangeAspect="1" noChangeArrowheads="1"/>
          </p:cNvPicPr>
          <p:nvPr/>
        </p:nvPicPr>
        <p:blipFill>
          <a:blip r:embed="rId2"/>
          <a:srcRect/>
          <a:stretch>
            <a:fillRect/>
          </a:stretch>
        </p:blipFill>
        <p:spPr bwMode="auto">
          <a:xfrm>
            <a:off x="1500188" y="3071813"/>
            <a:ext cx="6143625" cy="328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813" y="571500"/>
            <a:ext cx="4143375" cy="6000750"/>
          </a:xfrm>
        </p:spPr>
        <p:txBody>
          <a:bodyPr>
            <a:normAutofit lnSpcReduction="10000"/>
          </a:bodyPr>
          <a:lstStyle/>
          <a:p>
            <a:pPr marL="365760" indent="-283464" fontAlgn="auto">
              <a:spcAft>
                <a:spcPts val="0"/>
              </a:spcAft>
              <a:buFont typeface="Wingdings 2"/>
              <a:buNone/>
              <a:defRPr/>
            </a:pPr>
            <a:r>
              <a:rPr lang="ru-RU" dirty="0" smtClean="0"/>
              <a:t>   </a:t>
            </a:r>
            <a:r>
              <a:rPr lang="ru-RU" sz="2400" dirty="0" smtClean="0">
                <a:latin typeface="Arial" pitchFamily="34" charset="0"/>
                <a:cs typeface="Arial" pitchFamily="34" charset="0"/>
              </a:rPr>
              <a:t>Укрепление ханства приходится на период правления хана </a:t>
            </a:r>
            <a:r>
              <a:rPr lang="ru-RU" sz="2400" dirty="0" err="1" smtClean="0">
                <a:latin typeface="Arial" pitchFamily="34" charset="0"/>
                <a:cs typeface="Arial" pitchFamily="34" charset="0"/>
              </a:rPr>
              <a:t>Тауке</a:t>
            </a:r>
            <a:r>
              <a:rPr lang="ru-RU" sz="2400" dirty="0" smtClean="0">
                <a:latin typeface="Arial" pitchFamily="34" charset="0"/>
                <a:cs typeface="Arial" pitchFamily="34" charset="0"/>
              </a:rPr>
              <a:t> (1680-1718). Ему удалось несколько нормализировать  политическую ситуацию в распадавшемся ханстве. Он предпринял ряд мер для поднятия авторитета ханской власти, преодоления сепаратизма знати, консолидации народа. При нем был составлен свод норм обычного права « </a:t>
            </a:r>
            <a:r>
              <a:rPr lang="ru-RU" sz="2400" dirty="0" err="1" smtClean="0">
                <a:latin typeface="Arial" pitchFamily="34" charset="0"/>
                <a:cs typeface="Arial" pitchFamily="34" charset="0"/>
              </a:rPr>
              <a:t>Жеті</a:t>
            </a:r>
            <a:r>
              <a:rPr lang="ru-RU" sz="2400" dirty="0" smtClean="0">
                <a:latin typeface="Arial" pitchFamily="34" charset="0"/>
                <a:cs typeface="Arial" pitchFamily="34" charset="0"/>
              </a:rPr>
              <a:t> - </a:t>
            </a:r>
            <a:r>
              <a:rPr lang="ru-RU" sz="2400" dirty="0" err="1" smtClean="0">
                <a:latin typeface="Arial" pitchFamily="34" charset="0"/>
                <a:cs typeface="Arial" pitchFamily="34" charset="0"/>
              </a:rPr>
              <a:t>Жарғы</a:t>
            </a:r>
            <a:r>
              <a:rPr lang="ru-RU" sz="2400" dirty="0" smtClean="0">
                <a:latin typeface="Arial" pitchFamily="34" charset="0"/>
                <a:cs typeface="Arial" pitchFamily="34" charset="0"/>
              </a:rPr>
              <a:t>»</a:t>
            </a:r>
            <a:endParaRPr lang="ru-RU" sz="2400" dirty="0">
              <a:latin typeface="Arial" pitchFamily="34" charset="0"/>
              <a:cs typeface="Arial" pitchFamily="34" charset="0"/>
            </a:endParaRPr>
          </a:p>
        </p:txBody>
      </p:sp>
      <p:pic>
        <p:nvPicPr>
          <p:cNvPr id="1026" name="Picture 2" descr="C:\Documents and Settings\Вероника\Мои документы\курсовая\тауке.jpg"/>
          <p:cNvPicPr>
            <a:picLocks noChangeAspect="1" noChangeArrowheads="1"/>
          </p:cNvPicPr>
          <p:nvPr/>
        </p:nvPicPr>
        <p:blipFill>
          <a:blip r:embed="rId2"/>
          <a:srcRect/>
          <a:stretch>
            <a:fillRect/>
          </a:stretch>
        </p:blipFill>
        <p:spPr bwMode="auto">
          <a:xfrm>
            <a:off x="4786313" y="214313"/>
            <a:ext cx="4357687" cy="6500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130000"/>
                  </a:schemeClr>
                </a:solidFill>
              </a:rPr>
              <a:t>Экономика и культура</a:t>
            </a:r>
            <a:endParaRPr lang="ru-RU" dirty="0">
              <a:solidFill>
                <a:schemeClr val="tx2">
                  <a:satMod val="130000"/>
                </a:schemeClr>
              </a:solidFill>
            </a:endParaRPr>
          </a:p>
        </p:txBody>
      </p:sp>
      <p:sp>
        <p:nvSpPr>
          <p:cNvPr id="3" name="Содержимое 2"/>
          <p:cNvSpPr>
            <a:spLocks noGrp="1"/>
          </p:cNvSpPr>
          <p:nvPr>
            <p:ph idx="1"/>
          </p:nvPr>
        </p:nvSpPr>
        <p:spPr/>
        <p:txBody>
          <a:bodyPr/>
          <a:lstStyle/>
          <a:p>
            <a:r>
              <a:rPr lang="ru-RU" sz="2000" smtClean="0">
                <a:latin typeface="Arial" charset="0"/>
                <a:cs typeface="Arial" charset="0"/>
              </a:rPr>
              <a:t>Кочевники-скотоводы занимались домашними промыслами, главным образом, по переработке животноводческого сырья. Изготовляли войлок, ковры, одежку, обувь, кожаную посуду и т.д.</a:t>
            </a:r>
          </a:p>
          <a:p>
            <a:r>
              <a:rPr lang="ru-RU" sz="2000" smtClean="0">
                <a:latin typeface="Arial" charset="0"/>
                <a:cs typeface="Arial" charset="0"/>
              </a:rPr>
              <a:t>Присырдарьинские города в период становления и укрепления казахской государственности играли в жизни населения Казахстана многоплановую роль. В основном это были «торговые центры», а также центры крупного земледельческого округа.</a:t>
            </a:r>
          </a:p>
          <a:p>
            <a:r>
              <a:rPr lang="ru-RU" sz="2000" smtClean="0">
                <a:latin typeface="Arial" charset="0"/>
                <a:cs typeface="Arial" charset="0"/>
              </a:rPr>
              <a:t>В городах имелись ремесленные кварталы, развивались ремесла- керамическое, кузнечное, деревообделочное, стеклодувное, ткацкое, кожевенное, ювелирное, строительное дело</a:t>
            </a:r>
          </a:p>
          <a:p>
            <a:endParaRPr lang="ru-RU" sz="20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Вероника\Мои документы\веро\post23big4.jpg"/>
          <p:cNvPicPr>
            <a:picLocks noChangeAspect="1" noChangeArrowheads="1"/>
          </p:cNvPicPr>
          <p:nvPr/>
        </p:nvPicPr>
        <p:blipFill>
          <a:blip r:embed="rId2"/>
          <a:srcRect/>
          <a:stretch>
            <a:fillRect/>
          </a:stretch>
        </p:blipFill>
        <p:spPr bwMode="auto">
          <a:xfrm>
            <a:off x="928688" y="0"/>
            <a:ext cx="8215312" cy="6858000"/>
          </a:xfrm>
          <a:prstGeom prst="rect">
            <a:avLst/>
          </a:prstGeom>
          <a:noFill/>
          <a:ln w="9525">
            <a:noFill/>
            <a:miter lim="800000"/>
            <a:headEnd/>
            <a:tailEnd/>
          </a:ln>
        </p:spPr>
      </p:pic>
      <p:sp>
        <p:nvSpPr>
          <p:cNvPr id="6" name="TextBox 5"/>
          <p:cNvSpPr txBox="1"/>
          <p:nvPr/>
        </p:nvSpPr>
        <p:spPr>
          <a:xfrm>
            <a:off x="1428728" y="2000240"/>
            <a:ext cx="7429552" cy="4062651"/>
          </a:xfrm>
          <a:prstGeom prst="rect">
            <a:avLst/>
          </a:prstGeom>
          <a:noFill/>
        </p:spPr>
        <p:txBody>
          <a:bodyPr>
            <a:spAutoFit/>
          </a:bodyPr>
          <a:lstStyle/>
          <a:p>
            <a:pPr fontAlgn="auto">
              <a:spcBef>
                <a:spcPts val="0"/>
              </a:spcBef>
              <a:spcAft>
                <a:spcPts val="0"/>
              </a:spcAft>
              <a:buFont typeface="Wingdings" pitchFamily="2" charset="2"/>
              <a:buChar char="Ø"/>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К высшему аристократическому сословию –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ак-суек</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(белая кость) относились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Чингизиды</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ханы, султаны, торе.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Чингизиды</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не принадлежали ни к каким казахским родам и племенам, они составляли правящую группу общества</a:t>
            </a:r>
          </a:p>
          <a:p>
            <a:pPr fontAlgn="auto">
              <a:spcBef>
                <a:spcPts val="0"/>
              </a:spcBef>
              <a:spcAft>
                <a:spcPts val="0"/>
              </a:spcAft>
              <a:buFont typeface="Wingdings" pitchFamily="2" charset="2"/>
              <a:buChar char="Ø"/>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Все остальное население ханство относилось к низшему сословию –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кара-суйек</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(черная кость), независимо от имущественного положения. В это сословие входили предводители родов и племен – </a:t>
            </a:r>
            <a:r>
              <a:rPr lang="ru-RU"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бии</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fontAlgn="auto">
              <a:spcBef>
                <a:spcPts val="0"/>
              </a:spcBef>
              <a:spcAft>
                <a:spcPts val="0"/>
              </a:spcAft>
              <a:defRPr/>
            </a:pPr>
            <a:endParaRPr lang="ru-RU" dirty="0">
              <a:solidFill>
                <a:schemeClr val="bg1">
                  <a:lumMod val="50000"/>
                </a:schemeClr>
              </a:solidFill>
              <a:latin typeface="+mn-lt"/>
            </a:endParaRPr>
          </a:p>
        </p:txBody>
      </p:sp>
      <p:sp>
        <p:nvSpPr>
          <p:cNvPr id="5" name="TextBox 4"/>
          <p:cNvSpPr txBox="1"/>
          <p:nvPr/>
        </p:nvSpPr>
        <p:spPr>
          <a:xfrm>
            <a:off x="1142976" y="214290"/>
            <a:ext cx="8001024" cy="1015663"/>
          </a:xfrm>
          <a:prstGeom prst="rect">
            <a:avLst/>
          </a:prstGeom>
          <a:noFill/>
        </p:spPr>
        <p:txBody>
          <a:bodyPr>
            <a:spAutoFit/>
          </a:bodyPr>
          <a:lstStyle/>
          <a:p>
            <a:pPr fontAlgn="auto">
              <a:spcBef>
                <a:spcPts val="0"/>
              </a:spcBef>
              <a:spcAft>
                <a:spcPts val="0"/>
              </a:spcAft>
              <a:defRPr/>
            </a:pPr>
            <a:r>
              <a:rPr lang="ru-RU"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rPr>
              <a:t>В основе деления казахского общества на сословно-классовые группы лежало в основе социальное происхождение</a:t>
            </a:r>
            <a:endParaRPr lang="ru-RU"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25" y="357188"/>
            <a:ext cx="4857750" cy="6215062"/>
          </a:xfrm>
        </p:spPr>
        <p:txBody>
          <a:bodyPr>
            <a:normAutofit lnSpcReduction="10000"/>
          </a:bodyPr>
          <a:lstStyle/>
          <a:p>
            <a:pPr marL="365760" indent="-283464" fontAlgn="auto">
              <a:spcAft>
                <a:spcPts val="0"/>
              </a:spcAft>
              <a:buFont typeface="Wingdings 2"/>
              <a:buChar char=""/>
              <a:defRPr/>
            </a:pPr>
            <a:r>
              <a:rPr lang="ru-RU" sz="2000" dirty="0" smtClean="0">
                <a:latin typeface="Arial" pitchFamily="34" charset="0"/>
                <a:cs typeface="Arial" pitchFamily="34" charset="0"/>
              </a:rPr>
              <a:t>В 15 – 17 вв. развивалась самобытная культура казахского народа. Закрепились основные особенности материальной и духовной культуры казахов – в типах жилья, его убранстве и утвари, в одежде и пищи, в обрядах и обычаях, в художественных промыслах и устном народном творчестве</a:t>
            </a:r>
          </a:p>
          <a:p>
            <a:pPr marL="365760" indent="-283464" fontAlgn="auto">
              <a:spcAft>
                <a:spcPts val="0"/>
              </a:spcAft>
              <a:buFont typeface="Wingdings 2"/>
              <a:buChar char=""/>
              <a:defRPr/>
            </a:pPr>
            <a:r>
              <a:rPr lang="ru-RU" sz="2000" dirty="0" smtClean="0">
                <a:latin typeface="Arial" pitchFamily="34" charset="0"/>
                <a:cs typeface="Arial" pitchFamily="34" charset="0"/>
              </a:rPr>
              <a:t>Изделия домашних промыслов и прикладного искусства – тонко орнаментированные предметы конского снаряжения, юрты, предметы домашнего обихода, нарядная женская одежда и украшения – все это свидетельствует о высоком уровне своеобразной материальной культуры народа</a:t>
            </a:r>
          </a:p>
          <a:p>
            <a:pPr marL="365760" indent="-283464" fontAlgn="auto">
              <a:spcAft>
                <a:spcPts val="0"/>
              </a:spcAft>
              <a:buFont typeface="Wingdings 2"/>
              <a:buChar char=""/>
              <a:defRPr/>
            </a:pPr>
            <a:endParaRPr lang="ru-RU" dirty="0"/>
          </a:p>
        </p:txBody>
      </p:sp>
      <p:pic>
        <p:nvPicPr>
          <p:cNvPr id="2050" name="Picture 2" descr="C:\Documents and Settings\Вероника\Мои документы\курсовая\ремесло.jpg"/>
          <p:cNvPicPr>
            <a:picLocks noChangeAspect="1" noChangeArrowheads="1"/>
          </p:cNvPicPr>
          <p:nvPr/>
        </p:nvPicPr>
        <p:blipFill>
          <a:blip r:embed="rId2"/>
          <a:srcRect/>
          <a:stretch>
            <a:fillRect/>
          </a:stretch>
        </p:blipFill>
        <p:spPr bwMode="auto">
          <a:xfrm>
            <a:off x="6000750" y="1071563"/>
            <a:ext cx="28575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Scale>
                                      <p:cBhvr>
                                        <p:cTn id="2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1" end="1"/>
                                            </p:txEl>
                                          </p:spTgt>
                                        </p:tgtEl>
                                        <p:attrNameLst>
                                          <p:attrName>ppt_x</p:attrName>
                                          <p:attrName>ppt_y</p:attrName>
                                        </p:attrNameLst>
                                      </p:cBhvr>
                                    </p:animMotion>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571604" y="1785926"/>
            <a:ext cx="6318397" cy="923330"/>
          </a:xfrm>
          <a:prstGeom prst="rect">
            <a:avLst/>
          </a:prstGeom>
          <a:noFill/>
        </p:spPr>
        <p:txBody>
          <a:bodyPr wrap="none">
            <a:spAutoFit/>
          </a:bodyPr>
          <a:lstStyle/>
          <a:p>
            <a:pPr algn="ctr" fontAlgn="auto">
              <a:spcBef>
                <a:spcPts val="0"/>
              </a:spcBef>
              <a:spcAft>
                <a:spcPts val="0"/>
              </a:spcAft>
              <a:defRPr/>
            </a:pPr>
            <a:r>
              <a:rPr lang="kk-KZ"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ambria"/>
              </a:rPr>
              <a:t>Казахское ханство</a:t>
            </a:r>
            <a:endPar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2800" dirty="0" smtClean="0">
                <a:solidFill>
                  <a:schemeClr val="tx2">
                    <a:satMod val="130000"/>
                  </a:schemeClr>
                </a:solidFill>
                <a:latin typeface="Arial" pitchFamily="34" charset="0"/>
                <a:cs typeface="Arial" pitchFamily="34" charset="0"/>
              </a:rPr>
              <a:t>Основные точки зрения по проблеме образования казахского ханства</a:t>
            </a:r>
            <a:endParaRPr lang="ru-RU" sz="2800" dirty="0">
              <a:solidFill>
                <a:schemeClr val="tx2">
                  <a:satMod val="130000"/>
                </a:schemeClr>
              </a:solidFill>
              <a:latin typeface="Arial" pitchFamily="34" charset="0"/>
              <a:cs typeface="Arial" pitchFamily="34" charset="0"/>
            </a:endParaRPr>
          </a:p>
        </p:txBody>
      </p:sp>
      <p:sp>
        <p:nvSpPr>
          <p:cNvPr id="3" name="Содержимое 2"/>
          <p:cNvSpPr>
            <a:spLocks noGrp="1"/>
          </p:cNvSpPr>
          <p:nvPr>
            <p:ph idx="1"/>
          </p:nvPr>
        </p:nvSpPr>
        <p:spPr/>
        <p:txBody>
          <a:bodyPr/>
          <a:lstStyle/>
          <a:p>
            <a:r>
              <a:rPr lang="ru-RU" sz="1800" smtClean="0">
                <a:latin typeface="Arial" charset="0"/>
                <a:cs typeface="Arial" charset="0"/>
              </a:rPr>
              <a:t>Одним из важнейших вопросов казахского ханства  является вопрос о времени его образования</a:t>
            </a:r>
          </a:p>
          <a:p>
            <a:r>
              <a:rPr lang="ru-RU" sz="1800" smtClean="0">
                <a:latin typeface="Arial" charset="0"/>
                <a:cs typeface="Arial" charset="0"/>
              </a:rPr>
              <a:t>Историк Ибрагимов С.К. относит время образования Казахского ханства к 30-40г. 16 в.</a:t>
            </a:r>
          </a:p>
          <a:p>
            <a:r>
              <a:rPr lang="ru-RU" sz="1800" smtClean="0">
                <a:latin typeface="Arial" charset="0"/>
                <a:cs typeface="Arial" charset="0"/>
              </a:rPr>
              <a:t>Ахмедов Б.А. считал, что Казахское ханство образовалось в    80-90г. 15 в.</a:t>
            </a:r>
          </a:p>
          <a:p>
            <a:r>
              <a:rPr lang="ru-RU" sz="1800" smtClean="0">
                <a:latin typeface="Arial" charset="0"/>
                <a:cs typeface="Arial" charset="0"/>
              </a:rPr>
              <a:t>Султанов Т.И. относит к более раннему периоду – нач. 70г. 15 в. он остановился на дате 1470-1471 г.(872 г. хиджры)</a:t>
            </a:r>
          </a:p>
          <a:p>
            <a:r>
              <a:rPr lang="ru-RU" sz="1800" smtClean="0">
                <a:latin typeface="Arial" charset="0"/>
                <a:cs typeface="Arial" charset="0"/>
              </a:rPr>
              <a:t>Мухаммад Хайдар Дуглат назвал иную дату 1465-1466 г.</a:t>
            </a:r>
          </a:p>
          <a:p>
            <a:r>
              <a:rPr lang="ru-RU" sz="1800" smtClean="0">
                <a:latin typeface="Arial" charset="0"/>
                <a:cs typeface="Arial" charset="0"/>
              </a:rPr>
              <a:t>Чулошников писал, что казахское ханство образовалось на рубеже 15-16 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solidFill>
                  <a:schemeClr val="tx2">
                    <a:satMod val="130000"/>
                  </a:schemeClr>
                </a:solidFill>
              </a:rPr>
              <a:t>Основные причины формирования казахской государственности</a:t>
            </a:r>
            <a:endParaRPr lang="ru-RU" sz="3200" dirty="0">
              <a:solidFill>
                <a:schemeClr val="tx2">
                  <a:satMod val="130000"/>
                </a:schemeClr>
              </a:solidFill>
            </a:endParaRPr>
          </a:p>
        </p:txBody>
      </p:sp>
      <p:sp>
        <p:nvSpPr>
          <p:cNvPr id="3" name="Содержимое 2"/>
          <p:cNvSpPr>
            <a:spLocks noGrp="1"/>
          </p:cNvSpPr>
          <p:nvPr>
            <p:ph idx="1"/>
          </p:nvPr>
        </p:nvSpPr>
        <p:spPr/>
        <p:txBody>
          <a:bodyPr/>
          <a:lstStyle/>
          <a:p>
            <a:r>
              <a:rPr lang="ru-RU" sz="1800" smtClean="0">
                <a:latin typeface="Arial" charset="0"/>
                <a:cs typeface="Arial" charset="0"/>
              </a:rPr>
              <a:t>Возникновение Казахского ханства явилось закономерным итогом социально-экономических и этнополитических процессов на обширной территории Восточного Дешт-и-Кыпчака, Семиречья и Туркестана. Формирование в 14-15 вв. единого экономического региона на базе естественной интеграции областей со смешанной экономикой, кочевой скотоводческой и оседло-земледельческой, городской - с торгово-ремесленным направление хозяйства, подготовило условия к объединению всех земель региона в одной политической структуре</a:t>
            </a:r>
          </a:p>
          <a:p>
            <a:r>
              <a:rPr lang="ru-RU" sz="1800" smtClean="0">
                <a:latin typeface="Arial" charset="0"/>
              </a:rPr>
              <a:t>Образование Казахского ханства связано с внутриполитическим состоянием двух государств на территории Казахстана – ханство Абулхаира и Могулистана, которые во второй половине 15 века завершили свое существование упадком и развалом</a:t>
            </a:r>
          </a:p>
          <a:p>
            <a:pPr>
              <a:buFont typeface="Wingdings 2" pitchFamily="18" charset="2"/>
              <a:buNone/>
            </a:pPr>
            <a:endParaRPr lang="ru-RU" sz="1800" smtClean="0">
              <a:latin typeface="Arial" charset="0"/>
              <a:cs typeface="Arial" charset="0"/>
            </a:endParaRPr>
          </a:p>
          <a:p>
            <a:endParaRPr lang="ru-RU" sz="18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kk-KZ" dirty="0" smtClean="0">
                <a:solidFill>
                  <a:schemeClr val="tx2">
                    <a:satMod val="130000"/>
                  </a:schemeClr>
                </a:solidFill>
              </a:rPr>
              <a:t>Территория Казахского ханства</a:t>
            </a:r>
            <a:endParaRPr lang="ru-RU" dirty="0">
              <a:solidFill>
                <a:schemeClr val="tx2">
                  <a:satMod val="130000"/>
                </a:schemeClr>
              </a:solidFill>
            </a:endParaRPr>
          </a:p>
        </p:txBody>
      </p:sp>
      <p:sp>
        <p:nvSpPr>
          <p:cNvPr id="3" name="Содержимое 2"/>
          <p:cNvSpPr>
            <a:spLocks noGrp="1"/>
          </p:cNvSpPr>
          <p:nvPr>
            <p:ph idx="1"/>
          </p:nvPr>
        </p:nvSpPr>
        <p:spPr>
          <a:xfrm>
            <a:off x="1214438" y="1500188"/>
            <a:ext cx="7783512" cy="2643187"/>
          </a:xfrm>
        </p:spPr>
        <p:txBody>
          <a:bodyPr/>
          <a:lstStyle/>
          <a:p>
            <a:pPr>
              <a:buFont typeface="Wingdings 2" pitchFamily="18" charset="2"/>
              <a:buNone/>
            </a:pPr>
            <a:r>
              <a:rPr lang="kk-KZ" sz="1800" smtClean="0">
                <a:latin typeface="Arial" charset="0"/>
                <a:cs typeface="Arial" charset="0"/>
              </a:rPr>
              <a:t>    Территория </a:t>
            </a:r>
            <a:r>
              <a:rPr lang="ru-RU" sz="1800" smtClean="0">
                <a:latin typeface="Arial" charset="0"/>
                <a:cs typeface="Arial" charset="0"/>
              </a:rPr>
              <a:t> ханства неоднократно меняла свои очертания под влиянием главным образом внешнеполитических событий, но почти всегда в пределах расселения казахского этноса – от Иртыша и Каратала до Сырдарьи и Урала ( Яика), от Алтая и Тянь-Шаня до Каспия и Арала</a:t>
            </a:r>
          </a:p>
        </p:txBody>
      </p:sp>
      <p:pic>
        <p:nvPicPr>
          <p:cNvPr id="4" name="Picture 2" descr="C:\Documents and Settings\Вероника\Мои документы\веро\кангюи.jpg"/>
          <p:cNvPicPr>
            <a:picLocks noChangeAspect="1" noChangeArrowheads="1"/>
          </p:cNvPicPr>
          <p:nvPr/>
        </p:nvPicPr>
        <p:blipFill>
          <a:blip r:embed="rId2"/>
          <a:srcRect/>
          <a:stretch>
            <a:fillRect/>
          </a:stretch>
        </p:blipFill>
        <p:spPr bwMode="auto">
          <a:xfrm>
            <a:off x="1285875" y="3000375"/>
            <a:ext cx="7143750" cy="3562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p:cTn id="33"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29188" y="714375"/>
            <a:ext cx="3862387" cy="3500438"/>
          </a:xfrm>
        </p:spPr>
        <p:txBody>
          <a:bodyPr/>
          <a:lstStyle/>
          <a:p>
            <a:pPr>
              <a:buFont typeface="Wingdings 2" pitchFamily="18" charset="2"/>
              <a:buNone/>
            </a:pPr>
            <a:r>
              <a:rPr lang="ru-RU" sz="1800" smtClean="0">
                <a:latin typeface="Arial" charset="0"/>
                <a:cs typeface="Arial" charset="0"/>
              </a:rPr>
              <a:t>    Правители ханства вели самостоятельную внешнюю политику, их поданные имели мирные контакты, хозяйственно-культурные связи с соседними народами и странами Средней и Центральной Азии, с Российским государством</a:t>
            </a:r>
          </a:p>
        </p:txBody>
      </p:sp>
      <p:pic>
        <p:nvPicPr>
          <p:cNvPr id="2050" name="Picture 2" descr="C:\Documents and Settings\Вероника\Мои документы\веро\Qianlong_Horse.jpg"/>
          <p:cNvPicPr>
            <a:picLocks noChangeAspect="1" noChangeArrowheads="1"/>
          </p:cNvPicPr>
          <p:nvPr/>
        </p:nvPicPr>
        <p:blipFill>
          <a:blip r:embed="rId2"/>
          <a:srcRect/>
          <a:stretch>
            <a:fillRect/>
          </a:stretch>
        </p:blipFill>
        <p:spPr bwMode="auto">
          <a:xfrm>
            <a:off x="1500188" y="2714625"/>
            <a:ext cx="3286125" cy="2928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3"/>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500" y="928688"/>
            <a:ext cx="4362450" cy="4800600"/>
          </a:xfrm>
        </p:spPr>
        <p:txBody>
          <a:bodyPr>
            <a:normAutofit fontScale="92500" lnSpcReduction="20000"/>
          </a:bodyPr>
          <a:lstStyle/>
          <a:p>
            <a:pPr marL="365760" indent="-283464" fontAlgn="auto">
              <a:spcAft>
                <a:spcPts val="0"/>
              </a:spcAft>
              <a:buFont typeface="Wingdings 2"/>
              <a:buNone/>
              <a:defRPr/>
            </a:pPr>
            <a:r>
              <a:rPr lang="ru-RU" sz="2900" dirty="0" smtClean="0">
                <a:latin typeface="Arial" pitchFamily="34" charset="0"/>
                <a:cs typeface="Arial" pitchFamily="34" charset="0"/>
              </a:rPr>
              <a:t>    </a:t>
            </a:r>
            <a:r>
              <a:rPr lang="ru-RU" sz="2200" dirty="0" smtClean="0">
                <a:latin typeface="Arial" pitchFamily="34" charset="0"/>
                <a:cs typeface="Arial" pitchFamily="34" charset="0"/>
              </a:rPr>
              <a:t>Вклад </a:t>
            </a:r>
            <a:r>
              <a:rPr lang="ru-RU" sz="2200" dirty="0" err="1" smtClean="0">
                <a:latin typeface="Arial" pitchFamily="34" charset="0"/>
                <a:cs typeface="Arial" pitchFamily="34" charset="0"/>
              </a:rPr>
              <a:t>Жанибека</a:t>
            </a:r>
            <a:r>
              <a:rPr lang="ru-RU" sz="2200" dirty="0" smtClean="0">
                <a:latin typeface="Arial" pitchFamily="34" charset="0"/>
                <a:cs typeface="Arial" pitchFamily="34" charset="0"/>
              </a:rPr>
              <a:t> и </a:t>
            </a:r>
            <a:r>
              <a:rPr lang="ru-RU" sz="2200" dirty="0" err="1" smtClean="0">
                <a:latin typeface="Arial" pitchFamily="34" charset="0"/>
                <a:cs typeface="Arial" pitchFamily="34" charset="0"/>
              </a:rPr>
              <a:t>Керея</a:t>
            </a:r>
            <a:r>
              <a:rPr lang="ru-RU" sz="2200" dirty="0" smtClean="0">
                <a:latin typeface="Arial" pitchFamily="34" charset="0"/>
                <a:cs typeface="Arial" pitchFamily="34" charset="0"/>
              </a:rPr>
              <a:t> в историю казахов и Казахстана очень велик. Им принадлежит заслуга становления казахского этноса и формулирования идеи казахской государственности. С момента откочёвки </a:t>
            </a:r>
            <a:r>
              <a:rPr lang="ru-RU" sz="2200" dirty="0" err="1" smtClean="0">
                <a:latin typeface="Arial" pitchFamily="34" charset="0"/>
                <a:cs typeface="Arial" pitchFamily="34" charset="0"/>
              </a:rPr>
              <a:t>Жанибека</a:t>
            </a:r>
            <a:r>
              <a:rPr lang="ru-RU" sz="2200" dirty="0" smtClean="0">
                <a:latin typeface="Arial" pitchFamily="34" charset="0"/>
                <a:cs typeface="Arial" pitchFamily="34" charset="0"/>
              </a:rPr>
              <a:t> и </a:t>
            </a:r>
            <a:r>
              <a:rPr lang="ru-RU" sz="2200" dirty="0" err="1" smtClean="0">
                <a:latin typeface="Arial" pitchFamily="34" charset="0"/>
                <a:cs typeface="Arial" pitchFamily="34" charset="0"/>
              </a:rPr>
              <a:t>Керея</a:t>
            </a:r>
            <a:r>
              <a:rPr lang="ru-RU" sz="2200" dirty="0" smtClean="0">
                <a:latin typeface="Arial" pitchFamily="34" charset="0"/>
                <a:cs typeface="Arial" pitchFamily="34" charset="0"/>
              </a:rPr>
              <a:t> в </a:t>
            </a:r>
            <a:r>
              <a:rPr lang="ru-RU" sz="2200" dirty="0" err="1" smtClean="0">
                <a:latin typeface="Arial" pitchFamily="34" charset="0"/>
                <a:cs typeface="Arial" pitchFamily="34" charset="0"/>
              </a:rPr>
              <a:t>Могулистан</a:t>
            </a:r>
            <a:r>
              <a:rPr lang="ru-RU" sz="2200" dirty="0" smtClean="0">
                <a:latin typeface="Arial" pitchFamily="34" charset="0"/>
                <a:cs typeface="Arial" pitchFamily="34" charset="0"/>
              </a:rPr>
              <a:t> значение слова "казах", считают историки, меняется из социального в политическое, а позже в этническое. Именно благодаря ханам </a:t>
            </a:r>
            <a:r>
              <a:rPr lang="ru-RU" sz="2200" dirty="0" err="1" smtClean="0">
                <a:latin typeface="Arial" pitchFamily="34" charset="0"/>
                <a:cs typeface="Arial" pitchFamily="34" charset="0"/>
              </a:rPr>
              <a:t>Жанибеку</a:t>
            </a:r>
            <a:r>
              <a:rPr lang="ru-RU" sz="2200" dirty="0" smtClean="0">
                <a:latin typeface="Arial" pitchFamily="34" charset="0"/>
                <a:cs typeface="Arial" pitchFamily="34" charset="0"/>
              </a:rPr>
              <a:t> и </a:t>
            </a:r>
            <a:r>
              <a:rPr lang="ru-RU" sz="2200" dirty="0" err="1" smtClean="0">
                <a:latin typeface="Arial" pitchFamily="34" charset="0"/>
                <a:cs typeface="Arial" pitchFamily="34" charset="0"/>
              </a:rPr>
              <a:t>Керею</a:t>
            </a:r>
            <a:r>
              <a:rPr lang="ru-RU" sz="2200" dirty="0" smtClean="0">
                <a:latin typeface="Arial" pitchFamily="34" charset="0"/>
                <a:cs typeface="Arial" pitchFamily="34" charset="0"/>
              </a:rPr>
              <a:t> обширная территория от притоков Волги на западе до гор Алтая на востоке зовется Казахстаном, а ее население - казахами.</a:t>
            </a:r>
          </a:p>
          <a:p>
            <a:pPr marL="365760" indent="-283464" fontAlgn="auto">
              <a:spcAft>
                <a:spcPts val="0"/>
              </a:spcAft>
              <a:buFont typeface="Wingdings 2"/>
              <a:buChar char=""/>
              <a:defRPr/>
            </a:pPr>
            <a:endParaRPr lang="ru-RU" dirty="0"/>
          </a:p>
        </p:txBody>
      </p:sp>
      <p:pic>
        <p:nvPicPr>
          <p:cNvPr id="1026" name="Picture 2" descr="C:\Documents and Settings\Вероника\Мои документы\веро\1BAED122-CFDC-4030-8EB6-6E1FE4588659_mw800_mh600_s.jpg"/>
          <p:cNvPicPr>
            <a:picLocks noChangeAspect="1" noChangeArrowheads="1"/>
          </p:cNvPicPr>
          <p:nvPr/>
        </p:nvPicPr>
        <p:blipFill>
          <a:blip r:embed="rId2"/>
          <a:srcRect/>
          <a:stretch>
            <a:fillRect/>
          </a:stretch>
        </p:blipFill>
        <p:spPr bwMode="auto">
          <a:xfrm>
            <a:off x="5143500" y="714375"/>
            <a:ext cx="3786188" cy="5357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Вероника\Мои документы\веро\post3big3.jpg"/>
          <p:cNvPicPr>
            <a:picLocks noChangeAspect="1" noChangeArrowheads="1"/>
          </p:cNvPicPr>
          <p:nvPr/>
        </p:nvPicPr>
        <p:blipFill>
          <a:blip r:embed="rId3"/>
          <a:srcRect/>
          <a:stretch>
            <a:fillRect/>
          </a:stretch>
        </p:blipFill>
        <p:spPr bwMode="auto">
          <a:xfrm>
            <a:off x="4143340" y="1428736"/>
            <a:ext cx="5000660" cy="4286250"/>
          </a:xfrm>
          <a:prstGeom prst="ellipse">
            <a:avLst/>
          </a:prstGeom>
          <a:ln>
            <a:noFill/>
          </a:ln>
          <a:effectLst>
            <a:softEdge rad="112500"/>
          </a:effectLst>
        </p:spPr>
      </p:pic>
      <p:sp>
        <p:nvSpPr>
          <p:cNvPr id="5" name="Прямоугольник 4"/>
          <p:cNvSpPr>
            <a:spLocks noChangeArrowheads="1"/>
          </p:cNvSpPr>
          <p:nvPr/>
        </p:nvSpPr>
        <p:spPr bwMode="auto">
          <a:xfrm>
            <a:off x="0" y="395288"/>
            <a:ext cx="4572000" cy="6462712"/>
          </a:xfrm>
          <a:prstGeom prst="rect">
            <a:avLst/>
          </a:prstGeom>
          <a:noFill/>
          <a:ln w="9525">
            <a:noFill/>
            <a:miter lim="800000"/>
            <a:headEnd/>
            <a:tailEnd/>
          </a:ln>
        </p:spPr>
        <p:txBody>
          <a:bodyPr>
            <a:spAutoFit/>
          </a:bodyPr>
          <a:lstStyle/>
          <a:p>
            <a:r>
              <a:rPr lang="ru-RU">
                <a:cs typeface="Arial" charset="0"/>
              </a:rPr>
              <a:t>Это первый памятник ханам XV века, считающимся основоположниками казахской государственности. Идея установить монумент принадлежит Нурсултану Назарбаеву. Композиция на внушительном постаменте представляет собой две фигуры, олицетворяющие зарождение казахской государственности. Памятник отражает идею сплочения народа под началом двух верховных правителей во имя создания сильного независимого ханства. Керей, на правах первого хана, восседает в седле, снятом с коня и установленном на постаменте. Фигура Керей-хана символизирует стабильность и созидание. Жанибек-хан изображен в полный рост, он олицетворяет силу и мужество. У каждого из ханов в руках – знамя Свободы с национальными эмблемами и символами. </a:t>
            </a:r>
            <a:br>
              <a:rPr lang="ru-RU">
                <a:cs typeface="Arial" charset="0"/>
              </a:rPr>
            </a:br>
            <a:r>
              <a:rPr lang="ru-RU">
                <a:solidFill>
                  <a:schemeClr val="bg1"/>
                </a:solidFill>
                <a:cs typeface="Arial" charset="0"/>
              </a:rPr>
              <a:t/>
            </a:r>
            <a:br>
              <a:rPr lang="ru-RU">
                <a:solidFill>
                  <a:schemeClr val="bg1"/>
                </a:solidFill>
                <a:cs typeface="Arial" charset="0"/>
              </a:rPr>
            </a:br>
            <a:endParaRPr lang="ru-RU">
              <a:solidFill>
                <a:schemeClr val="bg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130000"/>
                  </a:schemeClr>
                </a:solidFill>
              </a:rPr>
              <a:t>Политическая история ханства</a:t>
            </a:r>
            <a:endParaRPr lang="ru-RU" dirty="0">
              <a:solidFill>
                <a:schemeClr val="tx2">
                  <a:satMod val="130000"/>
                </a:schemeClr>
              </a:solidFill>
            </a:endParaRPr>
          </a:p>
        </p:txBody>
      </p:sp>
      <p:sp>
        <p:nvSpPr>
          <p:cNvPr id="3" name="Содержимое 2"/>
          <p:cNvSpPr>
            <a:spLocks noGrp="1"/>
          </p:cNvSpPr>
          <p:nvPr>
            <p:ph idx="1"/>
          </p:nvPr>
        </p:nvSpPr>
        <p:spPr>
          <a:xfrm>
            <a:off x="3714750" y="1357313"/>
            <a:ext cx="5286375" cy="4937125"/>
          </a:xfrm>
        </p:spPr>
        <p:txBody>
          <a:bodyPr/>
          <a:lstStyle/>
          <a:p>
            <a:r>
              <a:rPr lang="ru-RU" sz="2200" smtClean="0">
                <a:latin typeface="Arial" charset="0"/>
                <a:cs typeface="Arial" charset="0"/>
              </a:rPr>
              <a:t>В 15 – нач. 16 в. Казахское ханство  укрепилось экономически и расширилось территориально, включив значительную часть этнической территории казахов.</a:t>
            </a:r>
          </a:p>
          <a:p>
            <a:r>
              <a:rPr lang="ru-RU" sz="2200" smtClean="0">
                <a:latin typeface="Arial" charset="0"/>
                <a:cs typeface="Arial" charset="0"/>
              </a:rPr>
              <a:t>В конце 15 в. было включение в состав Казахского ханства городов Сузака, Сыгнака, Саурана.</a:t>
            </a:r>
          </a:p>
          <a:p>
            <a:r>
              <a:rPr lang="ru-RU" sz="2200" smtClean="0">
                <a:latin typeface="Arial" charset="0"/>
                <a:cs typeface="Arial" charset="0"/>
              </a:rPr>
              <a:t>Присоединение к Казахскому ханству части присырдарьинских оазисов явилось ключом к успеху казахских ханов по объединению страны в целом </a:t>
            </a:r>
          </a:p>
        </p:txBody>
      </p:sp>
      <p:pic>
        <p:nvPicPr>
          <p:cNvPr id="5122" name="Picture 2" descr="C:\Documents and Settings\Вероника\Мои документы\веро\isker1.jpg"/>
          <p:cNvPicPr>
            <a:picLocks noChangeAspect="1" noChangeArrowheads="1"/>
          </p:cNvPicPr>
          <p:nvPr/>
        </p:nvPicPr>
        <p:blipFill>
          <a:blip r:embed="rId2"/>
          <a:srcRect/>
          <a:stretch>
            <a:fillRect/>
          </a:stretch>
        </p:blipFill>
        <p:spPr bwMode="auto">
          <a:xfrm>
            <a:off x="1071563" y="1714500"/>
            <a:ext cx="2786062" cy="3929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trips(downLeft)">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290</TotalTime>
  <Words>674</Words>
  <PresentationFormat>Экран (4:3)</PresentationFormat>
  <Paragraphs>29</Paragraphs>
  <Slides>14</Slides>
  <Notes>1</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14</vt:i4>
      </vt:variant>
    </vt:vector>
  </HeadingPairs>
  <TitlesOfParts>
    <vt:vector size="27" baseType="lpstr">
      <vt:lpstr>Corbel</vt:lpstr>
      <vt:lpstr>Arial</vt:lpstr>
      <vt:lpstr>Wingdings 2</vt:lpstr>
      <vt:lpstr>Verdana</vt:lpstr>
      <vt:lpstr>Calibri</vt:lpstr>
      <vt:lpstr>Gill Sans MT</vt:lpstr>
      <vt:lpstr>Солнцестояние</vt:lpstr>
      <vt:lpstr>Солнцестояние</vt:lpstr>
      <vt:lpstr>Солнцестояние</vt:lpstr>
      <vt:lpstr>Солнцестояние</vt:lpstr>
      <vt:lpstr>Солнцестояние</vt:lpstr>
      <vt:lpstr>Солнцестояние</vt:lpstr>
      <vt:lpstr>Солнцестояние</vt:lpstr>
      <vt:lpstr>Нурсеитов Б.Н.  Костанайский государственный университет им. А. Байтурсынова</vt:lpstr>
      <vt:lpstr>Слайд 2</vt:lpstr>
      <vt:lpstr>Основные точки зрения по проблеме образования казахского ханства</vt:lpstr>
      <vt:lpstr>Основные причины формирования казахской государственности</vt:lpstr>
      <vt:lpstr>Территория Казахского ханства</vt:lpstr>
      <vt:lpstr>Слайд 6</vt:lpstr>
      <vt:lpstr>Слайд 7</vt:lpstr>
      <vt:lpstr>Слайд 8</vt:lpstr>
      <vt:lpstr>Политическая история ханства</vt:lpstr>
      <vt:lpstr>Слайд 10</vt:lpstr>
      <vt:lpstr>Слайд 11</vt:lpstr>
      <vt:lpstr>Экономика и культура</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Казахское ханство </dc:title>
  <cp:lastModifiedBy>Admin</cp:lastModifiedBy>
  <cp:revision>34</cp:revision>
  <dcterms:modified xsi:type="dcterms:W3CDTF">2016-03-15T12:07:58Z</dcterms:modified>
</cp:coreProperties>
</file>