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94" r:id="rId4"/>
    <p:sldId id="298" r:id="rId5"/>
    <p:sldId id="284" r:id="rId6"/>
    <p:sldId id="296" r:id="rId7"/>
    <p:sldId id="299" r:id="rId8"/>
    <p:sldId id="295" r:id="rId9"/>
    <p:sldId id="293" r:id="rId10"/>
    <p:sldId id="260" r:id="rId1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119B"/>
    <a:srgbClr val="00467A"/>
    <a:srgbClr val="FF7171"/>
    <a:srgbClr val="230E7C"/>
    <a:srgbClr val="CAED73"/>
    <a:srgbClr val="EF4C1F"/>
    <a:srgbClr val="FCF3D0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51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7BBA2-92AB-4156-AE28-9973F2EB36B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2218ECD-918A-4E7D-8FB1-0334CB36790B}">
      <dgm:prSet phldrT="[Текст]" custT="1"/>
      <dgm:spPr>
        <a:solidFill>
          <a:srgbClr val="92D050">
            <a:alpha val="56000"/>
          </a:srgbClr>
        </a:solidFill>
      </dgm:spPr>
      <dgm:t>
        <a:bodyPr/>
        <a:lstStyle/>
        <a:p>
          <a:r>
            <a:rPr lang="kk-KZ" sz="1800" dirty="0" smtClean="0">
              <a:solidFill>
                <a:srgbClr val="230E7C"/>
              </a:solidFill>
            </a:rPr>
            <a:t>Наличие структурированных электронных учебно</a:t>
          </a:r>
          <a:r>
            <a:rPr lang="en-US" sz="1800" dirty="0" smtClean="0">
              <a:solidFill>
                <a:srgbClr val="230E7C"/>
              </a:solidFill>
            </a:rPr>
            <a:t>-</a:t>
          </a:r>
          <a:r>
            <a:rPr lang="kk-KZ" sz="1800" dirty="0" smtClean="0">
              <a:solidFill>
                <a:srgbClr val="230E7C"/>
              </a:solidFill>
            </a:rPr>
            <a:t>методических и контрольно-измерительных материалов по всем изучаемым дисциплинам на портрале</a:t>
          </a:r>
          <a:endParaRPr lang="ru-RU" sz="1800" dirty="0">
            <a:solidFill>
              <a:srgbClr val="230E7C"/>
            </a:solidFill>
          </a:endParaRPr>
        </a:p>
      </dgm:t>
    </dgm:pt>
    <dgm:pt modelId="{59197526-225F-42AB-A4C6-B95314CCDC9C}" type="parTrans" cxnId="{2D11ED1E-E68C-4D8D-8D2F-0DF27E8BA7BB}">
      <dgm:prSet/>
      <dgm:spPr/>
      <dgm:t>
        <a:bodyPr/>
        <a:lstStyle/>
        <a:p>
          <a:endParaRPr lang="ru-RU"/>
        </a:p>
      </dgm:t>
    </dgm:pt>
    <dgm:pt modelId="{2A745B0B-98BC-434C-A766-64D8C086C108}" type="sibTrans" cxnId="{2D11ED1E-E68C-4D8D-8D2F-0DF27E8BA7BB}">
      <dgm:prSet/>
      <dgm:spPr/>
      <dgm:t>
        <a:bodyPr/>
        <a:lstStyle/>
        <a:p>
          <a:endParaRPr lang="ru-RU"/>
        </a:p>
      </dgm:t>
    </dgm:pt>
    <dgm:pt modelId="{D25DCCFF-86F9-4CD7-97A5-3DB3BAE26E07}">
      <dgm:prSet phldrT="[Текст]" custT="1"/>
      <dgm:spPr>
        <a:solidFill>
          <a:srgbClr val="FFC000">
            <a:alpha val="54000"/>
          </a:srgbClr>
        </a:solidFill>
      </dgm:spPr>
      <dgm:t>
        <a:bodyPr/>
        <a:lstStyle/>
        <a:p>
          <a:r>
            <a:rPr lang="ru-RU" sz="1800" dirty="0" smtClean="0">
              <a:solidFill>
                <a:srgbClr val="230E7C"/>
              </a:solidFill>
            </a:rPr>
            <a:t>Автоматизированные тестовые опросы обучающихся</a:t>
          </a:r>
          <a:endParaRPr lang="ru-RU" sz="1800" dirty="0">
            <a:solidFill>
              <a:srgbClr val="230E7C"/>
            </a:solidFill>
          </a:endParaRPr>
        </a:p>
      </dgm:t>
    </dgm:pt>
    <dgm:pt modelId="{3F4FF569-427D-4AC3-8DE1-8CA97DD0533D}" type="parTrans" cxnId="{A69B273D-BA99-4C1B-B93E-14C807B02C76}">
      <dgm:prSet/>
      <dgm:spPr/>
      <dgm:t>
        <a:bodyPr/>
        <a:lstStyle/>
        <a:p>
          <a:endParaRPr lang="ru-RU"/>
        </a:p>
      </dgm:t>
    </dgm:pt>
    <dgm:pt modelId="{2AB1D24C-1932-46AF-92EF-A760759A6C06}" type="sibTrans" cxnId="{A69B273D-BA99-4C1B-B93E-14C807B02C76}">
      <dgm:prSet/>
      <dgm:spPr/>
      <dgm:t>
        <a:bodyPr/>
        <a:lstStyle/>
        <a:p>
          <a:endParaRPr lang="ru-RU"/>
        </a:p>
      </dgm:t>
    </dgm:pt>
    <dgm:pt modelId="{04D37D9A-DCD4-4287-ADEA-877F88B1BB45}">
      <dgm:prSet phldrT="[Текст]" custT="1"/>
      <dgm:spPr>
        <a:solidFill>
          <a:srgbClr val="FFC000">
            <a:alpha val="58000"/>
          </a:srgbClr>
        </a:solidFill>
      </dgm:spPr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solidFill>
                <a:srgbClr val="230E7C"/>
              </a:solidFill>
            </a:rPr>
            <a:t>Организация и проведение текущего контроля успеваемости в системе дистанционного обучения</a:t>
          </a:r>
          <a:endParaRPr lang="ru-RU" sz="1800" dirty="0">
            <a:solidFill>
              <a:srgbClr val="230E7C"/>
            </a:solidFill>
          </a:endParaRPr>
        </a:p>
      </dgm:t>
    </dgm:pt>
    <dgm:pt modelId="{380B688D-AC8D-4D09-BF66-31FBA826426B}" type="parTrans" cxnId="{42A1E626-DF80-437C-B529-B4EA6F3FC590}">
      <dgm:prSet/>
      <dgm:spPr/>
      <dgm:t>
        <a:bodyPr/>
        <a:lstStyle/>
        <a:p>
          <a:endParaRPr lang="ru-RU"/>
        </a:p>
      </dgm:t>
    </dgm:pt>
    <dgm:pt modelId="{894F7CE4-F459-4A10-8EF1-CC0614ADAD62}" type="sibTrans" cxnId="{42A1E626-DF80-437C-B529-B4EA6F3FC590}">
      <dgm:prSet/>
      <dgm:spPr/>
      <dgm:t>
        <a:bodyPr/>
        <a:lstStyle/>
        <a:p>
          <a:endParaRPr lang="ru-RU"/>
        </a:p>
      </dgm:t>
    </dgm:pt>
    <dgm:pt modelId="{F8B3865B-3BE8-447D-8199-392C2D58913B}">
      <dgm:prSet phldrT="[Текст]" custT="1"/>
      <dgm:spPr>
        <a:solidFill>
          <a:srgbClr val="FF7171">
            <a:alpha val="65000"/>
          </a:srgbClr>
        </a:solidFill>
      </dgm:spPr>
      <dgm:t>
        <a:bodyPr/>
        <a:lstStyle/>
        <a:p>
          <a:r>
            <a:rPr lang="ru-RU" sz="1800" dirty="0" smtClean="0">
              <a:solidFill>
                <a:srgbClr val="230E7C"/>
              </a:solidFill>
            </a:rPr>
            <a:t>Проведение консультаций посредством информационно-коммуникационных технологий в режимах «</a:t>
          </a:r>
          <a:r>
            <a:rPr lang="en-US" sz="1800" dirty="0" smtClean="0">
              <a:solidFill>
                <a:srgbClr val="230E7C"/>
              </a:solidFill>
            </a:rPr>
            <a:t>on-line</a:t>
          </a:r>
          <a:r>
            <a:rPr lang="ru-RU" sz="1800" dirty="0" smtClean="0">
              <a:solidFill>
                <a:srgbClr val="230E7C"/>
              </a:solidFill>
            </a:rPr>
            <a:t>» и «</a:t>
          </a:r>
          <a:r>
            <a:rPr lang="en-US" sz="1800" dirty="0" smtClean="0">
              <a:solidFill>
                <a:srgbClr val="230E7C"/>
              </a:solidFill>
            </a:rPr>
            <a:t>off-line</a:t>
          </a:r>
          <a:r>
            <a:rPr lang="ru-RU" sz="1800" dirty="0" smtClean="0">
              <a:solidFill>
                <a:srgbClr val="230E7C"/>
              </a:solidFill>
            </a:rPr>
            <a:t>»</a:t>
          </a:r>
          <a:endParaRPr lang="ru-RU" sz="1800" dirty="0">
            <a:solidFill>
              <a:srgbClr val="230E7C"/>
            </a:solidFill>
          </a:endParaRPr>
        </a:p>
      </dgm:t>
    </dgm:pt>
    <dgm:pt modelId="{F4540AA3-CBD7-4955-AD90-ABAB570DD145}" type="parTrans" cxnId="{E5FB1097-5F97-4648-8261-B853732E2B3F}">
      <dgm:prSet/>
      <dgm:spPr/>
      <dgm:t>
        <a:bodyPr/>
        <a:lstStyle/>
        <a:p>
          <a:endParaRPr lang="ru-RU"/>
        </a:p>
      </dgm:t>
    </dgm:pt>
    <dgm:pt modelId="{1A25F89F-3FD7-49C1-8432-B7F0AB564BD2}" type="sibTrans" cxnId="{E5FB1097-5F97-4648-8261-B853732E2B3F}">
      <dgm:prSet/>
      <dgm:spPr/>
      <dgm:t>
        <a:bodyPr/>
        <a:lstStyle/>
        <a:p>
          <a:endParaRPr lang="ru-RU"/>
        </a:p>
      </dgm:t>
    </dgm:pt>
    <dgm:pt modelId="{0E359DE9-779B-4931-B62A-A6D89F70A8ED}">
      <dgm:prSet phldrT="[Текст]" custT="1"/>
      <dgm:spPr>
        <a:solidFill>
          <a:srgbClr val="FF7171"/>
        </a:solidFill>
      </dgm:spPr>
      <dgm:t>
        <a:bodyPr/>
        <a:lstStyle/>
        <a:p>
          <a:r>
            <a:rPr lang="ru-RU" sz="1800" dirty="0" smtClean="0">
              <a:solidFill>
                <a:srgbClr val="230E7C"/>
              </a:solidFill>
            </a:rPr>
            <a:t>Преимущественно самостоятельно изучение дисциплин в электронных курсах системы дистанционного обучения</a:t>
          </a:r>
          <a:endParaRPr lang="ru-RU" sz="1800" dirty="0">
            <a:solidFill>
              <a:srgbClr val="230E7C"/>
            </a:solidFill>
          </a:endParaRPr>
        </a:p>
      </dgm:t>
    </dgm:pt>
    <dgm:pt modelId="{7ABF00AE-97C0-450F-BB31-BA41272E4BFD}" type="parTrans" cxnId="{B0180653-828A-4E53-8452-8C9D6D1E2775}">
      <dgm:prSet/>
      <dgm:spPr/>
      <dgm:t>
        <a:bodyPr/>
        <a:lstStyle/>
        <a:p>
          <a:endParaRPr lang="ru-RU"/>
        </a:p>
      </dgm:t>
    </dgm:pt>
    <dgm:pt modelId="{14D059A7-758B-43FF-B17B-76C4CF172D82}" type="sibTrans" cxnId="{B0180653-828A-4E53-8452-8C9D6D1E2775}">
      <dgm:prSet/>
      <dgm:spPr/>
      <dgm:t>
        <a:bodyPr/>
        <a:lstStyle/>
        <a:p>
          <a:endParaRPr lang="ru-RU"/>
        </a:p>
      </dgm:t>
    </dgm:pt>
    <dgm:pt modelId="{9E65189D-5CA3-4BB2-9C9E-4EFD174D5AB1}">
      <dgm:prSet phldrT="[Текст]" custT="1"/>
      <dgm:spPr>
        <a:solidFill>
          <a:srgbClr val="FF7171">
            <a:alpha val="70000"/>
          </a:srgbClr>
        </a:solidFill>
      </dgm:spPr>
      <dgm:t>
        <a:bodyPr/>
        <a:lstStyle/>
        <a:p>
          <a:r>
            <a:rPr lang="ru-RU" sz="1800" dirty="0" smtClean="0">
              <a:solidFill>
                <a:srgbClr val="230E7C"/>
              </a:solidFill>
            </a:rPr>
            <a:t>Автоматизированный процесс </a:t>
          </a:r>
          <a:r>
            <a:rPr lang="ru-RU" sz="1800" dirty="0" err="1" smtClean="0">
              <a:solidFill>
                <a:srgbClr val="230E7C"/>
              </a:solidFill>
            </a:rPr>
            <a:t>внутрисеместровых</a:t>
          </a:r>
          <a:r>
            <a:rPr lang="ru-RU" sz="1800" dirty="0" smtClean="0">
              <a:solidFill>
                <a:srgbClr val="230E7C"/>
              </a:solidFill>
            </a:rPr>
            <a:t> аттестаций</a:t>
          </a:r>
          <a:endParaRPr lang="ru-RU" sz="1800" dirty="0">
            <a:solidFill>
              <a:srgbClr val="230E7C"/>
            </a:solidFill>
          </a:endParaRPr>
        </a:p>
      </dgm:t>
    </dgm:pt>
    <dgm:pt modelId="{49F5264B-9B58-4DBB-B88E-2E72A1033CA2}" type="parTrans" cxnId="{618BB745-9890-46C8-8BFA-FA31F4612E4E}">
      <dgm:prSet/>
      <dgm:spPr/>
      <dgm:t>
        <a:bodyPr/>
        <a:lstStyle/>
        <a:p>
          <a:endParaRPr lang="ru-RU"/>
        </a:p>
      </dgm:t>
    </dgm:pt>
    <dgm:pt modelId="{7BFED0E5-5839-4754-82BF-70FCB789301D}" type="sibTrans" cxnId="{618BB745-9890-46C8-8BFA-FA31F4612E4E}">
      <dgm:prSet/>
      <dgm:spPr/>
      <dgm:t>
        <a:bodyPr/>
        <a:lstStyle/>
        <a:p>
          <a:endParaRPr lang="ru-RU"/>
        </a:p>
      </dgm:t>
    </dgm:pt>
    <dgm:pt modelId="{41AF53D2-FC91-481D-961E-15FCB8BA8637}">
      <dgm:prSet custT="1"/>
      <dgm:spPr>
        <a:solidFill>
          <a:srgbClr val="92D050">
            <a:alpha val="53000"/>
          </a:srgbClr>
        </a:solidFill>
      </dgm:spPr>
      <dgm:t>
        <a:bodyPr/>
        <a:lstStyle/>
        <a:p>
          <a:r>
            <a:rPr lang="ru-RU" sz="1800" dirty="0" smtClean="0">
              <a:solidFill>
                <a:srgbClr val="230E7C"/>
              </a:solidFill>
            </a:rPr>
            <a:t>Круглосуточный доступ на портал для преподавателей и обучающихся</a:t>
          </a:r>
          <a:endParaRPr lang="ru-RU" sz="1800" dirty="0">
            <a:solidFill>
              <a:srgbClr val="230E7C"/>
            </a:solidFill>
          </a:endParaRPr>
        </a:p>
      </dgm:t>
    </dgm:pt>
    <dgm:pt modelId="{AAFE510A-44F2-4B7D-B746-39F8AC9C6FE8}" type="parTrans" cxnId="{95448DB2-64FE-478B-8833-43A6A2B79579}">
      <dgm:prSet/>
      <dgm:spPr/>
      <dgm:t>
        <a:bodyPr/>
        <a:lstStyle/>
        <a:p>
          <a:endParaRPr lang="ru-RU"/>
        </a:p>
      </dgm:t>
    </dgm:pt>
    <dgm:pt modelId="{EEDA329A-E786-4128-A63C-B1AC5CD45EB2}" type="sibTrans" cxnId="{95448DB2-64FE-478B-8833-43A6A2B79579}">
      <dgm:prSet/>
      <dgm:spPr/>
      <dgm:t>
        <a:bodyPr/>
        <a:lstStyle/>
        <a:p>
          <a:endParaRPr lang="ru-RU"/>
        </a:p>
      </dgm:t>
    </dgm:pt>
    <dgm:pt modelId="{1DC25471-1AC4-4A45-93DA-34C516254450}" type="pres">
      <dgm:prSet presAssocID="{E5B7BBA2-92AB-4156-AE28-9973F2EB36B1}" presName="linearFlow" presStyleCnt="0">
        <dgm:presLayoutVars>
          <dgm:dir/>
          <dgm:resizeHandles val="exact"/>
        </dgm:presLayoutVars>
      </dgm:prSet>
      <dgm:spPr/>
    </dgm:pt>
    <dgm:pt modelId="{3629ABC4-583E-4F63-A8A5-0A0B4665FA7C}" type="pres">
      <dgm:prSet presAssocID="{62218ECD-918A-4E7D-8FB1-0334CB36790B}" presName="composite" presStyleCnt="0"/>
      <dgm:spPr/>
    </dgm:pt>
    <dgm:pt modelId="{3476AF17-7442-4681-8DC3-6D641F47A75E}" type="pres">
      <dgm:prSet presAssocID="{62218ECD-918A-4E7D-8FB1-0334CB36790B}" presName="imgShp" presStyleLbl="fgImgPlace1" presStyleIdx="0" presStyleCnt="7" custLinFactX="-57828" custLinFactNeighborX="-100000" custLinFactNeighborY="-2072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14500974-3501-4A5E-9583-EFE7B9FEEC2B}" type="pres">
      <dgm:prSet presAssocID="{62218ECD-918A-4E7D-8FB1-0334CB36790B}" presName="txShp" presStyleLbl="node1" presStyleIdx="0" presStyleCnt="7" custScaleX="138261" custScaleY="156641" custLinFactNeighborX="-424" custLinFactNeighborY="-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7B430-B67F-4979-B1A1-B4F0A6347F38}" type="pres">
      <dgm:prSet presAssocID="{2A745B0B-98BC-434C-A766-64D8C086C108}" presName="spacing" presStyleCnt="0"/>
      <dgm:spPr/>
    </dgm:pt>
    <dgm:pt modelId="{74E9ADC0-58F5-4C2A-9E0A-5A146F5E1D65}" type="pres">
      <dgm:prSet presAssocID="{41AF53D2-FC91-481D-961E-15FCB8BA8637}" presName="composite" presStyleCnt="0"/>
      <dgm:spPr/>
    </dgm:pt>
    <dgm:pt modelId="{626688E7-7230-453A-A268-511B69D31D1E}" type="pres">
      <dgm:prSet presAssocID="{41AF53D2-FC91-481D-961E-15FCB8BA8637}" presName="imgShp" presStyleLbl="fgImgPlace1" presStyleIdx="1" presStyleCnt="7" custLinFactX="-59295" custLinFactNeighborX="-100000" custLinFactNeighborY="-11992"/>
      <dgm:spPr>
        <a:noFill/>
        <a:ln>
          <a:noFill/>
        </a:ln>
      </dgm:spPr>
    </dgm:pt>
    <dgm:pt modelId="{0C97CB23-C5BD-49C9-BB74-34CFAEDEFBFB}" type="pres">
      <dgm:prSet presAssocID="{41AF53D2-FC91-481D-961E-15FCB8BA8637}" presName="txShp" presStyleLbl="node1" presStyleIdx="1" presStyleCnt="7" custScaleX="137632" custScaleY="80463" custLinFactNeighborX="0" custLinFactNeighborY="-11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3B923-A680-40EB-839E-D97A83383393}" type="pres">
      <dgm:prSet presAssocID="{EEDA329A-E786-4128-A63C-B1AC5CD45EB2}" presName="spacing" presStyleCnt="0"/>
      <dgm:spPr/>
    </dgm:pt>
    <dgm:pt modelId="{4676837B-215C-4EE7-B785-CED480FBC1DB}" type="pres">
      <dgm:prSet presAssocID="{D25DCCFF-86F9-4CD7-97A5-3DB3BAE26E07}" presName="composite" presStyleCnt="0"/>
      <dgm:spPr/>
    </dgm:pt>
    <dgm:pt modelId="{85C05683-FE9B-4BE2-A78C-959C4693B55B}" type="pres">
      <dgm:prSet presAssocID="{D25DCCFF-86F9-4CD7-97A5-3DB3BAE26E07}" presName="imgShp" presStyleLbl="fgImgPlace1" presStyleIdx="2" presStyleCnt="7" custLinFactX="-59295" custLinFactNeighborX="-100000" custLinFactNeighborY="-29486"/>
      <dgm:spPr>
        <a:noFill/>
        <a:ln>
          <a:noFill/>
        </a:ln>
      </dgm:spPr>
    </dgm:pt>
    <dgm:pt modelId="{5C0EA9DB-5140-4F66-8123-51141C3D0FE4}" type="pres">
      <dgm:prSet presAssocID="{D25DCCFF-86F9-4CD7-97A5-3DB3BAE26E07}" presName="txShp" presStyleLbl="node1" presStyleIdx="2" presStyleCnt="7" custScaleX="135129" custScaleY="108411" custLinFactNeighborX="23" custLinFactNeighborY="-33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9714A-E743-4FF9-83DA-C16E7A850729}" type="pres">
      <dgm:prSet presAssocID="{2AB1D24C-1932-46AF-92EF-A760759A6C06}" presName="spacing" presStyleCnt="0"/>
      <dgm:spPr/>
    </dgm:pt>
    <dgm:pt modelId="{358E2AFD-74B5-4B8E-A984-C700F6FB15E1}" type="pres">
      <dgm:prSet presAssocID="{04D37D9A-DCD4-4287-ADEA-877F88B1BB45}" presName="composite" presStyleCnt="0"/>
      <dgm:spPr/>
    </dgm:pt>
    <dgm:pt modelId="{6016DDA5-2EA0-4165-9EEA-42D88F2515BE}" type="pres">
      <dgm:prSet presAssocID="{04D37D9A-DCD4-4287-ADEA-877F88B1BB45}" presName="imgShp" presStyleLbl="fgImgPlace1" presStyleIdx="3" presStyleCnt="7" custLinFactX="-59295" custLinFactNeighborX="-100000" custLinFactNeighborY="-46980"/>
      <dgm:spPr>
        <a:noFill/>
        <a:ln>
          <a:noFill/>
        </a:ln>
      </dgm:spPr>
    </dgm:pt>
    <dgm:pt modelId="{3645874E-79A4-4FB9-ABD1-3AB19C63BC86}" type="pres">
      <dgm:prSet presAssocID="{04D37D9A-DCD4-4287-ADEA-877F88B1BB45}" presName="txShp" presStyleLbl="node1" presStyleIdx="3" presStyleCnt="7" custScaleX="135038" custLinFactNeighborX="1252" custLinFactNeighborY="-46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C2CA1-0805-4BE6-9CF3-E564A727B3F0}" type="pres">
      <dgm:prSet presAssocID="{894F7CE4-F459-4A10-8EF1-CC0614ADAD62}" presName="spacing" presStyleCnt="0"/>
      <dgm:spPr/>
    </dgm:pt>
    <dgm:pt modelId="{1116CFD9-6CF7-4D01-938B-75D61E146766}" type="pres">
      <dgm:prSet presAssocID="{F8B3865B-3BE8-447D-8199-392C2D58913B}" presName="composite" presStyleCnt="0"/>
      <dgm:spPr/>
    </dgm:pt>
    <dgm:pt modelId="{9AB171ED-5474-494D-9C6A-0756D44A9FA7}" type="pres">
      <dgm:prSet presAssocID="{F8B3865B-3BE8-447D-8199-392C2D58913B}" presName="imgShp" presStyleLbl="fgImgPlace1" presStyleIdx="4" presStyleCnt="7" custLinFactX="-59295" custLinFactNeighborX="-100000" custLinFactNeighborY="-51991"/>
      <dgm:spPr>
        <a:noFill/>
        <a:ln>
          <a:noFill/>
        </a:ln>
      </dgm:spPr>
    </dgm:pt>
    <dgm:pt modelId="{F5563C48-5DBC-4750-A81F-E7C6C944D4DA}" type="pres">
      <dgm:prSet presAssocID="{F8B3865B-3BE8-447D-8199-392C2D58913B}" presName="txShp" presStyleLbl="node1" presStyleIdx="4" presStyleCnt="7" custScaleX="134981" custScaleY="96492" custLinFactNeighborX="1223" custLinFactNeighborY="-53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14029-E5FE-49EF-8A36-62E8FF860D82}" type="pres">
      <dgm:prSet presAssocID="{1A25F89F-3FD7-49C1-8432-B7F0AB564BD2}" presName="spacing" presStyleCnt="0"/>
      <dgm:spPr/>
    </dgm:pt>
    <dgm:pt modelId="{33369C55-DBB0-4118-8C59-ED307A170682}" type="pres">
      <dgm:prSet presAssocID="{0E359DE9-779B-4931-B62A-A6D89F70A8ED}" presName="composite" presStyleCnt="0"/>
      <dgm:spPr/>
    </dgm:pt>
    <dgm:pt modelId="{C607AFC8-FD53-4A58-BD42-E0C36404218C}" type="pres">
      <dgm:prSet presAssocID="{0E359DE9-779B-4931-B62A-A6D89F70A8ED}" presName="imgShp" presStyleLbl="fgImgPlace1" presStyleIdx="5" presStyleCnt="7" custLinFactX="-46811" custLinFactNeighborX="-100000" custLinFactNeighborY="-57001"/>
      <dgm:spPr>
        <a:noFill/>
        <a:ln>
          <a:noFill/>
        </a:ln>
      </dgm:spPr>
    </dgm:pt>
    <dgm:pt modelId="{21F68277-1515-4731-B06B-1FCDC927DD8F}" type="pres">
      <dgm:prSet presAssocID="{0E359DE9-779B-4931-B62A-A6D89F70A8ED}" presName="txShp" presStyleLbl="node1" presStyleIdx="5" presStyleCnt="7" custScaleX="135038" custLinFactNeighborX="1479" custLinFactNeighborY="-60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E5D12-B1E9-4C66-A8C8-835FAA2EB18C}" type="pres">
      <dgm:prSet presAssocID="{14D059A7-758B-43FF-B17B-76C4CF172D82}" presName="spacing" presStyleCnt="0"/>
      <dgm:spPr/>
    </dgm:pt>
    <dgm:pt modelId="{489580C9-23CB-4C03-99DC-26213F062391}" type="pres">
      <dgm:prSet presAssocID="{9E65189D-5CA3-4BB2-9C9E-4EFD174D5AB1}" presName="composite" presStyleCnt="0"/>
      <dgm:spPr/>
    </dgm:pt>
    <dgm:pt modelId="{3C38745A-AAE4-4D53-B101-FE2B37ED8A31}" type="pres">
      <dgm:prSet presAssocID="{9E65189D-5CA3-4BB2-9C9E-4EFD174D5AB1}" presName="imgShp" presStyleLbl="fgImgPlace1" presStyleIdx="6" presStyleCnt="7" custLinFactX="-46811" custLinFactNeighborX="-100000" custLinFactNeighborY="-62012"/>
      <dgm:spPr>
        <a:noFill/>
        <a:ln>
          <a:noFill/>
        </a:ln>
      </dgm:spPr>
    </dgm:pt>
    <dgm:pt modelId="{95054D0E-2387-4BE4-A592-00CD8EE3BA42}" type="pres">
      <dgm:prSet presAssocID="{9E65189D-5CA3-4BB2-9C9E-4EFD174D5AB1}" presName="txShp" presStyleLbl="node1" presStyleIdx="6" presStyleCnt="7" custScaleX="135130" custLinFactNeighborX="1298" custLinFactNeighborY="-62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8BB745-9890-46C8-8BFA-FA31F4612E4E}" srcId="{E5B7BBA2-92AB-4156-AE28-9973F2EB36B1}" destId="{9E65189D-5CA3-4BB2-9C9E-4EFD174D5AB1}" srcOrd="6" destOrd="0" parTransId="{49F5264B-9B58-4DBB-B88E-2E72A1033CA2}" sibTransId="{7BFED0E5-5839-4754-82BF-70FCB789301D}"/>
    <dgm:cxn modelId="{95448DB2-64FE-478B-8833-43A6A2B79579}" srcId="{E5B7BBA2-92AB-4156-AE28-9973F2EB36B1}" destId="{41AF53D2-FC91-481D-961E-15FCB8BA8637}" srcOrd="1" destOrd="0" parTransId="{AAFE510A-44F2-4B7D-B746-39F8AC9C6FE8}" sibTransId="{EEDA329A-E786-4128-A63C-B1AC5CD45EB2}"/>
    <dgm:cxn modelId="{42A1E626-DF80-437C-B529-B4EA6F3FC590}" srcId="{E5B7BBA2-92AB-4156-AE28-9973F2EB36B1}" destId="{04D37D9A-DCD4-4287-ADEA-877F88B1BB45}" srcOrd="3" destOrd="0" parTransId="{380B688D-AC8D-4D09-BF66-31FBA826426B}" sibTransId="{894F7CE4-F459-4A10-8EF1-CC0614ADAD62}"/>
    <dgm:cxn modelId="{8CB48482-DCD8-4076-A5A0-5630FDABD459}" type="presOf" srcId="{9E65189D-5CA3-4BB2-9C9E-4EFD174D5AB1}" destId="{95054D0E-2387-4BE4-A592-00CD8EE3BA42}" srcOrd="0" destOrd="0" presId="urn:microsoft.com/office/officeart/2005/8/layout/vList3"/>
    <dgm:cxn modelId="{5FECD232-6CD6-4054-8CE3-10941E774076}" type="presOf" srcId="{0E359DE9-779B-4931-B62A-A6D89F70A8ED}" destId="{21F68277-1515-4731-B06B-1FCDC927DD8F}" srcOrd="0" destOrd="0" presId="urn:microsoft.com/office/officeart/2005/8/layout/vList3"/>
    <dgm:cxn modelId="{E54F88A9-3426-4160-B570-6F3A06D87E24}" type="presOf" srcId="{41AF53D2-FC91-481D-961E-15FCB8BA8637}" destId="{0C97CB23-C5BD-49C9-BB74-34CFAEDEFBFB}" srcOrd="0" destOrd="0" presId="urn:microsoft.com/office/officeart/2005/8/layout/vList3"/>
    <dgm:cxn modelId="{CB70B979-AA32-462D-82EB-52D47A9AB1A4}" type="presOf" srcId="{F8B3865B-3BE8-447D-8199-392C2D58913B}" destId="{F5563C48-5DBC-4750-A81F-E7C6C944D4DA}" srcOrd="0" destOrd="0" presId="urn:microsoft.com/office/officeart/2005/8/layout/vList3"/>
    <dgm:cxn modelId="{E5FB1097-5F97-4648-8261-B853732E2B3F}" srcId="{E5B7BBA2-92AB-4156-AE28-9973F2EB36B1}" destId="{F8B3865B-3BE8-447D-8199-392C2D58913B}" srcOrd="4" destOrd="0" parTransId="{F4540AA3-CBD7-4955-AD90-ABAB570DD145}" sibTransId="{1A25F89F-3FD7-49C1-8432-B7F0AB564BD2}"/>
    <dgm:cxn modelId="{B0180653-828A-4E53-8452-8C9D6D1E2775}" srcId="{E5B7BBA2-92AB-4156-AE28-9973F2EB36B1}" destId="{0E359DE9-779B-4931-B62A-A6D89F70A8ED}" srcOrd="5" destOrd="0" parTransId="{7ABF00AE-97C0-450F-BB31-BA41272E4BFD}" sibTransId="{14D059A7-758B-43FF-B17B-76C4CF172D82}"/>
    <dgm:cxn modelId="{A69B273D-BA99-4C1B-B93E-14C807B02C76}" srcId="{E5B7BBA2-92AB-4156-AE28-9973F2EB36B1}" destId="{D25DCCFF-86F9-4CD7-97A5-3DB3BAE26E07}" srcOrd="2" destOrd="0" parTransId="{3F4FF569-427D-4AC3-8DE1-8CA97DD0533D}" sibTransId="{2AB1D24C-1932-46AF-92EF-A760759A6C06}"/>
    <dgm:cxn modelId="{7C599E0E-D26F-4449-9249-DF844C1C8EBC}" type="presOf" srcId="{62218ECD-918A-4E7D-8FB1-0334CB36790B}" destId="{14500974-3501-4A5E-9583-EFE7B9FEEC2B}" srcOrd="0" destOrd="0" presId="urn:microsoft.com/office/officeart/2005/8/layout/vList3"/>
    <dgm:cxn modelId="{2D11ED1E-E68C-4D8D-8D2F-0DF27E8BA7BB}" srcId="{E5B7BBA2-92AB-4156-AE28-9973F2EB36B1}" destId="{62218ECD-918A-4E7D-8FB1-0334CB36790B}" srcOrd="0" destOrd="0" parTransId="{59197526-225F-42AB-A4C6-B95314CCDC9C}" sibTransId="{2A745B0B-98BC-434C-A766-64D8C086C108}"/>
    <dgm:cxn modelId="{C5CD2086-2F7E-4D4B-A716-72130D036530}" type="presOf" srcId="{D25DCCFF-86F9-4CD7-97A5-3DB3BAE26E07}" destId="{5C0EA9DB-5140-4F66-8123-51141C3D0FE4}" srcOrd="0" destOrd="0" presId="urn:microsoft.com/office/officeart/2005/8/layout/vList3"/>
    <dgm:cxn modelId="{F326B655-2AA9-4E64-953C-64558E0AADAE}" type="presOf" srcId="{04D37D9A-DCD4-4287-ADEA-877F88B1BB45}" destId="{3645874E-79A4-4FB9-ABD1-3AB19C63BC86}" srcOrd="0" destOrd="0" presId="urn:microsoft.com/office/officeart/2005/8/layout/vList3"/>
    <dgm:cxn modelId="{25709D1B-FE84-4B5F-A153-F74C01B5E03C}" type="presOf" srcId="{E5B7BBA2-92AB-4156-AE28-9973F2EB36B1}" destId="{1DC25471-1AC4-4A45-93DA-34C516254450}" srcOrd="0" destOrd="0" presId="urn:microsoft.com/office/officeart/2005/8/layout/vList3"/>
    <dgm:cxn modelId="{8CF3FCD3-4CEB-426D-88CA-062272CAD50B}" type="presParOf" srcId="{1DC25471-1AC4-4A45-93DA-34C516254450}" destId="{3629ABC4-583E-4F63-A8A5-0A0B4665FA7C}" srcOrd="0" destOrd="0" presId="urn:microsoft.com/office/officeart/2005/8/layout/vList3"/>
    <dgm:cxn modelId="{9DEA57E8-0FAE-4199-935D-4B2497AD43C5}" type="presParOf" srcId="{3629ABC4-583E-4F63-A8A5-0A0B4665FA7C}" destId="{3476AF17-7442-4681-8DC3-6D641F47A75E}" srcOrd="0" destOrd="0" presId="urn:microsoft.com/office/officeart/2005/8/layout/vList3"/>
    <dgm:cxn modelId="{462CFFDE-FCF4-4378-9F02-A6BAA33CB539}" type="presParOf" srcId="{3629ABC4-583E-4F63-A8A5-0A0B4665FA7C}" destId="{14500974-3501-4A5E-9583-EFE7B9FEEC2B}" srcOrd="1" destOrd="0" presId="urn:microsoft.com/office/officeart/2005/8/layout/vList3"/>
    <dgm:cxn modelId="{392A97CF-CE85-4B33-894B-1E8D520808F5}" type="presParOf" srcId="{1DC25471-1AC4-4A45-93DA-34C516254450}" destId="{4307B430-B67F-4979-B1A1-B4F0A6347F38}" srcOrd="1" destOrd="0" presId="urn:microsoft.com/office/officeart/2005/8/layout/vList3"/>
    <dgm:cxn modelId="{3FB507E1-D551-4658-86FC-F1B7D298B1B1}" type="presParOf" srcId="{1DC25471-1AC4-4A45-93DA-34C516254450}" destId="{74E9ADC0-58F5-4C2A-9E0A-5A146F5E1D65}" srcOrd="2" destOrd="0" presId="urn:microsoft.com/office/officeart/2005/8/layout/vList3"/>
    <dgm:cxn modelId="{8BADA624-D16A-48E5-9C7E-9FFF54C9EA19}" type="presParOf" srcId="{74E9ADC0-58F5-4C2A-9E0A-5A146F5E1D65}" destId="{626688E7-7230-453A-A268-511B69D31D1E}" srcOrd="0" destOrd="0" presId="urn:microsoft.com/office/officeart/2005/8/layout/vList3"/>
    <dgm:cxn modelId="{DFD13DA5-BCFD-450F-87B6-6A8B4E3D9AC7}" type="presParOf" srcId="{74E9ADC0-58F5-4C2A-9E0A-5A146F5E1D65}" destId="{0C97CB23-C5BD-49C9-BB74-34CFAEDEFBFB}" srcOrd="1" destOrd="0" presId="urn:microsoft.com/office/officeart/2005/8/layout/vList3"/>
    <dgm:cxn modelId="{BD4F157C-70E2-4DD5-B365-FEC16E564099}" type="presParOf" srcId="{1DC25471-1AC4-4A45-93DA-34C516254450}" destId="{41C3B923-A680-40EB-839E-D97A83383393}" srcOrd="3" destOrd="0" presId="urn:microsoft.com/office/officeart/2005/8/layout/vList3"/>
    <dgm:cxn modelId="{3EB11831-5531-40DC-9253-0BA17A1DC2D1}" type="presParOf" srcId="{1DC25471-1AC4-4A45-93DA-34C516254450}" destId="{4676837B-215C-4EE7-B785-CED480FBC1DB}" srcOrd="4" destOrd="0" presId="urn:microsoft.com/office/officeart/2005/8/layout/vList3"/>
    <dgm:cxn modelId="{0B0B789F-9D57-49F8-B131-71EEB44BD1D8}" type="presParOf" srcId="{4676837B-215C-4EE7-B785-CED480FBC1DB}" destId="{85C05683-FE9B-4BE2-A78C-959C4693B55B}" srcOrd="0" destOrd="0" presId="urn:microsoft.com/office/officeart/2005/8/layout/vList3"/>
    <dgm:cxn modelId="{FF059F83-D967-4294-B18B-E98B3895CA23}" type="presParOf" srcId="{4676837B-215C-4EE7-B785-CED480FBC1DB}" destId="{5C0EA9DB-5140-4F66-8123-51141C3D0FE4}" srcOrd="1" destOrd="0" presId="urn:microsoft.com/office/officeart/2005/8/layout/vList3"/>
    <dgm:cxn modelId="{4B0E6D78-C343-474C-AE91-42FC3A94C6BF}" type="presParOf" srcId="{1DC25471-1AC4-4A45-93DA-34C516254450}" destId="{AB39714A-E743-4FF9-83DA-C16E7A850729}" srcOrd="5" destOrd="0" presId="urn:microsoft.com/office/officeart/2005/8/layout/vList3"/>
    <dgm:cxn modelId="{BC7686B9-76FD-45AE-B1C2-E3B895F5B157}" type="presParOf" srcId="{1DC25471-1AC4-4A45-93DA-34C516254450}" destId="{358E2AFD-74B5-4B8E-A984-C700F6FB15E1}" srcOrd="6" destOrd="0" presId="urn:microsoft.com/office/officeart/2005/8/layout/vList3"/>
    <dgm:cxn modelId="{FDB6025D-411D-4377-8FA1-84B63D142404}" type="presParOf" srcId="{358E2AFD-74B5-4B8E-A984-C700F6FB15E1}" destId="{6016DDA5-2EA0-4165-9EEA-42D88F2515BE}" srcOrd="0" destOrd="0" presId="urn:microsoft.com/office/officeart/2005/8/layout/vList3"/>
    <dgm:cxn modelId="{2EAA6E4B-84E2-4DFF-B2D2-10E6987A4B27}" type="presParOf" srcId="{358E2AFD-74B5-4B8E-A984-C700F6FB15E1}" destId="{3645874E-79A4-4FB9-ABD1-3AB19C63BC86}" srcOrd="1" destOrd="0" presId="urn:microsoft.com/office/officeart/2005/8/layout/vList3"/>
    <dgm:cxn modelId="{0451D0C4-ED23-4DBE-A69E-DE501E2664AA}" type="presParOf" srcId="{1DC25471-1AC4-4A45-93DA-34C516254450}" destId="{9E7C2CA1-0805-4BE6-9CF3-E564A727B3F0}" srcOrd="7" destOrd="0" presId="urn:microsoft.com/office/officeart/2005/8/layout/vList3"/>
    <dgm:cxn modelId="{BE4FD123-3917-45A9-934A-C7A09C1E3BA4}" type="presParOf" srcId="{1DC25471-1AC4-4A45-93DA-34C516254450}" destId="{1116CFD9-6CF7-4D01-938B-75D61E146766}" srcOrd="8" destOrd="0" presId="urn:microsoft.com/office/officeart/2005/8/layout/vList3"/>
    <dgm:cxn modelId="{B7F0015B-A0E5-4C9A-89C7-C0DC2B9FDAF5}" type="presParOf" srcId="{1116CFD9-6CF7-4D01-938B-75D61E146766}" destId="{9AB171ED-5474-494D-9C6A-0756D44A9FA7}" srcOrd="0" destOrd="0" presId="urn:microsoft.com/office/officeart/2005/8/layout/vList3"/>
    <dgm:cxn modelId="{EB8736B1-CBDB-4303-A8B0-5ABB1DEBFB12}" type="presParOf" srcId="{1116CFD9-6CF7-4D01-938B-75D61E146766}" destId="{F5563C48-5DBC-4750-A81F-E7C6C944D4DA}" srcOrd="1" destOrd="0" presId="urn:microsoft.com/office/officeart/2005/8/layout/vList3"/>
    <dgm:cxn modelId="{199DFF5D-3A68-45E4-BEA5-A0017796AD84}" type="presParOf" srcId="{1DC25471-1AC4-4A45-93DA-34C516254450}" destId="{BFA14029-E5FE-49EF-8A36-62E8FF860D82}" srcOrd="9" destOrd="0" presId="urn:microsoft.com/office/officeart/2005/8/layout/vList3"/>
    <dgm:cxn modelId="{4755F49E-88AB-4D16-8022-73C3D1C3387F}" type="presParOf" srcId="{1DC25471-1AC4-4A45-93DA-34C516254450}" destId="{33369C55-DBB0-4118-8C59-ED307A170682}" srcOrd="10" destOrd="0" presId="urn:microsoft.com/office/officeart/2005/8/layout/vList3"/>
    <dgm:cxn modelId="{2C4AF3BD-BA3A-4F8E-842B-882ED5078941}" type="presParOf" srcId="{33369C55-DBB0-4118-8C59-ED307A170682}" destId="{C607AFC8-FD53-4A58-BD42-E0C36404218C}" srcOrd="0" destOrd="0" presId="urn:microsoft.com/office/officeart/2005/8/layout/vList3"/>
    <dgm:cxn modelId="{AD9113FD-08F4-46CE-870F-1F68AD650915}" type="presParOf" srcId="{33369C55-DBB0-4118-8C59-ED307A170682}" destId="{21F68277-1515-4731-B06B-1FCDC927DD8F}" srcOrd="1" destOrd="0" presId="urn:microsoft.com/office/officeart/2005/8/layout/vList3"/>
    <dgm:cxn modelId="{6BF7BA56-4259-4316-B6EE-36776BDBF1C8}" type="presParOf" srcId="{1DC25471-1AC4-4A45-93DA-34C516254450}" destId="{18CE5D12-B1E9-4C66-A8C8-835FAA2EB18C}" srcOrd="11" destOrd="0" presId="urn:microsoft.com/office/officeart/2005/8/layout/vList3"/>
    <dgm:cxn modelId="{15B2E90E-C67E-4B2F-AD10-A1A98C98A194}" type="presParOf" srcId="{1DC25471-1AC4-4A45-93DA-34C516254450}" destId="{489580C9-23CB-4C03-99DC-26213F062391}" srcOrd="12" destOrd="0" presId="urn:microsoft.com/office/officeart/2005/8/layout/vList3"/>
    <dgm:cxn modelId="{B9D9C63E-4AF2-42A0-A2AC-18C275B59EAA}" type="presParOf" srcId="{489580C9-23CB-4C03-99DC-26213F062391}" destId="{3C38745A-AAE4-4D53-B101-FE2B37ED8A31}" srcOrd="0" destOrd="0" presId="urn:microsoft.com/office/officeart/2005/8/layout/vList3"/>
    <dgm:cxn modelId="{B25A42AA-3D75-404C-929B-2669A8A8F2F6}" type="presParOf" srcId="{489580C9-23CB-4C03-99DC-26213F062391}" destId="{95054D0E-2387-4BE4-A592-00CD8EE3BA4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500974-3501-4A5E-9583-EFE7B9FEEC2B}">
      <dsp:nvSpPr>
        <dsp:cNvPr id="0" name=""/>
        <dsp:cNvSpPr/>
      </dsp:nvSpPr>
      <dsp:spPr>
        <a:xfrm rot="10800000">
          <a:off x="315797" y="0"/>
          <a:ext cx="7750551" cy="912553"/>
        </a:xfrm>
        <a:prstGeom prst="homePlate">
          <a:avLst/>
        </a:prstGeom>
        <a:solidFill>
          <a:srgbClr val="92D050">
            <a:alpha val="5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90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rgbClr val="230E7C"/>
              </a:solidFill>
            </a:rPr>
            <a:t>Наличие структурированных электронных учебно</a:t>
          </a:r>
          <a:r>
            <a:rPr lang="en-US" sz="1800" kern="1200" dirty="0" smtClean="0">
              <a:solidFill>
                <a:srgbClr val="230E7C"/>
              </a:solidFill>
            </a:rPr>
            <a:t>-</a:t>
          </a:r>
          <a:r>
            <a:rPr lang="kk-KZ" sz="1800" kern="1200" dirty="0" smtClean="0">
              <a:solidFill>
                <a:srgbClr val="230E7C"/>
              </a:solidFill>
            </a:rPr>
            <a:t>методических и контрольно-измерительных материалов по всем изучаемым дисциплинам на портрале</a:t>
          </a:r>
          <a:endParaRPr lang="ru-RU" sz="1800" kern="1200" dirty="0">
            <a:solidFill>
              <a:srgbClr val="230E7C"/>
            </a:solidFill>
          </a:endParaRPr>
        </a:p>
      </dsp:txBody>
      <dsp:txXfrm rot="10800000">
        <a:off x="315797" y="0"/>
        <a:ext cx="7750551" cy="912553"/>
      </dsp:txXfrm>
    </dsp:sp>
    <dsp:sp modelId="{3476AF17-7442-4681-8DC3-6D641F47A75E}">
      <dsp:nvSpPr>
        <dsp:cNvPr id="0" name=""/>
        <dsp:cNvSpPr/>
      </dsp:nvSpPr>
      <dsp:spPr>
        <a:xfrm>
          <a:off x="201215" y="153052"/>
          <a:ext cx="582576" cy="582576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97CB23-C5BD-49C9-BB74-34CFAEDEFBFB}">
      <dsp:nvSpPr>
        <dsp:cNvPr id="0" name=""/>
        <dsp:cNvSpPr/>
      </dsp:nvSpPr>
      <dsp:spPr>
        <a:xfrm rot="10800000">
          <a:off x="357196" y="1074657"/>
          <a:ext cx="7715291" cy="468758"/>
        </a:xfrm>
        <a:prstGeom prst="homePlate">
          <a:avLst/>
        </a:prstGeom>
        <a:solidFill>
          <a:srgbClr val="92D050">
            <a:alpha val="5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90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230E7C"/>
              </a:solidFill>
            </a:rPr>
            <a:t>Круглосуточный доступ на портал для преподавателей и обучающихся</a:t>
          </a:r>
          <a:endParaRPr lang="ru-RU" sz="1800" kern="1200" dirty="0">
            <a:solidFill>
              <a:srgbClr val="230E7C"/>
            </a:solidFill>
          </a:endParaRPr>
        </a:p>
      </dsp:txBody>
      <dsp:txXfrm rot="10800000">
        <a:off x="357196" y="1074657"/>
        <a:ext cx="7715291" cy="468758"/>
      </dsp:txXfrm>
    </dsp:sp>
    <dsp:sp modelId="{626688E7-7230-453A-A268-511B69D31D1E}">
      <dsp:nvSpPr>
        <dsp:cNvPr id="0" name=""/>
        <dsp:cNvSpPr/>
      </dsp:nvSpPr>
      <dsp:spPr>
        <a:xfrm>
          <a:off x="192668" y="1016729"/>
          <a:ext cx="582576" cy="582576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EA9DB-5140-4F66-8123-51141C3D0FE4}">
      <dsp:nvSpPr>
        <dsp:cNvPr id="0" name=""/>
        <dsp:cNvSpPr/>
      </dsp:nvSpPr>
      <dsp:spPr>
        <a:xfrm rot="10800000">
          <a:off x="428641" y="1648712"/>
          <a:ext cx="7574980" cy="631576"/>
        </a:xfrm>
        <a:prstGeom prst="homePlate">
          <a:avLst/>
        </a:prstGeom>
        <a:solidFill>
          <a:srgbClr val="FFC000">
            <a:alpha val="5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90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230E7C"/>
              </a:solidFill>
            </a:rPr>
            <a:t>Автоматизированные тестовые опросы обучающихся</a:t>
          </a:r>
          <a:endParaRPr lang="ru-RU" sz="1800" kern="1200" dirty="0">
            <a:solidFill>
              <a:srgbClr val="230E7C"/>
            </a:solidFill>
          </a:endParaRPr>
        </a:p>
      </dsp:txBody>
      <dsp:txXfrm rot="10800000">
        <a:off x="428641" y="1648712"/>
        <a:ext cx="7574980" cy="631576"/>
      </dsp:txXfrm>
    </dsp:sp>
    <dsp:sp modelId="{85C05683-FE9B-4BE2-A78C-959C4693B55B}">
      <dsp:nvSpPr>
        <dsp:cNvPr id="0" name=""/>
        <dsp:cNvSpPr/>
      </dsp:nvSpPr>
      <dsp:spPr>
        <a:xfrm>
          <a:off x="192668" y="1695793"/>
          <a:ext cx="582576" cy="582576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5874E-79A4-4FB9-ABD1-3AB19C63BC86}">
      <dsp:nvSpPr>
        <dsp:cNvPr id="0" name=""/>
        <dsp:cNvSpPr/>
      </dsp:nvSpPr>
      <dsp:spPr>
        <a:xfrm rot="10800000">
          <a:off x="500086" y="2374857"/>
          <a:ext cx="7569878" cy="582576"/>
        </a:xfrm>
        <a:prstGeom prst="homePlate">
          <a:avLst/>
        </a:prstGeom>
        <a:solidFill>
          <a:srgbClr val="FFC000">
            <a:alpha val="58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900" tIns="68580" rIns="128016" bIns="685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230E7C"/>
              </a:solidFill>
            </a:rPr>
            <a:t>Организация и проведение текущего контроля успеваемости в системе дистанционного обучения</a:t>
          </a:r>
          <a:endParaRPr lang="ru-RU" sz="1800" kern="1200" dirty="0">
            <a:solidFill>
              <a:srgbClr val="230E7C"/>
            </a:solidFill>
          </a:endParaRPr>
        </a:p>
      </dsp:txBody>
      <dsp:txXfrm rot="10800000">
        <a:off x="500086" y="2374857"/>
        <a:ext cx="7569878" cy="582576"/>
      </dsp:txXfrm>
    </dsp:sp>
    <dsp:sp modelId="{6016DDA5-2EA0-4165-9EEA-42D88F2515BE}">
      <dsp:nvSpPr>
        <dsp:cNvPr id="0" name=""/>
        <dsp:cNvSpPr/>
      </dsp:nvSpPr>
      <dsp:spPr>
        <a:xfrm>
          <a:off x="192668" y="2374857"/>
          <a:ext cx="582576" cy="582576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63C48-5DBC-4750-A81F-E7C6C944D4DA}">
      <dsp:nvSpPr>
        <dsp:cNvPr id="0" name=""/>
        <dsp:cNvSpPr/>
      </dsp:nvSpPr>
      <dsp:spPr>
        <a:xfrm rot="10800000">
          <a:off x="500058" y="3102144"/>
          <a:ext cx="7566683" cy="562139"/>
        </a:xfrm>
        <a:prstGeom prst="homePlate">
          <a:avLst/>
        </a:prstGeom>
        <a:solidFill>
          <a:srgbClr val="FF7171">
            <a:alpha val="6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90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230E7C"/>
              </a:solidFill>
            </a:rPr>
            <a:t>Проведение консультаций посредством информационно-коммуникационных технологий в режимах «</a:t>
          </a:r>
          <a:r>
            <a:rPr lang="en-US" sz="1800" kern="1200" dirty="0" smtClean="0">
              <a:solidFill>
                <a:srgbClr val="230E7C"/>
              </a:solidFill>
            </a:rPr>
            <a:t>on-line</a:t>
          </a:r>
          <a:r>
            <a:rPr lang="ru-RU" sz="1800" kern="1200" dirty="0" smtClean="0">
              <a:solidFill>
                <a:srgbClr val="230E7C"/>
              </a:solidFill>
            </a:rPr>
            <a:t>» и «</a:t>
          </a:r>
          <a:r>
            <a:rPr lang="en-US" sz="1800" kern="1200" dirty="0" smtClean="0">
              <a:solidFill>
                <a:srgbClr val="230E7C"/>
              </a:solidFill>
            </a:rPr>
            <a:t>off-line</a:t>
          </a:r>
          <a:r>
            <a:rPr lang="ru-RU" sz="1800" kern="1200" dirty="0" smtClean="0">
              <a:solidFill>
                <a:srgbClr val="230E7C"/>
              </a:solidFill>
            </a:rPr>
            <a:t>»</a:t>
          </a:r>
          <a:endParaRPr lang="ru-RU" sz="1800" kern="1200" dirty="0">
            <a:solidFill>
              <a:srgbClr val="230E7C"/>
            </a:solidFill>
          </a:endParaRPr>
        </a:p>
      </dsp:txBody>
      <dsp:txXfrm rot="10800000">
        <a:off x="500058" y="3102144"/>
        <a:ext cx="7566683" cy="562139"/>
      </dsp:txXfrm>
    </dsp:sp>
    <dsp:sp modelId="{9AB171ED-5474-494D-9C6A-0756D44A9FA7}">
      <dsp:nvSpPr>
        <dsp:cNvPr id="0" name=""/>
        <dsp:cNvSpPr/>
      </dsp:nvSpPr>
      <dsp:spPr>
        <a:xfrm>
          <a:off x="192668" y="3102144"/>
          <a:ext cx="582576" cy="582576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68277-1515-4731-B06B-1FCDC927DD8F}">
      <dsp:nvSpPr>
        <dsp:cNvPr id="0" name=""/>
        <dsp:cNvSpPr/>
      </dsp:nvSpPr>
      <dsp:spPr>
        <a:xfrm rot="10800000">
          <a:off x="512811" y="3808423"/>
          <a:ext cx="7569878" cy="582576"/>
        </a:xfrm>
        <a:prstGeom prst="homePlate">
          <a:avLst/>
        </a:prstGeom>
        <a:solidFill>
          <a:srgbClr val="FF717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90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230E7C"/>
              </a:solidFill>
            </a:rPr>
            <a:t>Преимущественно самостоятельно изучение дисциплин в электронных курсах системы дистанционного обучения</a:t>
          </a:r>
          <a:endParaRPr lang="ru-RU" sz="1800" kern="1200" dirty="0">
            <a:solidFill>
              <a:srgbClr val="230E7C"/>
            </a:solidFill>
          </a:endParaRPr>
        </a:p>
      </dsp:txBody>
      <dsp:txXfrm rot="10800000">
        <a:off x="512811" y="3808423"/>
        <a:ext cx="7569878" cy="582576"/>
      </dsp:txXfrm>
    </dsp:sp>
    <dsp:sp modelId="{C607AFC8-FD53-4A58-BD42-E0C36404218C}">
      <dsp:nvSpPr>
        <dsp:cNvPr id="0" name=""/>
        <dsp:cNvSpPr/>
      </dsp:nvSpPr>
      <dsp:spPr>
        <a:xfrm>
          <a:off x="265397" y="3829436"/>
          <a:ext cx="582576" cy="582576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054D0E-2387-4BE4-A592-00CD8EE3BA42}">
      <dsp:nvSpPr>
        <dsp:cNvPr id="0" name=""/>
        <dsp:cNvSpPr/>
      </dsp:nvSpPr>
      <dsp:spPr>
        <a:xfrm rot="10800000">
          <a:off x="500086" y="4556723"/>
          <a:ext cx="7575036" cy="582576"/>
        </a:xfrm>
        <a:prstGeom prst="homePlate">
          <a:avLst/>
        </a:prstGeom>
        <a:solidFill>
          <a:srgbClr val="FF7171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90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230E7C"/>
              </a:solidFill>
            </a:rPr>
            <a:t>Автоматизированный процесс </a:t>
          </a:r>
          <a:r>
            <a:rPr lang="ru-RU" sz="1800" kern="1200" dirty="0" err="1" smtClean="0">
              <a:solidFill>
                <a:srgbClr val="230E7C"/>
              </a:solidFill>
            </a:rPr>
            <a:t>внутрисеместровых</a:t>
          </a:r>
          <a:r>
            <a:rPr lang="ru-RU" sz="1800" kern="1200" dirty="0" smtClean="0">
              <a:solidFill>
                <a:srgbClr val="230E7C"/>
              </a:solidFill>
            </a:rPr>
            <a:t> аттестаций</a:t>
          </a:r>
          <a:endParaRPr lang="ru-RU" sz="1800" kern="1200" dirty="0">
            <a:solidFill>
              <a:srgbClr val="230E7C"/>
            </a:solidFill>
          </a:endParaRPr>
        </a:p>
      </dsp:txBody>
      <dsp:txXfrm rot="10800000">
        <a:off x="500086" y="4556723"/>
        <a:ext cx="7575036" cy="582576"/>
      </dsp:txXfrm>
    </dsp:sp>
    <dsp:sp modelId="{3C38745A-AAE4-4D53-B101-FE2B37ED8A31}">
      <dsp:nvSpPr>
        <dsp:cNvPr id="0" name=""/>
        <dsp:cNvSpPr/>
      </dsp:nvSpPr>
      <dsp:spPr>
        <a:xfrm>
          <a:off x="265397" y="4556723"/>
          <a:ext cx="582576" cy="582576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1B205B-4E36-4F87-BC15-37E89C387C0B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A26D6F-BB04-4C89-A020-7E70915F3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8E9A45-5D81-4B06-8F5A-07C58B85F5B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972DB-BDFC-4977-957A-618572E36B18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C3273-0E30-42AD-B38D-C502AE9CB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C720-AF35-429A-9D8E-B87934906145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07367-25DF-4891-A252-47E47A0CD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25386-A9C3-4746-B3D9-30BE15FF0974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A8949-D171-4B81-9606-7D41D86D5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7039-02B5-4C7A-A870-8227A287225E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D973D-1B80-4582-86F7-BEF2748C2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88756-DFFC-470C-9265-6C97753DFF14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451BF-7DDA-4778-A4E6-F7456E62F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F416F-C1A3-4470-A87B-AAE31D9375B9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41769-1D85-4A47-BF99-C90E02B59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69189-75F3-488C-BC6E-F86F2508EDF2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2D5C5-FB4A-447E-9F6D-DEDF449D3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3554F-E66F-44E0-9377-36A8D33549CA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F70DA-D18E-4ACE-BD6A-2DD57E368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DD098-825F-4DC7-9B96-66B0A3E116CA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F2908-AD18-4A20-87A3-4DC9EC171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AA33E-2ED1-4647-BB67-667E6645F4A9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3F8BD-001B-4C56-B1C2-58F841F74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FA0D-19FE-48C5-9AB8-BB672F07788D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C957-FFFD-478A-AA45-4EA04985B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2586C-0100-40FE-BD19-7512C4AF9BC5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4D67B-4805-4BCC-BE9C-E77F65B1E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1A756-CDBC-4B10-A54A-9106C0CF67B1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9DD90-0AE0-4625-A506-DCBCDC435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9360D-06D2-4353-BFDC-58D8DFDCF5D2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65FCC-348E-4F4C-9121-43BB779F8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39FD4-4B4D-4869-AF61-476D25E76DD2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E195B-500E-45F1-8463-F2D48A674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39038-5BA8-4BA3-A756-9DE44AB57C8D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EFD9D-6D9A-4C50-A868-7BBFEB6DA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030F4-D9B7-4713-B98F-B35F68E6E16D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B2BE5-96D0-413F-B251-0D4C8327B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057FE-8FCC-4BEA-BDA9-6C15108B8C4F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5DEA4-19D1-4651-A3F1-F92801D06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CCAB8-E44A-4563-A013-53ED86E58CD0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6733A-9859-4462-86A6-BE71F5643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8C697-98B7-4411-B9C5-065E4ED844DB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90D85-7E56-448C-92F8-09E291EAC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FB5A6-347F-4981-B1BD-ECE4E9B5E814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F629-24A4-4C15-83D7-B8116F89E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7B11D-B6BB-41A3-9136-5B4A8964717F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DB4C2-33B1-4D11-B284-D0F1CAC2E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C6CB3-AD7E-43EF-84C9-87E7C298D497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DF19A-8FA4-4817-94E9-9A98A85FF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707B17-FEED-4FA7-8F03-155D82EEF3F3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04FECF-B49F-4E25-9EC1-C185433BE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14" descr="5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5F745F-2DF9-49D9-8C86-A27834338FBB}" type="datetime1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D6CD13-2CB6-496F-BAB4-BAE63267C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5" name="Рисунок 14" descr="6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B1D4F-BFF4-4337-8C25-1B2C756399FF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9388" y="1268413"/>
            <a:ext cx="4321175" cy="178593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ru-RU" sz="24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076" name="Подзаголовок 2"/>
          <p:cNvSpPr txBox="1">
            <a:spLocks/>
          </p:cNvSpPr>
          <p:nvPr/>
        </p:nvSpPr>
        <p:spPr bwMode="auto">
          <a:xfrm>
            <a:off x="4000497" y="6215063"/>
            <a:ext cx="449104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sz="1600" b="1" dirty="0" err="1" smtClean="0"/>
              <a:t>Божевольная</a:t>
            </a:r>
            <a:r>
              <a:rPr lang="ru-RU" sz="1600" b="1" dirty="0" smtClean="0"/>
              <a:t> Н.В.,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sz="1600" b="1" dirty="0" smtClean="0"/>
              <a:t>24.05.2014 </a:t>
            </a:r>
            <a:r>
              <a:rPr lang="ru-RU" sz="1600" b="1" dirty="0"/>
              <a:t>г.</a:t>
            </a:r>
          </a:p>
        </p:txBody>
      </p:sp>
      <p:pic>
        <p:nvPicPr>
          <p:cNvPr id="8" name="Picture 4" descr="Untitled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581525"/>
            <a:ext cx="1225550" cy="1225550"/>
          </a:xfrm>
          <a:prstGeom prst="rect">
            <a:avLst/>
          </a:prstGeom>
          <a:noFill/>
          <a:effectLst>
            <a:outerShdw blurRad="266700" dist="63500" dir="3660000" algn="ctr" rotWithShape="0">
              <a:srgbClr val="000000">
                <a:alpha val="87000"/>
              </a:srgbClr>
            </a:outerShdw>
          </a:effectLst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428625" y="1643063"/>
            <a:ext cx="44291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Использование элементов дистанционных образовательных технологий на очной  форме обучения</a:t>
            </a:r>
            <a:endParaRPr lang="ru-RU" sz="2400"/>
          </a:p>
        </p:txBody>
      </p:sp>
      <p:sp>
        <p:nvSpPr>
          <p:cNvPr id="9" name="TextBox 8"/>
          <p:cNvSpPr txBox="1"/>
          <p:nvPr/>
        </p:nvSpPr>
        <p:spPr>
          <a:xfrm>
            <a:off x="2428860" y="285728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2B119B"/>
                </a:solidFill>
              </a:rPr>
              <a:t>Костанайский</a:t>
            </a:r>
            <a:r>
              <a:rPr lang="ru-RU" b="1" dirty="0" smtClean="0">
                <a:solidFill>
                  <a:srgbClr val="2B119B"/>
                </a:solidFill>
              </a:rPr>
              <a:t> государственный университет </a:t>
            </a:r>
          </a:p>
          <a:p>
            <a:pPr algn="ctr"/>
            <a:r>
              <a:rPr lang="ru-RU" b="1" dirty="0" smtClean="0">
                <a:solidFill>
                  <a:srgbClr val="2B119B"/>
                </a:solidFill>
              </a:rPr>
              <a:t>имени </a:t>
            </a:r>
            <a:r>
              <a:rPr lang="ru-RU" b="1" dirty="0" err="1" smtClean="0">
                <a:solidFill>
                  <a:srgbClr val="2B119B"/>
                </a:solidFill>
              </a:rPr>
              <a:t>А.Байтурсынова</a:t>
            </a:r>
            <a:endParaRPr lang="ru-RU" b="1" dirty="0">
              <a:solidFill>
                <a:srgbClr val="2B119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714500" y="214313"/>
            <a:ext cx="6972300" cy="989012"/>
          </a:xfrm>
        </p:spPr>
        <p:txBody>
          <a:bodyPr/>
          <a:lstStyle/>
          <a:p>
            <a:r>
              <a:rPr lang="ru-RU" sz="2800" b="1" smtClean="0">
                <a:solidFill>
                  <a:srgbClr val="2B119B"/>
                </a:solidFill>
              </a:rPr>
              <a:t>Формы обучения в вузах Казахстана </a:t>
            </a:r>
            <a:br>
              <a:rPr lang="ru-RU" sz="2800" b="1" smtClean="0">
                <a:solidFill>
                  <a:srgbClr val="2B119B"/>
                </a:solidFill>
              </a:rPr>
            </a:br>
            <a:r>
              <a:rPr lang="ru-RU" sz="1400" smtClean="0"/>
              <a:t>Типовые правила деятельности организаций высшего образования. Утверждены постановлением Правительства Республики Казахстан от 17 мая 2013 года № 499</a:t>
            </a:r>
            <a:endParaRPr lang="ru-RU" sz="2800" b="1" smtClean="0">
              <a:solidFill>
                <a:srgbClr val="2B119B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73A6E-6DE9-4EA6-BF02-2EB0CDF3B00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5" name="Picture 4" descr="Untitled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30175"/>
            <a:ext cx="1225550" cy="1225550"/>
          </a:xfrm>
          <a:prstGeom prst="rect">
            <a:avLst/>
          </a:prstGeom>
          <a:noFill/>
          <a:effectLst>
            <a:outerShdw blurRad="266700" dist="63500" dir="3660000" algn="ctr" rotWithShape="0">
              <a:srgbClr val="000000">
                <a:alpha val="87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3863" y="1395413"/>
            <a:ext cx="4357687" cy="369887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+mn-cs"/>
              </a:rPr>
              <a:t>ОЧНАЯ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4813" y="1743075"/>
            <a:ext cx="4362450" cy="2308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cs typeface="+mn-cs"/>
              </a:rPr>
              <a:t>Предполагает обучение студента «перед глазами» (</a:t>
            </a:r>
            <a:r>
              <a:rPr lang="ru-RU" sz="1600" dirty="0" err="1">
                <a:cs typeface="+mn-cs"/>
              </a:rPr>
              <a:t>очно</a:t>
            </a:r>
            <a:r>
              <a:rPr lang="ru-RU" sz="1600" dirty="0">
                <a:cs typeface="+mn-cs"/>
              </a:rPr>
              <a:t>) все время учёбы. Дисциплины и часы равномерно распределены в течение года на семестры или триместры, занятия ведутся пять-шесть дней в неделю по несколько часов в день, с обязательными лекциями, семинарами и другими видами учебных занятий; сессией, каникулами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27600" y="1371600"/>
            <a:ext cx="3929063" cy="369888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+mn-cs"/>
              </a:rPr>
              <a:t>ЗАОЧНАЯ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288" y="4533900"/>
            <a:ext cx="4391025" cy="1077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cs typeface="+mn-cs"/>
              </a:rPr>
              <a:t>Учебный процесс перенесен на вечернее время, как правило, после 17 часов, но также требуется присутствие студента в вузе в течение всего учебного времени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9575" y="4152900"/>
            <a:ext cx="4376738" cy="369888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+mn-cs"/>
              </a:rPr>
              <a:t>ВЕЧЕРНЯЯ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0775" y="1751013"/>
            <a:ext cx="3929063" cy="1816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cs typeface="+mn-cs"/>
              </a:rPr>
              <a:t>Как правило, предполагает, что студент является дважды в год в вуз на учебно-экзаменационную сессию, где проходит интенсивное обучение и сдает экзамены, а в межсессионный период занимаемся самостоятельно по заданиям преподавателей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21250" y="3611563"/>
            <a:ext cx="3929063" cy="369887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cs typeface="+mn-cs"/>
              </a:rPr>
              <a:t>ЭКСТЕРНАТ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21250" y="4011613"/>
            <a:ext cx="3929063" cy="15700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cs typeface="+mn-cs"/>
              </a:rPr>
              <a:t>Подразумевает самостоятельное изучение программы высшего образования на основе индивидуальной образовательной траектории с промежуточной и итоговой аттестациями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8138" y="5722938"/>
            <a:ext cx="8572500" cy="1077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492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  <a:cs typeface="+mn-cs"/>
              </a:rPr>
              <a:t>Дистанционные образовательные технологии </a:t>
            </a:r>
            <a:r>
              <a:rPr lang="ru-RU" sz="1600" b="1" dirty="0">
                <a:cs typeface="+mn-cs"/>
              </a:rPr>
              <a:t>-</a:t>
            </a:r>
            <a:r>
              <a:rPr lang="ru-RU" sz="1600" dirty="0">
                <a:cs typeface="+mn-cs"/>
              </a:rPr>
              <a:t> обучение, осуществляемое с применением информационных и телекоммуникационных средств при опосредствованном (на расстоянии) или </a:t>
            </a:r>
            <a:r>
              <a:rPr lang="ru-RU" sz="1600" dirty="0" err="1">
                <a:cs typeface="+mn-cs"/>
              </a:rPr>
              <a:t>неполностью</a:t>
            </a:r>
            <a:r>
              <a:rPr lang="ru-RU" sz="1600" dirty="0">
                <a:cs typeface="+mn-cs"/>
              </a:rPr>
              <a:t> опосредствованном взаимодействии обучающегося и педагогического работника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35ADA-80CE-4A9A-881D-5C7E7D6AB415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246563" y="4143375"/>
            <a:ext cx="1944687" cy="142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124" name="Группа 13"/>
          <p:cNvGrpSpPr>
            <a:grpSpLocks/>
          </p:cNvGrpSpPr>
          <p:nvPr/>
        </p:nvGrpSpPr>
        <p:grpSpPr bwMode="auto">
          <a:xfrm>
            <a:off x="0" y="0"/>
            <a:ext cx="9221788" cy="6858000"/>
            <a:chOff x="0" y="0"/>
            <a:chExt cx="9221790" cy="6858000"/>
          </a:xfrm>
        </p:grpSpPr>
        <p:pic>
          <p:nvPicPr>
            <p:cNvPr id="5125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 t="17583" b="2431"/>
            <a:stretch>
              <a:fillRect/>
            </a:stretch>
          </p:blipFill>
          <p:spPr bwMode="auto">
            <a:xfrm>
              <a:off x="0" y="0"/>
              <a:ext cx="9207500" cy="400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t="35391" b="7188"/>
            <a:stretch>
              <a:fillRect/>
            </a:stretch>
          </p:blipFill>
          <p:spPr bwMode="auto">
            <a:xfrm>
              <a:off x="14290" y="3986186"/>
              <a:ext cx="9207500" cy="287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0A935-55DB-4BBD-BCAE-440C3A3CA1A2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28750" y="214313"/>
            <a:ext cx="7286625" cy="12858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Основание для внедрения дистанционных образовательных технологий на заочной форме обучения: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Приказ МОН РК от 7 апреля 2010 года №157</a:t>
            </a:r>
          </a:p>
        </p:txBody>
      </p:sp>
      <p:pic>
        <p:nvPicPr>
          <p:cNvPr id="15" name="Picture 4" descr="Untitled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42875"/>
            <a:ext cx="1225550" cy="1225550"/>
          </a:xfrm>
          <a:prstGeom prst="rect">
            <a:avLst/>
          </a:prstGeom>
          <a:noFill/>
          <a:effectLst>
            <a:outerShdw blurRad="266700" dist="63500" dir="3660000" algn="ctr" rotWithShape="0">
              <a:srgbClr val="000000">
                <a:alpha val="87000"/>
              </a:srgb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85750" y="2000250"/>
            <a:ext cx="8501063" cy="17859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Основание для внедрения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элементов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дистанционных образовательных технологий на очной форме обучения: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000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Решение ректората КГУ им.А. </a:t>
            </a:r>
            <a:r>
              <a:rPr lang="ru-RU" sz="2000" b="1" dirty="0" err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Байтурсынова</a:t>
            </a:r>
            <a:endParaRPr lang="ru-RU" sz="2000" b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от 09 октября 2013 года, №13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857375" y="4143375"/>
            <a:ext cx="6715125" cy="17859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2000" b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63" y="4071938"/>
            <a:ext cx="8286750" cy="2708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cs typeface="+mn-cs"/>
              </a:rPr>
              <a:t>Разработаны и утверждены:</a:t>
            </a:r>
          </a:p>
          <a:p>
            <a:pPr>
              <a:defRPr/>
            </a:pPr>
            <a:endParaRPr lang="ru-RU" sz="800" dirty="0">
              <a:solidFill>
                <a:schemeClr val="tx2">
                  <a:lumMod val="75000"/>
                </a:schemeClr>
              </a:solidFill>
              <a:cs typeface="+mn-cs"/>
            </a:endParaRP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cs typeface="+mn-cs"/>
              </a:rPr>
              <a:t> Перспективный план внедрения элементов дистанционных технологий на очной форме обучения до 2018 года;</a:t>
            </a: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cs typeface="+mn-cs"/>
              </a:rPr>
              <a:t> План работ по внедрению элементов дистанционных технологий в 2013-2014 учебном году на очной форме обучения;</a:t>
            </a: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cs typeface="+mn-cs"/>
              </a:rPr>
              <a:t>  Назначены ответственные на кафедрах за применение дистанционных образовательных технологий (распоряжение проректора по учебной работе и НТО №3, от 25.10.2013 г.)</a:t>
            </a:r>
          </a:p>
          <a:p>
            <a:pPr>
              <a:buFontTx/>
              <a:buChar char="-"/>
              <a:defRPr/>
            </a:pPr>
            <a:endParaRPr lang="ru-RU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44BBA-76D5-4FBC-A9D4-594C4A69063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14500" y="214313"/>
            <a:ext cx="7000875" cy="12858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Цель внедрения элементов дистанционных технологий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на очной форме обучения:</a:t>
            </a:r>
          </a:p>
        </p:txBody>
      </p:sp>
      <p:pic>
        <p:nvPicPr>
          <p:cNvPr id="15" name="Picture 4" descr="Untitled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42875"/>
            <a:ext cx="1225550" cy="1225550"/>
          </a:xfrm>
          <a:prstGeom prst="rect">
            <a:avLst/>
          </a:prstGeom>
          <a:noFill/>
          <a:effectLst>
            <a:outerShdw blurRad="266700" dist="63500" dir="3660000" algn="ctr" rotWithShape="0">
              <a:srgbClr val="000000">
                <a:alpha val="87000"/>
              </a:srgb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785813" y="1857375"/>
            <a:ext cx="7500937" cy="4143375"/>
          </a:xfrm>
          <a:prstGeom prst="rect">
            <a:avLst/>
          </a:prstGeom>
        </p:spPr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cs typeface="+mn-cs"/>
              </a:rPr>
              <a:t> </a:t>
            </a:r>
            <a:r>
              <a:rPr lang="ru-RU" dirty="0">
                <a:solidFill>
                  <a:srgbClr val="002060"/>
                </a:solidFill>
                <a:cs typeface="+mn-cs"/>
              </a:rPr>
              <a:t>обеспечение круглосуточного доступа участникам учебного процесса к учебно-методическим материалам и его предварительный просмотр еще до начала обучения;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cs typeface="+mn-cs"/>
              </a:rPr>
              <a:t>  повышение эффективности самостоятельной работы и  планирования учебного времени студента за счет предварительного просмотра учебно-методического материала по дисциплинам семестра/триместра;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cs typeface="+mn-cs"/>
              </a:rPr>
              <a:t>  создание условий преподавателям для поддержки в актуального содержания учебных материалов;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cs typeface="+mn-cs"/>
              </a:rPr>
              <a:t> организация непрерывного учебного процесса студентов, выезжающим на соревнования, конкурсы, т.е. временно не посещающим занятия.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857375" y="4143375"/>
            <a:ext cx="6715125" cy="178593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2000" b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DF131-3153-4118-86D2-16DEFB93C85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 l="16978" t="21791" r="34268" b="8588"/>
          <a:stretch>
            <a:fillRect/>
          </a:stretch>
        </p:blipFill>
        <p:spPr bwMode="auto">
          <a:xfrm>
            <a:off x="2513013" y="-106363"/>
            <a:ext cx="5135562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 l="15732" t="38782" r="35513" b="11081"/>
          <a:stretch>
            <a:fillRect/>
          </a:stretch>
        </p:blipFill>
        <p:spPr bwMode="auto">
          <a:xfrm>
            <a:off x="2571750" y="3857625"/>
            <a:ext cx="51514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714500" y="274638"/>
            <a:ext cx="6972300" cy="939800"/>
          </a:xfrm>
        </p:spPr>
        <p:txBody>
          <a:bodyPr/>
          <a:lstStyle/>
          <a:p>
            <a:r>
              <a:rPr lang="ru-RU" sz="3200" b="1" smtClean="0">
                <a:solidFill>
                  <a:srgbClr val="2B119B"/>
                </a:solidFill>
              </a:rPr>
              <a:t>ЭЛЕМЕНТЫ </a:t>
            </a:r>
            <a:r>
              <a:rPr lang="ru-RU" sz="2400" b="1" smtClean="0">
                <a:solidFill>
                  <a:srgbClr val="2B119B"/>
                </a:solidFill>
              </a:rPr>
              <a:t>дистанционной технологии на очной форме обучения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201D5-B06F-43CD-9ECF-06B2D2A33B4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" name="Picture 4" descr="Untitled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30175"/>
            <a:ext cx="1225550" cy="1225550"/>
          </a:xfrm>
          <a:prstGeom prst="rect">
            <a:avLst/>
          </a:prstGeom>
          <a:noFill/>
          <a:effectLst>
            <a:outerShdw blurRad="266700" dist="63500" dir="3660000" algn="ctr" rotWithShape="0">
              <a:srgbClr val="000000">
                <a:alpha val="87000"/>
              </a:srgbClr>
            </a:outerShdw>
          </a:effectLst>
        </p:spPr>
      </p:pic>
      <p:graphicFrame>
        <p:nvGraphicFramePr>
          <p:cNvPr id="8" name="Схема 7"/>
          <p:cNvGraphicFramePr/>
          <p:nvPr/>
        </p:nvGraphicFramePr>
        <p:xfrm>
          <a:off x="285720" y="1357298"/>
          <a:ext cx="8429684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543EB-C540-4E4B-8270-1B28CD46624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3" name="Picture 4" descr="Untitled-2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146050"/>
            <a:ext cx="1225550" cy="1225550"/>
          </a:xfrm>
          <a:prstGeom prst="rect">
            <a:avLst/>
          </a:prstGeom>
          <a:noFill/>
          <a:effectLst>
            <a:outerShdw blurRad="266700" dist="63500" dir="3660000" algn="ctr" rotWithShape="0">
              <a:srgbClr val="000000">
                <a:alpha val="87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571625" y="142875"/>
            <a:ext cx="664368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>
              <a:defRPr/>
            </a:pPr>
            <a:r>
              <a:rPr lang="ru-RU" sz="2400" dirty="0">
                <a:solidFill>
                  <a:srgbClr val="2B119B"/>
                </a:solidFill>
                <a:latin typeface="+mj-lt"/>
                <a:ea typeface="+mj-ea"/>
                <a:cs typeface="+mj-cs"/>
              </a:rPr>
              <a:t>Обучающие семинары для ППС </a:t>
            </a:r>
          </a:p>
          <a:p>
            <a:pPr algn="ctr">
              <a:defRPr/>
            </a:pPr>
            <a:r>
              <a:rPr lang="ru-RU" sz="2400" dirty="0">
                <a:solidFill>
                  <a:srgbClr val="2B119B"/>
                </a:solidFill>
                <a:latin typeface="+mj-lt"/>
                <a:ea typeface="+mj-ea"/>
                <a:cs typeface="+mj-cs"/>
              </a:rPr>
              <a:t>от Центра дистанционного обучения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00" y="1420813"/>
            <a:ext cx="5000625" cy="5308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dirty="0">
                <a:cs typeface="+mn-cs"/>
              </a:rPr>
              <a:t>«Основы работы в автоматизированной системе дистанционного обучения </a:t>
            </a:r>
            <a:r>
              <a:rPr lang="en-US" dirty="0" err="1">
                <a:cs typeface="+mn-cs"/>
              </a:rPr>
              <a:t>Moodle</a:t>
            </a:r>
            <a:r>
              <a:rPr lang="ru-RU" dirty="0">
                <a:cs typeface="+mn-cs"/>
              </a:rPr>
              <a:t>. Вводный курс»  - 25 часов;</a:t>
            </a:r>
            <a:endParaRPr lang="en-US" dirty="0">
              <a:cs typeface="+mn-cs"/>
            </a:endParaRPr>
          </a:p>
          <a:p>
            <a:pPr marL="342900" indent="-342900">
              <a:defRPr/>
            </a:pPr>
            <a:endParaRPr lang="ru-RU" sz="900" dirty="0">
              <a:cs typeface="+mn-cs"/>
            </a:endParaRPr>
          </a:p>
          <a:p>
            <a:pPr marL="342900" indent="-342900">
              <a:buFont typeface="+mj-lt"/>
              <a:buAutoNum type="arabicPeriod" startAt="2"/>
              <a:defRPr/>
            </a:pPr>
            <a:r>
              <a:rPr lang="ru-RU" dirty="0">
                <a:cs typeface="+mn-cs"/>
              </a:rPr>
              <a:t>«Создание электронного дистанционного курса в СДО </a:t>
            </a:r>
            <a:r>
              <a:rPr lang="en-US" dirty="0" err="1">
                <a:cs typeface="+mn-cs"/>
              </a:rPr>
              <a:t>Moodle</a:t>
            </a:r>
            <a:r>
              <a:rPr lang="ru-RU" dirty="0">
                <a:cs typeface="+mn-cs"/>
              </a:rPr>
              <a:t>» -  36 часов;</a:t>
            </a:r>
          </a:p>
          <a:p>
            <a:pPr marL="342900" indent="-342900">
              <a:buFontTx/>
              <a:buAutoNum type="arabicPeriod" startAt="2"/>
              <a:defRPr/>
            </a:pPr>
            <a:endParaRPr lang="en-US" sz="800" dirty="0">
              <a:cs typeface="+mn-cs"/>
            </a:endParaRPr>
          </a:p>
          <a:p>
            <a:pPr marL="342900" indent="-342900">
              <a:buFontTx/>
              <a:buAutoNum type="arabicPeriod" startAt="2"/>
              <a:defRPr/>
            </a:pPr>
            <a:r>
              <a:rPr lang="ru-RU" dirty="0">
                <a:cs typeface="+mn-cs"/>
              </a:rPr>
              <a:t>«Создание автоматизированного тестового опроса в системе дистанционного обучения </a:t>
            </a:r>
            <a:r>
              <a:rPr lang="en-US" dirty="0" err="1">
                <a:cs typeface="+mn-cs"/>
              </a:rPr>
              <a:t>Moodle</a:t>
            </a:r>
            <a:r>
              <a:rPr lang="ru-RU" dirty="0">
                <a:cs typeface="+mn-cs"/>
              </a:rPr>
              <a:t>» -18 часов;</a:t>
            </a:r>
          </a:p>
          <a:p>
            <a:pPr marL="342900" indent="-342900">
              <a:buFontTx/>
              <a:buAutoNum type="arabicPeriod" startAt="2"/>
              <a:defRPr/>
            </a:pPr>
            <a:endParaRPr lang="en-US" sz="800" dirty="0">
              <a:cs typeface="+mn-cs"/>
            </a:endParaRPr>
          </a:p>
          <a:p>
            <a:pPr marL="342900" indent="-342900">
              <a:buFontTx/>
              <a:buAutoNum type="arabicPeriod" startAt="2"/>
              <a:defRPr/>
            </a:pPr>
            <a:r>
              <a:rPr lang="ru-RU" dirty="0">
                <a:cs typeface="+mn-cs"/>
              </a:rPr>
              <a:t>«Поддержка обратной связи со студентами в режимах </a:t>
            </a:r>
            <a:r>
              <a:rPr lang="ru-RU" dirty="0" err="1">
                <a:cs typeface="+mn-cs"/>
              </a:rPr>
              <a:t>off-line</a:t>
            </a:r>
            <a:r>
              <a:rPr lang="ru-RU" dirty="0">
                <a:cs typeface="+mn-cs"/>
              </a:rPr>
              <a:t> и </a:t>
            </a:r>
            <a:r>
              <a:rPr lang="ru-RU" dirty="0" err="1">
                <a:cs typeface="+mn-cs"/>
              </a:rPr>
              <a:t>on-line</a:t>
            </a:r>
            <a:r>
              <a:rPr lang="ru-RU" dirty="0">
                <a:cs typeface="+mn-cs"/>
              </a:rPr>
              <a:t>» - 18 часов.</a:t>
            </a:r>
          </a:p>
          <a:p>
            <a:pPr marL="342900" indent="-342900">
              <a:buFontTx/>
              <a:buAutoNum type="arabicPeriod" startAt="2"/>
              <a:defRPr/>
            </a:pPr>
            <a:endParaRPr lang="en-US" sz="800" dirty="0">
              <a:cs typeface="+mn-cs"/>
            </a:endParaRPr>
          </a:p>
          <a:p>
            <a:pPr marL="342900" indent="-342900">
              <a:buFontTx/>
              <a:buAutoNum type="arabicPeriod" startAt="2"/>
              <a:defRPr/>
            </a:pPr>
            <a:r>
              <a:rPr lang="ru-RU" dirty="0">
                <a:cs typeface="+mn-cs"/>
              </a:rPr>
              <a:t>Применение технологии </a:t>
            </a:r>
            <a:r>
              <a:rPr lang="ru-RU" dirty="0" err="1">
                <a:cs typeface="+mn-cs"/>
              </a:rPr>
              <a:t>вебинаров</a:t>
            </a:r>
            <a:r>
              <a:rPr lang="ru-RU" dirty="0">
                <a:cs typeface="+mn-cs"/>
              </a:rPr>
              <a:t> для проведения занятий в режиме </a:t>
            </a:r>
            <a:r>
              <a:rPr lang="en-US" dirty="0">
                <a:cs typeface="+mn-cs"/>
              </a:rPr>
              <a:t>on-line (</a:t>
            </a:r>
            <a:r>
              <a:rPr lang="kk-KZ" dirty="0">
                <a:cs typeface="+mn-cs"/>
              </a:rPr>
              <a:t>в разработке</a:t>
            </a:r>
            <a:r>
              <a:rPr lang="ru-RU" dirty="0">
                <a:cs typeface="+mn-cs"/>
              </a:rPr>
              <a:t>)</a:t>
            </a:r>
          </a:p>
          <a:p>
            <a:pPr marL="342900" indent="-342900">
              <a:buFontTx/>
              <a:buAutoNum type="arabicPeriod" startAt="2"/>
              <a:defRPr/>
            </a:pPr>
            <a:endParaRPr lang="ru-RU" dirty="0">
              <a:cs typeface="+mn-cs"/>
            </a:endParaRPr>
          </a:p>
          <a:p>
            <a:pPr>
              <a:defRPr/>
            </a:pPr>
            <a:endParaRPr lang="ru-RU" dirty="0">
              <a:cs typeface="+mn-cs"/>
            </a:endParaRPr>
          </a:p>
        </p:txBody>
      </p:sp>
      <p:pic>
        <p:nvPicPr>
          <p:cNvPr id="46082" name="Picture 2" descr="C:\Documents and Settings\Администратор\Рабочий стол\Новое изображение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t="13671"/>
          <a:stretch>
            <a:fillRect/>
          </a:stretch>
        </p:blipFill>
        <p:spPr bwMode="auto">
          <a:xfrm>
            <a:off x="5000628" y="1239594"/>
            <a:ext cx="3786214" cy="245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3" name="Picture 3" descr="C:\Documents and Settings\Администратор\Мои документы\Загрузки\SAM_20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643314"/>
            <a:ext cx="3714776" cy="2786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AC353-4397-4DC7-B96A-7F25274E0805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11267" name="Rectangle 2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99"/>
                </a:solidFill>
                <a:latin typeface="Arial" charset="0"/>
              </a:rPr>
              <a:t>Спасибо за внимание</a:t>
            </a:r>
          </a:p>
        </p:txBody>
      </p:sp>
      <p:pic>
        <p:nvPicPr>
          <p:cNvPr id="8" name="Picture 4" descr="Untitled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30175"/>
            <a:ext cx="1225550" cy="1225550"/>
          </a:xfrm>
          <a:prstGeom prst="rect">
            <a:avLst/>
          </a:prstGeom>
          <a:noFill/>
          <a:effectLst>
            <a:outerShdw blurRad="266700" dist="63500" dir="3660000" algn="ctr" rotWithShape="0">
              <a:srgbClr val="000000">
                <a:alpha val="87000"/>
              </a:srgbClr>
            </a:outerShdw>
          </a:effectLst>
        </p:spPr>
      </p:pic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844675"/>
            <a:ext cx="2519363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4" cstate="print"/>
          <a:srcRect l="958" t="15666" r="5499" b="14417"/>
          <a:stretch>
            <a:fillRect/>
          </a:stretch>
        </p:blipFill>
        <p:spPr bwMode="auto">
          <a:xfrm>
            <a:off x="4071938" y="1500188"/>
            <a:ext cx="3551237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544</Words>
  <Application>Microsoft Office PowerPoint</Application>
  <PresentationFormat>Экран (4:3)</PresentationFormat>
  <Paragraphs>65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Тема Office</vt:lpstr>
      <vt:lpstr>Специальное оформление</vt:lpstr>
      <vt:lpstr>Слайд 1</vt:lpstr>
      <vt:lpstr>Формы обучения в вузах Казахстана  Типовые правила деятельности организаций высшего образования. Утверждены постановлением Правительства Республики Казахстан от 17 мая 2013 года № 499</vt:lpstr>
      <vt:lpstr>Слайд 3</vt:lpstr>
      <vt:lpstr>Слайд 4</vt:lpstr>
      <vt:lpstr>Слайд 5</vt:lpstr>
      <vt:lpstr>Слайд 6</vt:lpstr>
      <vt:lpstr>ЭЛЕМЕНТЫ дистанционной технологии на очной форме обучения</vt:lpstr>
      <vt:lpstr>Слайд 8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CDO</cp:lastModifiedBy>
  <cp:revision>94</cp:revision>
  <dcterms:created xsi:type="dcterms:W3CDTF">2011-09-13T15:51:40Z</dcterms:created>
  <dcterms:modified xsi:type="dcterms:W3CDTF">2016-02-25T05:56:48Z</dcterms:modified>
</cp:coreProperties>
</file>