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28" r:id="rId4"/>
    <p:sldMasterId id="2147483840" r:id="rId5"/>
    <p:sldMasterId id="2147483852" r:id="rId6"/>
    <p:sldMasterId id="2147483864" r:id="rId7"/>
    <p:sldMasterId id="2147483876" r:id="rId8"/>
    <p:sldMasterId id="2147483888" r:id="rId9"/>
    <p:sldMasterId id="2147483900" r:id="rId10"/>
  </p:sldMasterIdLst>
  <p:notesMasterIdLst>
    <p:notesMasterId r:id="rId31"/>
  </p:notesMasterIdLst>
  <p:sldIdLst>
    <p:sldId id="256" r:id="rId11"/>
    <p:sldId id="257" r:id="rId12"/>
    <p:sldId id="258" r:id="rId13"/>
    <p:sldId id="260" r:id="rId14"/>
    <p:sldId id="283" r:id="rId15"/>
    <p:sldId id="262" r:id="rId16"/>
    <p:sldId id="264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60"/>
  </p:normalViewPr>
  <p:slideViewPr>
    <p:cSldViewPr>
      <p:cViewPr varScale="1">
        <p:scale>
          <a:sx n="42" d="100"/>
          <a:sy n="42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B9DF9-D048-407F-91FA-DA8D65C351FC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611F2-50F8-42F3-9A4A-3D3516DFD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7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11F2-50F8-42F3-9A4A-3D3516DFD83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file:///E:\&#1051;&#1077;&#1085;&#1072;\&#1052;&#1086;&#1080;%20&#1076;&#1086;&#1082;&#1091;&#1084;&#1077;&#1085;&#1090;&#1099;\&#1052;&#1086;&#1080;%20&#1088;&#1080;&#1089;&#1091;&#1085;&#1082;&#1080;\&#1069;&#1084;&#1073;&#1083;&#1077;&#1084;&#1072;%20&#1059;&#1053;&#1048;&#1042;&#1045;&#1056;&#1040;%20&#1095;&#1073;%202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572008"/>
            <a:ext cx="8458200" cy="12192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                                                                              </a:t>
            </a:r>
            <a:r>
              <a:rPr lang="ru-RU" b="1" dirty="0" smtClean="0"/>
              <a:t>Мухамедов Т.А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КГУ имени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А.Байтурсынова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характеристика </a:t>
            </a:r>
            <a:r>
              <a:rPr lang="ru-RU" b="1" dirty="0" smtClean="0"/>
              <a:t>особенностей биохимических процессов, происходящих в муке на различных стадиях хлебопекарного производства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F:\содержимое Вита Сей\ПРЕЗЕНТАЦИИ\новейшие\0001_5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643314"/>
            <a:ext cx="3929090" cy="3071834"/>
          </a:xfrm>
          <a:prstGeom prst="rect">
            <a:avLst/>
          </a:prstGeom>
          <a:noFill/>
        </p:spPr>
      </p:pic>
      <p:pic>
        <p:nvPicPr>
          <p:cNvPr id="5" name="Picture 2" descr="E:\Лена\Мои документы\Мои рисунки\Эмблема УНИВЕРА чб 2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323850"/>
            <a:ext cx="11652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</a:rPr>
              <a:t>Белково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- протеиназный комплекс изменяется под влиянием окислительного воздействия, прежде всего кислорода воздуха. Окисление изменяет все компоненты белково-протеиназного комплекса.         Активность протеаз закономерно снижается, а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</a:rPr>
              <a:t>атакуемость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белка возрастает. Изменение активности протеаз и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</a:rPr>
              <a:t>атакуемости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белков оказывает меньшее влияние на физические свойства клейковины и более полно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</a:rPr>
              <a:t>коррелирует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с реологическими свойствами теста. В белках муки заметно снижается количество SH-групп. Изменение белкового комплекса при созревании муки происходит неодинаково по сортам зерна пшеницы.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8715436" cy="328614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/>
              <a:t>  Важную роль в повышении силы пшеничной муки при созревании играет </a:t>
            </a:r>
            <a:r>
              <a:rPr lang="ru-RU" sz="2400" u="sng" dirty="0" smtClean="0"/>
              <a:t>гидролиз жиров</a:t>
            </a:r>
            <a:r>
              <a:rPr lang="ru-RU" sz="2400" dirty="0" smtClean="0"/>
              <a:t>. Образующиеся при гидролизе жира ненасыщенные жирные кислоты изменяют физические </a:t>
            </a:r>
            <a:r>
              <a:rPr lang="ru-RU" sz="2400" u="sng" dirty="0" smtClean="0"/>
              <a:t>свойства клейковины, </a:t>
            </a:r>
            <a:r>
              <a:rPr lang="ru-RU" sz="2400" dirty="0" smtClean="0"/>
              <a:t>укрепляют ее и тесто. На клейковину влияют не столько сами жирные кислоты, но и  продукты их окисления. Фермент липоксигеназа (в зерне и муке) окисляет ненасыщенные жирные кислоты, превращая их в перекиси и гидроперекиси - соединения с большой окислительной активностью, оказывающие окислительное воздействие на белково-протеиназный комплекс муки.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429000"/>
            <a:ext cx="8715436" cy="32861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latin typeface="+mn-lt"/>
              </a:rPr>
              <a:t>При условиях, вызывающих интенсивный гидролиз жира или большое окисление муки, клейковина излишне укрепляется, происходит перезревание муки. В муке с хорошими исходными достоинствами клейковины при хранении в условиях положительной температуры это происходит значительно быстрее, чем в муке со слабой клейковиной. Продолжительные сроки хранения для достижения оптимальных хлебопекарных качеств пшеничной муки в результате ее созревания создают  трудности, удорожают производство муки и хлеба.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8991600" cy="60801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  Разработаны способы ускорения созревания муки. В последние годы в практику все больше внедряется бестарное хранение и перевозка муки, ускоряющие ее созревание. 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Созревание свежесмолотой пшеничной муки при хранении в силосах, оборудованных для бестарного хранения, можно значительно ускорить, применяя принудительное аэрирование. Оптимальные условия ускоренного созревания пшеничной муки при бестарном хранении в силосах - аэрирование воздухом при 25 ˚С в продолжение 6 ч и удельном расходе воздуха 2...3 м3/ч на 1 т муки.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Созревание пшеничной муки можно ускорить, прогревая ее инфракрасным облучением. Газообразные соединения окислительного действия (двуокись хлора, окислы азота, треххлористый азот, озон, нитрозилхлорид и др.), обесцвечивающие красящие пигменты, воздействуют также на белково-протеиназный комплекс, что приводит к повышению силы муки.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содержимое Вита Сей\ПРЕЗЕНТАЦИИ\новейшие\силос для открыт складов бестарного хран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52"/>
            <a:ext cx="4071966" cy="6572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42886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силос для бестарного хранения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91600" cy="6357982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 Хранение муки после периода созревания.</a:t>
            </a:r>
          </a:p>
          <a:p>
            <a:endParaRPr lang="ru-RU" dirty="0" smtClean="0"/>
          </a:p>
          <a:p>
            <a:pPr algn="just">
              <a:buNone/>
            </a:pPr>
            <a:r>
              <a:rPr lang="ru-RU" dirty="0" smtClean="0"/>
              <a:t>     Процессы, происходящие в свежесмолотой муке и приводящие к улучшению ее технологического достоинства, продолжаются в последующий период хранения. </a:t>
            </a:r>
          </a:p>
          <a:p>
            <a:pPr algn="just">
              <a:buNone/>
            </a:pPr>
            <a:r>
              <a:rPr lang="ru-RU" dirty="0" smtClean="0"/>
              <a:t>      Одни из них, не имея существенного значения в период созревания, при дальнейшем хранении могут привести к ухудшению качества муки (титруемая кислотность).    </a:t>
            </a:r>
          </a:p>
          <a:p>
            <a:pPr algn="just">
              <a:buNone/>
            </a:pPr>
            <a:r>
              <a:rPr lang="ru-RU" dirty="0" smtClean="0"/>
              <a:t>      Другие, игравшие положительную роль при созревании муки, становятся источником избыточного накопления веществ, ухудшающих хлебопекарное ее достоинство (распад жира с образованием свободных ненасыщенных жирных кислот и их окисление).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91600" cy="671514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400" dirty="0" smtClean="0"/>
              <a:t>      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</a:t>
            </a:r>
            <a:r>
              <a:rPr lang="ru-RU" sz="2000" dirty="0" smtClean="0">
                <a:solidFill>
                  <a:schemeClr val="tx1"/>
                </a:solidFill>
              </a:rPr>
              <a:t>Мука может быть с повышенной исходной влажностью. Содержание влаги увеличивается и при хранении муки в неблагоприятных условиях.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   Главная особенность хранения такой муки - интенсивное развитие микроорганизмов, в основном плесеней, что приводит к быстронаступающему самосогреванию и порче продукта.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Повышенная влажность, особенно при высокой температуре, наряду с усиленным развитием плесеней вызывает в муке  интенсификацию окислительных процессов, повышенный расход углеводов на дыхание.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Влажность муки и продолжительность хранения по-разному сказываются на изменении свободных, связанных и прочносвязанных липидов.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В свободных липидах пшеничной муки с первых дней хранения наблюдаются гидролитические и окислительные процессы. Связанные липиды более стойки - они начинают изменяться только после 40 суток хранения. Состав липидов существенно изменяется.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Свободные липиды,  частично, переходят в связанные, которые, в свою очередь, -  в прочносвязанные. В групповом составе липидов также происходят заметные изменения.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При хранении пшеничной муки в свободных липидах уменьшается содержание триацилглицеринов и полярных соединений, в связанных липидах резко снижается количество полярных липидов, причем повышение влажности и температуры сопровождается перегруппировкой состава липидов. Содержание свободных жирных кислот в результате гидролитических процессов во всех случаях нарастает.</a:t>
            </a:r>
          </a:p>
          <a:p>
            <a:pPr algn="just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281444" y="142852"/>
            <a:ext cx="8291084" cy="57150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</a:t>
            </a:r>
            <a:r>
              <a:rPr lang="ru-RU" sz="2400" dirty="0" smtClean="0"/>
              <a:t>В условиях хранения муки с различными температурами могут создаваться очаги повышенной влажности, что влечет быструю порчу не только влажной муки, но и сухой и средней сухости (с влажностью 14,0...14,5%). Мука сухая и средней сухости из нормального зерна при температуре 15... 20˚С может сохранять свое исходное достоинство без признаков порчи (прогоркание, прокисание) в течение 6….8 месяцев.</a:t>
            </a:r>
          </a:p>
          <a:p>
            <a:r>
              <a:rPr lang="ru-RU" sz="2400" dirty="0" smtClean="0"/>
              <a:t>    Свободный доступ воздуха ускоряет порчу муки, мука высоких сортов содержит меньше жира, но портится (прогоркает) быстрее обойной, в которой большее содержание жира и больше зародышевой ткани, содержащей антиокислители.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2. Характеристика особенностей биохимических процессов, происходящих в ржаной муке на различных стадиях хлебопекарного производства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6572296" cy="467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9297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При хранении пшеничной и ржаной муки важно поддерживать </a:t>
            </a:r>
            <a:r>
              <a:rPr lang="ru-RU" sz="2400" u="sng" dirty="0" smtClean="0"/>
              <a:t>требуемую влажность муки</a:t>
            </a:r>
            <a:r>
              <a:rPr lang="ru-RU" sz="2400" dirty="0" smtClean="0"/>
              <a:t>. 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   При хранении ржаной обойной, обдирной и сеяной муки в течение 30 суток  в условиях различной температуры (17…..21˚С) и относительной влажности воздуха (52….84 %) </a:t>
            </a:r>
            <a:r>
              <a:rPr lang="ru-RU" sz="2400" u="sng" dirty="0" smtClean="0"/>
              <a:t>содержание общего азота и белковых веществ остается практически без изменения.       </a:t>
            </a:r>
          </a:p>
          <a:p>
            <a:pPr algn="just"/>
            <a:r>
              <a:rPr lang="ru-RU" sz="2400" dirty="0" smtClean="0"/>
              <a:t>   </a:t>
            </a:r>
            <a:r>
              <a:rPr lang="ru-RU" sz="2400" u="sng" dirty="0" smtClean="0"/>
              <a:t>Укрепление ржаной клейковины </a:t>
            </a:r>
            <a:r>
              <a:rPr lang="ru-RU" sz="2400" dirty="0" smtClean="0"/>
              <a:t>при хранении муки происходит под влиянием непредельных жирных кислот, образующихся из липидов муки в результате жизнедеятельности микрофлоры. </a:t>
            </a:r>
            <a:r>
              <a:rPr lang="ru-RU" sz="2400" u="sng" dirty="0" smtClean="0"/>
              <a:t>Аминокислотный состав белков </a:t>
            </a:r>
            <a:r>
              <a:rPr lang="ru-RU" sz="2400" dirty="0" smtClean="0"/>
              <a:t>ржаной муки при хранении </a:t>
            </a:r>
            <a:r>
              <a:rPr lang="ru-RU" sz="2400" u="sng" dirty="0" smtClean="0"/>
              <a:t>изменяется незначительно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   </a:t>
            </a:r>
            <a:r>
              <a:rPr lang="ru-RU" sz="2400" u="sng" dirty="0" err="1" smtClean="0"/>
              <a:t>Атакуемость</a:t>
            </a:r>
            <a:r>
              <a:rPr lang="ru-RU" sz="2400" u="sng" dirty="0" smtClean="0"/>
              <a:t> белков и протеолитическая активность </a:t>
            </a:r>
            <a:r>
              <a:rPr lang="ru-RU" sz="2400" dirty="0" smtClean="0"/>
              <a:t>при хранении всех сортов ржаной муки </a:t>
            </a:r>
            <a:r>
              <a:rPr lang="ru-RU" sz="2400" u="sng" dirty="0" smtClean="0"/>
              <a:t>уменьшается.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57166"/>
            <a:ext cx="4833942" cy="4071966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   Установлено, что в первые 15...30 суток хранения свежесмолотой ржаной муки (60... 70% -</a:t>
            </a:r>
            <a:r>
              <a:rPr lang="ru-RU" sz="2800" dirty="0" err="1" smtClean="0"/>
              <a:t>ного</a:t>
            </a:r>
            <a:r>
              <a:rPr lang="ru-RU" sz="2800" dirty="0" smtClean="0"/>
              <a:t> выхода) повышается устойчивость крахмала к действию амилаз и температура его </a:t>
            </a:r>
            <a:r>
              <a:rPr lang="ru-RU" sz="2800" dirty="0" err="1" smtClean="0"/>
              <a:t>клейстеризации</a:t>
            </a:r>
            <a:r>
              <a:rPr lang="ru-RU" sz="2800" dirty="0" smtClean="0"/>
              <a:t>, накапливаются свободные не насыщенные жирные кислоты, замедляющие процесс </a:t>
            </a:r>
            <a:r>
              <a:rPr lang="ru-RU" sz="2800" dirty="0" err="1" smtClean="0"/>
              <a:t>клейстеризации</a:t>
            </a:r>
            <a:r>
              <a:rPr lang="ru-RU" sz="2800" dirty="0" smtClean="0"/>
              <a:t> крахмала, понижается растворимость белковых веществ; увеличивается способность к набуханию нерастворимой части белков; улучшаются физические свойства теста.</a:t>
            </a:r>
          </a:p>
          <a:p>
            <a:endParaRPr lang="ru-RU" dirty="0"/>
          </a:p>
        </p:txBody>
      </p:sp>
      <p:pic>
        <p:nvPicPr>
          <p:cNvPr id="3074" name="Picture 2" descr="F:\содержимое Вита Сей\4курс\ПРЕЗЕНТАЦИИ\новейшие\свежесмолотая ржа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927541"/>
            <a:ext cx="4357686" cy="3930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14554"/>
            <a:ext cx="8458200" cy="464344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План: </a:t>
            </a:r>
            <a:br>
              <a:rPr lang="ru-RU" sz="2700" b="1" dirty="0" smtClean="0"/>
            </a:br>
            <a:r>
              <a:rPr lang="ru-RU" sz="2700" dirty="0" smtClean="0"/>
              <a:t>1. Характеристика особенностей биохимических процессов, происходящих в пшеничной муке на различных стадиях хлебопекарного производства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2. Характеристика особенностей биохимических процессов, происходящих в ржаной муке на различных стадиях хлебопекарного производства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458200" cy="2428868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Цель: </a:t>
            </a:r>
          </a:p>
          <a:p>
            <a:r>
              <a:rPr lang="ru-RU" dirty="0" smtClean="0"/>
              <a:t>ознакомить студентов с особенностями биохимических характеристик процессов, происходящих в пшеничной и ржаной муке при разнообразных технологиях хранения и производства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В одних случаях эти биохимические изменения приводят к небольшому улучшению хлебопекарного достоинства, в других такого улучшения не наблюдается.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F:\содержимое Вита Сей\4курс\ПРЕЗЕНТАЦИИ\новейшие\71117161_hl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5000660" cy="5063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1. Характеристика особенностей биохимических процессов, происходящих в пшеничной муке на различных стадиях хлебопекарного производства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F:\содержимое Вита Сей\ПРЕЗЕНТАЦИИ\новейшие\bild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728667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714356"/>
            <a:ext cx="8624918" cy="1785950"/>
          </a:xfrm>
        </p:spPr>
        <p:txBody>
          <a:bodyPr/>
          <a:lstStyle/>
          <a:p>
            <a:pPr algn="l"/>
            <a:r>
              <a:rPr lang="ru-RU" sz="3200" dirty="0" smtClean="0"/>
              <a:t>Различают два этапа процессов, происходящих в муке при хранении после ее изготовления :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876"/>
            <a:ext cx="8686800" cy="307183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1. Созревание пшеничной муки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2.Хранение муки после периода созревания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0"/>
            <a:ext cx="8429684" cy="30003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sz="2900" b="1" u="sng" dirty="0" smtClean="0">
                <a:solidFill>
                  <a:schemeClr val="accent4">
                    <a:lumMod val="75000"/>
                  </a:schemeClr>
                </a:solidFill>
              </a:rPr>
              <a:t>Мука должна пройти период созревания. 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В результате созревания пшеничная мука становится более сильной, объем хлеба увеличивается, пористость мякиша возрастает и улучшается, расплываемость подовых изделий снижается. </a:t>
            </a:r>
          </a:p>
          <a:p>
            <a:pPr algn="just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В слабой муке в результате созревания происходят особенно глубокие изменения, хлебопекарное качество ее улучшается в наибольшей степени. </a:t>
            </a:r>
          </a:p>
          <a:p>
            <a:pPr algn="just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В муке средней силы эти изменения выражены слабее. Сильная мука в результате созревания становится еще более сильной.</a:t>
            </a:r>
          </a:p>
          <a:p>
            <a:endParaRPr lang="ru-RU" dirty="0"/>
          </a:p>
        </p:txBody>
      </p:sp>
      <p:pic>
        <p:nvPicPr>
          <p:cNvPr id="4" name="Picture 4" descr="F:\содержимое Вита Сей\4курс\ПРЕЗЕНТАЦИИ\новейшие\breads_and_ro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14620"/>
            <a:ext cx="5191129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одержимое Вита Сей\ПРЕЗЕНТАЦИИ\новейшие\пшенич м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3143248"/>
            <a:ext cx="7286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В течение периода созревания в муке происходят физические, коллоидные и биохимические процессы. В ней изменяются </a:t>
            </a:r>
            <a:r>
              <a:rPr lang="ru-RU" sz="3200" b="1" i="1" u="sng" dirty="0" smtClean="0">
                <a:solidFill>
                  <a:srgbClr val="C00000"/>
                </a:solidFill>
              </a:rPr>
              <a:t>влажность, цвет, кислотность, содержание жира, белково-протеиназный и углеводно-амилазный комплексы. </a:t>
            </a:r>
            <a:endParaRPr lang="ru-RU" sz="32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Влажность пшеничной муки при хранении изменяется в зависимости от параметров воздуха.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65722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400" dirty="0" smtClean="0"/>
              <a:t>При хранении муки в мешках, </a:t>
            </a:r>
          </a:p>
          <a:p>
            <a:r>
              <a:rPr lang="ru-RU" sz="2400" dirty="0" smtClean="0"/>
              <a:t>уложенных в штабеля, ее </a:t>
            </a:r>
          </a:p>
          <a:p>
            <a:r>
              <a:rPr lang="ru-RU" sz="2400" dirty="0" smtClean="0"/>
              <a:t>влажность изменяется медленно.</a:t>
            </a:r>
          </a:p>
          <a:p>
            <a:r>
              <a:rPr lang="ru-RU" sz="2400" dirty="0" smtClean="0"/>
              <a:t> В этих условиях практически</a:t>
            </a:r>
          </a:p>
          <a:p>
            <a:r>
              <a:rPr lang="ru-RU" sz="2400" dirty="0" smtClean="0"/>
              <a:t> значимое изменение влажности </a:t>
            </a:r>
          </a:p>
          <a:p>
            <a:r>
              <a:rPr lang="ru-RU" sz="2400" dirty="0" smtClean="0"/>
              <a:t>может происходить только при </a:t>
            </a:r>
          </a:p>
          <a:p>
            <a:r>
              <a:rPr lang="ru-RU" sz="2400" dirty="0" smtClean="0"/>
              <a:t>длительном хранении муки в</a:t>
            </a:r>
          </a:p>
          <a:p>
            <a:r>
              <a:rPr lang="ru-RU" sz="2400" dirty="0" smtClean="0"/>
              <a:t> складе.</a:t>
            </a:r>
          </a:p>
          <a:p>
            <a:r>
              <a:rPr lang="ru-RU" sz="2400" dirty="0" smtClean="0"/>
              <a:t>От способа размещения, размера</a:t>
            </a:r>
          </a:p>
          <a:p>
            <a:r>
              <a:rPr lang="ru-RU" sz="2400" dirty="0" smtClean="0"/>
              <a:t> штабелей мешков с мукой и </a:t>
            </a:r>
          </a:p>
          <a:p>
            <a:r>
              <a:rPr lang="ru-RU" sz="2400" dirty="0" smtClean="0"/>
              <a:t>плотности их укладки зависит степень аэрации муки, доступа воздуха к каждому мешку и длительность созревания муки, заложенной на хранение.</a:t>
            </a:r>
          </a:p>
          <a:p>
            <a:endParaRPr lang="ru-RU" sz="2400" dirty="0"/>
          </a:p>
        </p:txBody>
      </p:sp>
      <p:pic>
        <p:nvPicPr>
          <p:cNvPr id="4" name="Picture 2" descr="F:\содержимое Вита Сей\ПРЕЗЕНТАЦИИ\новейшие\clip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142984"/>
            <a:ext cx="414340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458200" cy="535782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   При хранении свежесмолотой муки ее титруемая и активная кислотность возрастает. </a:t>
            </a:r>
            <a:br>
              <a:rPr lang="ru-RU" sz="2800" dirty="0" smtClean="0"/>
            </a:br>
            <a:r>
              <a:rPr lang="ru-RU" sz="2800" dirty="0" smtClean="0"/>
              <a:t>   Повышение кислотности вызывает гидролитическое расщепление жира и образование свободных жирных кислот, распад фосфорорганических соединений и образование кислых фосфатов типа KHzP04 (первичных фосфатов), очень небольшой гидролиз белков и образование продуктов кислого характера, в которых имеются незанятые концевые группы - СООН и наличие в незначительных количествах органических кислот (молочной, уксусной и других).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2571744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На увеличение титруемой кислотности влияют выход и влажность муки, а также температура.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чем выше эти три показателя, тем больше и быстрее возрастает кислотность.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28" y="2857496"/>
          <a:ext cx="6429420" cy="2743200"/>
        </p:xfrm>
        <a:graphic>
          <a:graphicData uri="http://schemas.openxmlformats.org/drawingml/2006/table">
            <a:tbl>
              <a:tblPr/>
              <a:tblGrid>
                <a:gridCol w="1785950"/>
                <a:gridCol w="714380"/>
                <a:gridCol w="571504"/>
                <a:gridCol w="571504"/>
                <a:gridCol w="571504"/>
                <a:gridCol w="571504"/>
                <a:gridCol w="500066"/>
                <a:gridCol w="642942"/>
                <a:gridCol w="50006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Влажность,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(%)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Температура,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000" baseline="30000" dirty="0" err="1" smtClean="0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Длительность,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(сут.)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Кислотность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( </a:t>
                      </a:r>
                      <a:r>
                        <a:rPr lang="ru-RU" sz="2000" baseline="30000" dirty="0" smtClean="0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</a:rPr>
                        <a:t> 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от 4,1до 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4,1-4,2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4,1-4,6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4,1-4,8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4,1-4,2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4,1-5,2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4,1-5,3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4,1-4,3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1286</Words>
  <Application>Microsoft Office PowerPoint</Application>
  <PresentationFormat>Экран (4:3)</PresentationFormat>
  <Paragraphs>101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Трек</vt:lpstr>
      <vt:lpstr>Модульная</vt:lpstr>
      <vt:lpstr>Эркер</vt:lpstr>
      <vt:lpstr>Справедливость</vt:lpstr>
      <vt:lpstr>Поток</vt:lpstr>
      <vt:lpstr>Метро</vt:lpstr>
      <vt:lpstr>Яркая</vt:lpstr>
      <vt:lpstr>1_Поток</vt:lpstr>
      <vt:lpstr>Открытая</vt:lpstr>
      <vt:lpstr>Солнцестояние</vt:lpstr>
      <vt:lpstr> КГУ имени А.Байтурсынова  характеристика особенностей биохимических процессов, происходящих в муке на различных стадиях хлебопекарного производства </vt:lpstr>
      <vt:lpstr>План:  1. Характеристика особенностей биохимических процессов, происходящих в пшеничной муке на различных стадиях хлебопекарного производства  2. Характеристика особенностей биохимических процессов, происходящих в ржаной муке на различных стадиях хлебопекарного производства  </vt:lpstr>
      <vt:lpstr>Презентация PowerPoint</vt:lpstr>
      <vt:lpstr>1. Созревание пшеничной муки  2.Хранение муки после периода созревания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На увеличение титруемой кислотности влияют выход и влажность муки, а также температура.  чем выше эти три показателя, тем больше и быстрее возрастает кислотность.</vt:lpstr>
      <vt:lpstr>Презентация PowerPoint</vt:lpstr>
      <vt:lpstr>При условиях, вызывающих интенсивный гидролиз жира или большое окисление муки, клейковина излишне укрепляется, происходит перезревание муки. В муке с хорошими исходными достоинствами клейковины при хранении в условиях положительной температуры это происходит значительно быстрее, чем в муке со слабой клейковиной. Продолжительные сроки хранения для достижения оптимальных хлебопекарных качеств пшеничной муки в результате ее созревания создают  трудности, удорожают производство муки и хлеба.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Новейшие характеристики особенностей биохимических процессов, происходящих в муке на различных стадиях производства </dc:title>
  <cp:lastModifiedBy>Admin</cp:lastModifiedBy>
  <cp:revision>42</cp:revision>
  <dcterms:modified xsi:type="dcterms:W3CDTF">2016-03-11T07:05:13Z</dcterms:modified>
</cp:coreProperties>
</file>