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64" r:id="rId4"/>
    <p:sldId id="274" r:id="rId5"/>
    <p:sldId id="275" r:id="rId6"/>
    <p:sldId id="276" r:id="rId7"/>
    <p:sldId id="260" r:id="rId8"/>
    <p:sldId id="270" r:id="rId9"/>
    <p:sldId id="268" r:id="rId10"/>
    <p:sldId id="263" r:id="rId11"/>
    <p:sldId id="269" r:id="rId12"/>
    <p:sldId id="271" r:id="rId13"/>
    <p:sldId id="272" r:id="rId14"/>
    <p:sldId id="273" r:id="rId15"/>
    <p:sldId id="25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2832" autoAdjust="0"/>
  </p:normalViewPr>
  <p:slideViewPr>
    <p:cSldViewPr>
      <p:cViewPr varScale="1">
        <p:scale>
          <a:sx n="68" d="100"/>
          <a:sy n="68"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06.05.2015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06.05.2015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548680"/>
            <a:ext cx="8316416" cy="378565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ДИПЛОМДЫҚ ЖҰМЫС</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Тақырыбы: «</a:t>
            </a:r>
            <a:r>
              <a:rPr kumimoji="0" lang="kk-KZ"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Соколов-Сарбай таулы өндіріс бірігуінің бүлінген жерлерін қалпына келтіруінің экологиялық ерекшеліктері</a:t>
            </a:r>
            <a:r>
              <a:rPr kumimoji="0" lang="kk-KZ"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kk-KZ"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0" y="429309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5В060800 мамандығы бойынша – Экология</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2951312" y="5288340"/>
            <a:ext cx="619268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Орындаған: Иманкулова А.К</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Ғылыми жетекші: З.Г. Жокушева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аға оқытушы</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 y="0"/>
            <a:ext cx="8820472" cy="9807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Соколов-Сарыбай кенорнының жалпы сипаттамасы.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Прямоугольник 2"/>
          <p:cNvSpPr/>
          <p:nvPr/>
        </p:nvSpPr>
        <p:spPr>
          <a:xfrm>
            <a:off x="323528" y="1124744"/>
            <a:ext cx="8496944" cy="52014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kk-KZ" sz="2200" dirty="0" smtClean="0">
                <a:latin typeface="Times New Roman" pitchFamily="18" charset="0"/>
                <a:cs typeface="Times New Roman" pitchFamily="18" charset="0"/>
              </a:rPr>
              <a:t>Соколов-сарыбай кен байыту комбинаты 1954 жылы 30 маусымда Соколов және Сарыбай магнетиттық руда кен орнында ашылған.</a:t>
            </a:r>
            <a:endParaRPr lang="ru-RU" sz="2200" dirty="0" smtClean="0">
              <a:latin typeface="Times New Roman" pitchFamily="18" charset="0"/>
              <a:cs typeface="Times New Roman" pitchFamily="18" charset="0"/>
            </a:endParaRPr>
          </a:p>
          <a:p>
            <a:r>
              <a:rPr lang="kk-KZ" sz="2200" dirty="0" smtClean="0">
                <a:latin typeface="Times New Roman" pitchFamily="18" charset="0"/>
                <a:cs typeface="Times New Roman" pitchFamily="18" charset="0"/>
              </a:rPr>
              <a:t>«ССГҚӨ» АҚ қазіргі кезде Қазақстан Республикасында темір рудаларын байыту және алу бойынша ірі кәсіпорындардың бірі, сонымен қатар бұнда өнімдердің шығарулары өседі, оның сапасы жақсартылады, жаңа технологиялар енгізіледі.</a:t>
            </a:r>
          </a:p>
          <a:p>
            <a:pPr lvl="0" indent="342900" fontAlgn="base">
              <a:spcBef>
                <a:spcPct val="0"/>
              </a:spcBef>
              <a:spcAft>
                <a:spcPct val="0"/>
              </a:spcAft>
            </a:pPr>
            <a:r>
              <a:rPr lang="kk-KZ" sz="2200" u="sng" dirty="0" smtClean="0">
                <a:solidFill>
                  <a:schemeClr val="tx1"/>
                </a:solidFill>
                <a:latin typeface="Times New Roman" pitchFamily="18" charset="0"/>
                <a:ea typeface="Times New Roman" pitchFamily="18" charset="0"/>
                <a:cs typeface="Times New Roman" pitchFamily="18" charset="0"/>
              </a:rPr>
              <a:t>Шикізат базасы</a:t>
            </a:r>
            <a:r>
              <a:rPr lang="ru-RU" sz="2200" u="sng" dirty="0" smtClean="0">
                <a:solidFill>
                  <a:schemeClr val="tx1"/>
                </a:solidFill>
                <a:latin typeface="Times New Roman" pitchFamily="18" charset="0"/>
                <a:cs typeface="Times New Roman" pitchFamily="18" charset="0"/>
              </a:rPr>
              <a:t> .</a:t>
            </a:r>
            <a:r>
              <a:rPr lang="kk-KZ" sz="2200" dirty="0" smtClean="0">
                <a:solidFill>
                  <a:schemeClr val="tx1"/>
                </a:solidFill>
                <a:latin typeface="Times New Roman" pitchFamily="18" charset="0"/>
                <a:ea typeface="Times New Roman" pitchFamily="18" charset="0"/>
                <a:cs typeface="Times New Roman" pitchFamily="18" charset="0"/>
              </a:rPr>
              <a:t>Қосылған байытылған фабрикаларда өңдеу үшін шикі темір рудасының көзі Сарыбай, Соколов, Качар, Құржұнкөл карьерлері, сонымен қатар Соколов жер асты бұлағы болады. Карьерлер – құнды инженерлік құрылыстар, олардың тереңдіктері: Сарыбай – 460 метр (жобада 610 метр), Сококлов – 470 метр (жобалық 580 метр), Качар – 320 метр (жобалық 750 метр). 01.01.2004 жылы темір рудаларының қорларының пайдаланыста болғаны 3361 млн. тонна.</a:t>
            </a:r>
            <a:endParaRPr lang="kk-KZ" sz="2200" dirty="0" smtClean="0">
              <a:solidFill>
                <a:schemeClr val="tx1"/>
              </a:solidFill>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08582"/>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kk-KZ" sz="2000" b="1" dirty="0" smtClean="0">
                <a:latin typeface="Times New Roman" pitchFamily="18" charset="0"/>
                <a:ea typeface="Times New Roman" pitchFamily="18" charset="0"/>
                <a:cs typeface="Times New Roman" pitchFamily="18" charset="0"/>
              </a:rPr>
              <a:t>Ластануы.</a:t>
            </a:r>
            <a:endPar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Соколов-Сарбай кен байыту комбинаты қоршаған ортаны адамның іс -әрекеті нәтижесінде ластандырады. Осы кен байыту қоршаған ортаға әсер етіп ластандыруын мынандай негізгі түрлерге бөлуге болады: СС кен байыту комбинаты, асбест комбинаты, кірпіш зауыты, темір бетон конструкциялар комбинаты, автокөліктер т.б. Олар қоршаған ортаға келесі зиянды заттарды бөліп шығарады: темір қосылыстарын, шаң-тозаң, фосфор оксидтерін, қорғасын, мырыш, көміртек оксидін, ауыр металлдарын, кұйе. [14]</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Кен қалдықтарын үйіп сақтау қоршаған ортаға мынандай бағыттарда теріс ықпал жасайды: сол жердің флорасына, фаунасына, шаруашылыққа пайдаланатын жерлерді бүлдіру және басып қалу; су көздерін ластау және гидробалансты бұзу (әсіресе тастан қамал жасағанда); атмосфераны ластау. Осыған байланысты техногендік кен орындарды игерудің өнеркәсіптік те, практикалық (экономикалық) мәні де, экологиялық маңызы да үлкен.</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Кен байыту қалдықтарын кең масштабта құрылыс материалы ретінде пайдаланбау, олардың құрамында аз мөлшерде болса да әр түрлі құнды материалдардың болуына байланысты. Өйткені орасан зор қалдық үйінділері мен тастанды қоймаларындағы материалды алдағы уақытта қайта өңдеуқолға алынуы керек. Осыған байланысты фабрикалрдың тастандылары әзірше өте аз мөлшерде пайдалынылады.</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38499"/>
            <a:ext cx="9144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ССКБО флораға тигізетін зиянды әсері.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Өсімдіктер табиғат ортасының маңызды жиынтығы ретінде, қоршаған ортаның өзгерістеріне өте сезімді болып келеді. Флора белдеулерінде көптеген өзгерістер техногенді факторлардың әсерінен пайда болады. Біз қарастырып отырған флорамыз ССКБО жанындағы жатқан территориялар. Ол кен байыту келесі күкіртті темір рудаларын, темір рудалы концентраттарды, әктас, бентонит шикізаттарын өндіреді. Бұл өндіру барысы құрғақ жұмыс үрдісін жүргізу технологиясымен байланысты олар:  үгу, жару, кептіру, транспорттау және құрғақ өнімдерді жинап қою сонымен қатар домаланған грунтты (окатышей) күйдіру жұмыстары.  Осы үрдістерден пайда болған шаңдар мен газдар өндірістің теріс әсері болып табылады, олардың құрамында (Ca, Mg, S, F, P, V, Co, Cu, As, Zn, S</a:t>
            </a:r>
            <a:r>
              <a:rPr kumimoji="0" lang="kk-KZ"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т.б. бар.  Бұл зиянды заттардың маңызды көлемі ұзақ уақыт бойы қоршаған ортаға шығарылады да ауа бассейнінің ластануына әкеледі. Рудный қаласының территориясында зиянды заттардың, әсіресе шаң мен күкірт газының есеп бойынша концентрациясы ШРК-дан 3 есе жоғары.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Бұл территорияда флораға зерттеулер жүргізу барсында флористикалық және эколого-фитоцинетикалық табиғи құрамы зоналды типке сәйкес келді. Техногенді жүктемесінің әсері өсімдіктердің ішкі және сыртқы құрамының өзгеруін туғызады. Ол өзгерістер </a:t>
            </a: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ССКБО</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территориясына жақындаған сайын анық көрінеді. Өсімдіктердің көрсеткіштері бойынша зиянды әсер территориядан 6-12 км- ге дейін байқалады. Дала флорасында көптеген өсімдіктер түрі құрып кеткен. Ақырында таза, табиғи дала шөптесін өсімдіктердің түрі құрып, сирек кездесетін түрлер қатарына кірді. Олардың онын рудералды түрлер басады. Мүкті өсімдіктер жамылғысы сиреп жоқтың маңы деп айтуға болады, биік өсімдіктердің де қатары сиреуде.</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88640"/>
            <a:ext cx="9144000"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ССКБО фаунасына тигізетін зиянды әсері.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Топырақ фаунасы, жеке алғанда ірі омыртқазыздар жинағының жануарлары («мезофауна» тобы) – құрлық экожүйесінің басты жиынтығының бірі. Көптеген зерттеулер жұмыстарында, топырақ сапрофагтарының түскен өсімдіктердің біріншілік деструкторлары ретінде алдынғы орын алатындары көрсетілген. Омыртқазыздар топырақты құнарлату ретінде негізгі маңызды рол атқарады. Ал техногенді ауыр металдар эмиссиясы ортаның қышқылданған фонының топырақ мезофаунасына теріс әсер тудырады. </a:t>
            </a:r>
          </a:p>
          <a:p>
            <a:r>
              <a:rPr lang="kk-KZ" sz="2000" dirty="0" smtClean="0">
                <a:latin typeface="Times New Roman" pitchFamily="18" charset="0"/>
                <a:cs typeface="Times New Roman" pitchFamily="18" charset="0"/>
              </a:rPr>
              <a:t>Әр географиялық белдеулерде және ландшафтарда топырақ омыртқасыздар бірлестігі ластанудың әр түріне бірдей сезгіш келеді. Олардың көрсеткіштері: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1. Жалпы молшылықтарының кемуі (даралардың тығыздығы және биомассалары).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2. Таксономдық әртүрлілігінің төмендеуі.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3. Эвритопты түрлер тобының өсуі.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4. Кеңістік бірқалыптылығының және тығыздығының топырақтың төменгі қатарларына жылжуы.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5. Трофикалық құрылысының өзгеруі, ол, сапрофагтар түрлерінің кемуі және фитофагтар түрлерінің өсуі</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340768"/>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Қоршаған ортаның мониторингінде құстарды пайдалану ертеден келе жатқан дәстүрлердің бірі. Антропогенді фактордың әсерін бағалау үшін, әр түрлі қызметтік деңгейдің құрылысының көрсеткіштерін пайдаланады. Популяциялық (ұя салу қабілетін) және организмдік көрсеткіштері (жұмыртқаларының, балапандарының көлемі) паталогиясын бақылайтын табалдырық шегін анықтауға жол береді: шыққан балапандардың саны, немесе жас даралардың тіршілігін  жалғастыруға еш үлес қоспайды. Қаланың және өндіріс территориясында қоршаған ортаның ауыр металдармен ластану нәтижесінде өндірістер маңында мекендейтін құстардың түрлері 8 есе кемиді.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Прямоугольник 4"/>
          <p:cNvSpPr/>
          <p:nvPr/>
        </p:nvSpPr>
        <p:spPr>
          <a:xfrm>
            <a:off x="1835696" y="332656"/>
            <a:ext cx="6134115"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kk-KZ"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Times New Roman" pitchFamily="18" charset="0"/>
                <a:cs typeface="Times New Roman" pitchFamily="18" charset="0"/>
              </a:rPr>
              <a:t>Құстарға тигізетін зиянды әсері</a:t>
            </a: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403648" y="1340768"/>
            <a:ext cx="6192688"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Назар аударып тыңдағандарыңызға рахмет!!!</a:t>
            </a:r>
            <a:endParaRPr kumimoji="0" lang="kk-KZ"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11560" y="620688"/>
            <a:ext cx="806363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kk-KZ" sz="4400" b="1" dirty="0" smtClean="0">
                <a:latin typeface="Times New Roman" pitchFamily="18" charset="0"/>
                <a:cs typeface="Times New Roman" pitchFamily="18" charset="0"/>
              </a:rPr>
              <a:t>Жұмыстың мақсаты: </a:t>
            </a:r>
          </a:p>
          <a:p>
            <a:pPr lvl="0" algn="ctr" fontAlgn="base">
              <a:spcBef>
                <a:spcPct val="0"/>
              </a:spcBef>
              <a:spcAft>
                <a:spcPct val="0"/>
              </a:spcAft>
            </a:pPr>
            <a:r>
              <a:rPr lang="kk-KZ" sz="4400" dirty="0" smtClean="0">
                <a:latin typeface="Times New Roman" pitchFamily="18" charset="0"/>
                <a:cs typeface="Times New Roman" pitchFamily="18" charset="0"/>
              </a:rPr>
              <a:t>Соколов-Сарыбай</a:t>
            </a:r>
            <a:r>
              <a:rPr lang="kk-KZ" sz="4400" b="1" dirty="0" smtClean="0">
                <a:latin typeface="Times New Roman" pitchFamily="18" charset="0"/>
                <a:cs typeface="Times New Roman" pitchFamily="18" charset="0"/>
              </a:rPr>
              <a:t> </a:t>
            </a:r>
            <a:r>
              <a:rPr lang="kk-KZ" sz="4400" dirty="0" smtClean="0">
                <a:latin typeface="Times New Roman" pitchFamily="18" charset="0"/>
                <a:cs typeface="Times New Roman" pitchFamily="18" charset="0"/>
              </a:rPr>
              <a:t>кенінің қоршаған ортаға шығаратын зиянды заттарын зерттеу</a:t>
            </a:r>
            <a:r>
              <a:rPr lang="kk-KZ" dirty="0" smtClean="0"/>
              <a:t>.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3" descr="C:\Users\User\Desktop\Айкенже 3-курс\СЛАЙД университет\фото\IMG_5211.JPG"/>
          <p:cNvPicPr>
            <a:picLocks noChangeAspect="1" noChangeArrowheads="1"/>
          </p:cNvPicPr>
          <p:nvPr/>
        </p:nvPicPr>
        <p:blipFill>
          <a:blip r:embed="rId2" cstate="print"/>
          <a:srcRect/>
          <a:stretch>
            <a:fillRect/>
          </a:stretch>
        </p:blipFill>
        <p:spPr bwMode="auto">
          <a:xfrm>
            <a:off x="2555776" y="3429000"/>
            <a:ext cx="4176463" cy="316835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24786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kk-KZ" sz="3200" b="1" dirty="0" smtClean="0">
                <a:latin typeface="Times New Roman" pitchFamily="18" charset="0"/>
                <a:cs typeface="Times New Roman" pitchFamily="18" charset="0"/>
              </a:rPr>
              <a:t>Жұмыстардың мiндеттерi келесiге тiреледi: </a:t>
            </a:r>
          </a:p>
          <a:p>
            <a:r>
              <a:rPr lang="kk-KZ" sz="3200" b="1" dirty="0" smtClean="0">
                <a:latin typeface="Times New Roman" pitchFamily="18" charset="0"/>
                <a:cs typeface="Times New Roman" pitchFamily="18" charset="0"/>
              </a:rPr>
              <a:t/>
            </a:r>
            <a:br>
              <a:rPr lang="kk-KZ" sz="3200" b="1" dirty="0" smtClean="0">
                <a:latin typeface="Times New Roman" pitchFamily="18" charset="0"/>
                <a:cs typeface="Times New Roman" pitchFamily="18" charset="0"/>
              </a:rPr>
            </a:br>
            <a:r>
              <a:rPr lang="kk-KZ" sz="2800" dirty="0" smtClean="0">
                <a:latin typeface="Times New Roman" pitchFamily="18" charset="0"/>
                <a:cs typeface="Times New Roman" pitchFamily="18" charset="0"/>
              </a:rPr>
              <a:t>1.</a:t>
            </a:r>
            <a:r>
              <a:rPr lang="kk-KZ" sz="2800" b="1" dirty="0" smtClean="0">
                <a:latin typeface="Times New Roman" pitchFamily="18" charset="0"/>
                <a:cs typeface="Times New Roman" pitchFamily="18" charset="0"/>
              </a:rPr>
              <a:t> </a:t>
            </a:r>
            <a:r>
              <a:rPr lang="kk-KZ" sz="2800" dirty="0" smtClean="0">
                <a:latin typeface="Times New Roman" pitchFamily="18" charset="0"/>
                <a:cs typeface="Times New Roman" pitchFamily="18" charset="0"/>
              </a:rPr>
              <a:t>ССКБО шығатын зиянды заттарына сипаттама беру. </a:t>
            </a:r>
            <a:br>
              <a:rPr lang="kk-KZ" sz="2800" dirty="0" smtClean="0">
                <a:latin typeface="Times New Roman" pitchFamily="18" charset="0"/>
                <a:cs typeface="Times New Roman" pitchFamily="18" charset="0"/>
              </a:rPr>
            </a:br>
            <a:r>
              <a:rPr lang="kk-KZ" sz="2800" dirty="0" smtClean="0">
                <a:latin typeface="Times New Roman" pitchFamily="18" charset="0"/>
                <a:cs typeface="Times New Roman" pitchFamily="18" charset="0"/>
              </a:rPr>
              <a:t>2. ССКБО шығатын зиянды заттарының флораға тигізетін зиянды әсерін  зерттеу. </a:t>
            </a:r>
          </a:p>
          <a:p>
            <a:r>
              <a:rPr lang="kk-KZ" sz="2800" dirty="0" smtClean="0">
                <a:latin typeface="Times New Roman" pitchFamily="18" charset="0"/>
                <a:cs typeface="Times New Roman" pitchFamily="18" charset="0"/>
              </a:rPr>
              <a:t/>
            </a:r>
            <a:br>
              <a:rPr lang="kk-KZ" sz="2800" dirty="0" smtClean="0">
                <a:latin typeface="Times New Roman" pitchFamily="18" charset="0"/>
                <a:cs typeface="Times New Roman" pitchFamily="18" charset="0"/>
              </a:rPr>
            </a:br>
            <a:r>
              <a:rPr lang="kk-KZ" sz="2800" dirty="0" smtClean="0">
                <a:latin typeface="Times New Roman" pitchFamily="18" charset="0"/>
                <a:cs typeface="Times New Roman" pitchFamily="18" charset="0"/>
              </a:rPr>
              <a:t>3. ССКБО шығатын зиянды заттарының фаунаға тигізетін зиянды әсерін  зерттеу.</a:t>
            </a:r>
          </a:p>
          <a:p>
            <a:r>
              <a:rPr lang="kk-KZ" sz="2800" dirty="0" smtClean="0">
                <a:latin typeface="Times New Roman" pitchFamily="18" charset="0"/>
                <a:cs typeface="Times New Roman" pitchFamily="18" charset="0"/>
              </a:rPr>
              <a:t/>
            </a:r>
            <a:br>
              <a:rPr lang="kk-KZ" sz="2800" dirty="0" smtClean="0">
                <a:latin typeface="Times New Roman" pitchFamily="18" charset="0"/>
                <a:cs typeface="Times New Roman" pitchFamily="18" charset="0"/>
              </a:rPr>
            </a:br>
            <a:r>
              <a:rPr lang="kk-KZ" sz="2800" dirty="0" smtClean="0">
                <a:latin typeface="Times New Roman" pitchFamily="18" charset="0"/>
                <a:cs typeface="Times New Roman" pitchFamily="18" charset="0"/>
              </a:rPr>
              <a:t>4. ССКБО таулы өндіріс бірігуінің бүлінген жерлерін қалпына келтіруінің экологиялық ерекшеліктері.</a:t>
            </a:r>
          </a:p>
          <a:p>
            <a:endParaRPr lang="kk-KZ" sz="2800" dirty="0" smtClean="0">
              <a:latin typeface="Times New Roman" pitchFamily="18" charset="0"/>
              <a:cs typeface="Times New Roman" pitchFamily="18" charset="0"/>
            </a:endParaRPr>
          </a:p>
          <a:p>
            <a:endParaRPr lang="kk-KZ"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48680"/>
            <a:ext cx="9144000" cy="470898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Үйінділерде топырақ жамылғысымен және онсыз, кейбір кезде минералдық тыңайтқыштарды енгізумен де әр түрлі субстраттарда жергілікті флора мен жақын аймақтардағы өсімдіктерден әр түрлі шөптер, сонымен катар ағашты және бұталы өсімдіктер пайдаланылып көрілді. Егу мен отырғызулар үйінділердің әр түрлі ярустарында өткізілді.</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Алынған субстраттар нұсқалары келесі:</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I.Төртінші	ретті кұмбалшық пен неогенді құмдар қосу 10 см құнарлы топырақ қабаты.</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II.Төртінші	ретті құмбалшық қосу минералдық тыңайтқыштар.</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III.Мел	құмдары мен құмайт қосу 15-20 см құнарлы топырақ қабаты.</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I</a:t>
            </a:r>
            <a:r>
              <a:rPr kumimoji="0" lang="kk-KZ"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V.Үшінші ретті чеган балшықтары қосу 100 см потенциалды немесе аз</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0000"/>
                </a:solidFill>
                <a:effectLst/>
                <a:latin typeface="Times New Roman" pitchFamily="18" charset="0"/>
                <a:ea typeface="Microsoft Sans Serif" pitchFamily="34" charset="0"/>
                <a:cs typeface="Times New Roman" pitchFamily="18" charset="0"/>
              </a:rPr>
              <a:t>жарамды жыныстар қосу 10 см құнарлы топырақ қабаты.</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2915816" y="188640"/>
            <a:ext cx="6010275" cy="2457450"/>
          </a:xfrm>
          <a:prstGeom prst="rect">
            <a:avLst/>
          </a:prstGeom>
          <a:noFill/>
          <a:ln w="9525">
            <a:noFill/>
            <a:miter lim="800000"/>
            <a:headEnd/>
            <a:tailEnd/>
          </a:ln>
        </p:spPr>
      </p:pic>
      <p:sp>
        <p:nvSpPr>
          <p:cNvPr id="5" name="Прямоугольник 4"/>
          <p:cNvSpPr/>
          <p:nvPr/>
        </p:nvSpPr>
        <p:spPr>
          <a:xfrm>
            <a:off x="0" y="1052736"/>
            <a:ext cx="2736304" cy="923330"/>
          </a:xfrm>
          <a:prstGeom prst="rect">
            <a:avLst/>
          </a:prstGeom>
        </p:spPr>
        <p:txBody>
          <a:bodyPr wrap="square">
            <a:spAutoFit/>
          </a:bodyPr>
          <a:lstStyle/>
          <a:p>
            <a:pPr lvl="0" eaLnBrk="0" fontAlgn="base" hangingPunct="0">
              <a:spcBef>
                <a:spcPct val="0"/>
              </a:spcBef>
              <a:spcAft>
                <a:spcPct val="0"/>
              </a:spcAft>
            </a:pPr>
            <a:r>
              <a:rPr lang="ru-RU" dirty="0" smtClean="0">
                <a:solidFill>
                  <a:srgbClr val="000000"/>
                </a:solidFill>
                <a:latin typeface="Times New Roman" pitchFamily="18" charset="0"/>
                <a:ea typeface="Microsoft Sans Serif" pitchFamily="34" charset="0"/>
                <a:cs typeface="Times New Roman" pitchFamily="18" charset="0"/>
              </a:rPr>
              <a:t>№ 1 </a:t>
            </a:r>
            <a:r>
              <a:rPr lang="ru-RU" dirty="0" err="1" smtClean="0">
                <a:solidFill>
                  <a:srgbClr val="000000"/>
                </a:solidFill>
                <a:latin typeface="Times New Roman" pitchFamily="18" charset="0"/>
                <a:ea typeface="Microsoft Sans Serif" pitchFamily="34" charset="0"/>
                <a:cs typeface="Times New Roman" pitchFamily="18" charset="0"/>
              </a:rPr>
              <a:t>учаскес</a:t>
            </a:r>
            <a:r>
              <a:rPr lang="kk-KZ" dirty="0" smtClean="0">
                <a:solidFill>
                  <a:srgbClr val="000000"/>
                </a:solidFill>
                <a:latin typeface="Times New Roman" pitchFamily="18" charset="0"/>
                <a:ea typeface="Microsoft Sans Serif" pitchFamily="34" charset="0"/>
                <a:cs typeface="Times New Roman" pitchFamily="18" charset="0"/>
              </a:rPr>
              <a:t>і Төртінші ретті және неогенді құмдар</a:t>
            </a:r>
            <a:endParaRPr lang="kk-KZ" dirty="0" smtClean="0">
              <a:solidFill>
                <a:srgbClr val="000000"/>
              </a:solidFill>
              <a:latin typeface="Times New Roman" pitchFamily="18" charset="0"/>
              <a:ea typeface="Microsoft Sans Serif" pitchFamily="34" charset="0"/>
              <a:cs typeface="Times New Roman" pitchFamily="18" charset="0"/>
            </a:endParaRPr>
          </a:p>
        </p:txBody>
      </p:sp>
      <p:sp>
        <p:nvSpPr>
          <p:cNvPr id="6" name="Прямоугольник 5"/>
          <p:cNvSpPr/>
          <p:nvPr/>
        </p:nvSpPr>
        <p:spPr>
          <a:xfrm>
            <a:off x="2699792" y="2708920"/>
            <a:ext cx="2646040" cy="369332"/>
          </a:xfrm>
          <a:prstGeom prst="rect">
            <a:avLst/>
          </a:prstGeom>
        </p:spPr>
        <p:txBody>
          <a:bodyPr wrap="square">
            <a:spAutoFit/>
          </a:bodyPr>
          <a:lstStyle/>
          <a:p>
            <a:pPr lvl="0" eaLnBrk="0" fontAlgn="base" hangingPunct="0">
              <a:spcBef>
                <a:spcPct val="0"/>
              </a:spcBef>
              <a:spcAft>
                <a:spcPct val="0"/>
              </a:spcAft>
            </a:pPr>
            <a:r>
              <a:rPr lang="kk-KZ" dirty="0" smtClean="0">
                <a:solidFill>
                  <a:srgbClr val="000000"/>
                </a:solidFill>
                <a:latin typeface="Times New Roman" pitchFamily="18" charset="0"/>
                <a:ea typeface="Microsoft Sans Serif" pitchFamily="34" charset="0"/>
                <a:cs typeface="Times New Roman" pitchFamily="18" charset="0"/>
              </a:rPr>
              <a:t>Жоба 45-50</a:t>
            </a:r>
            <a:r>
              <a:rPr lang="ru-RU" dirty="0" smtClean="0">
                <a:solidFill>
                  <a:srgbClr val="000000"/>
                </a:solidFill>
                <a:latin typeface="Times New Roman" pitchFamily="18" charset="0"/>
                <a:ea typeface="Microsoft Sans Serif" pitchFamily="34" charset="0"/>
                <a:cs typeface="Times New Roman" pitchFamily="18" charset="0"/>
              </a:rPr>
              <a:t>% </a:t>
            </a:r>
            <a:r>
              <a:rPr lang="ru-RU" dirty="0" err="1" smtClean="0">
                <a:solidFill>
                  <a:srgbClr val="000000"/>
                </a:solidFill>
                <a:latin typeface="Times New Roman" pitchFamily="18" charset="0"/>
                <a:ea typeface="Microsoft Sans Serif" pitchFamily="34" charset="0"/>
                <a:cs typeface="Times New Roman" pitchFamily="18" charset="0"/>
              </a:rPr>
              <a:t>жабыл</a:t>
            </a:r>
            <a:r>
              <a:rPr lang="kk-KZ" dirty="0" smtClean="0">
                <a:solidFill>
                  <a:srgbClr val="000000"/>
                </a:solidFill>
                <a:latin typeface="Times New Roman" pitchFamily="18" charset="0"/>
                <a:ea typeface="Microsoft Sans Serif" pitchFamily="34" charset="0"/>
                <a:cs typeface="Times New Roman" pitchFamily="18" charset="0"/>
              </a:rPr>
              <a:t>ған</a:t>
            </a:r>
            <a:endParaRPr lang="kk-KZ" dirty="0" smtClean="0">
              <a:solidFill>
                <a:srgbClr val="000000"/>
              </a:solidFill>
              <a:latin typeface="Times New Roman" pitchFamily="18" charset="0"/>
              <a:ea typeface="Microsoft Sans Serif" pitchFamily="34" charset="0"/>
              <a:cs typeface="Times New Roman" pitchFamily="18" charset="0"/>
            </a:endParaRPr>
          </a:p>
        </p:txBody>
      </p:sp>
      <p:sp>
        <p:nvSpPr>
          <p:cNvPr id="7" name="Прямоугольник 6"/>
          <p:cNvSpPr/>
          <p:nvPr/>
        </p:nvSpPr>
        <p:spPr>
          <a:xfrm>
            <a:off x="6372200" y="2636912"/>
            <a:ext cx="2530949" cy="369332"/>
          </a:xfrm>
          <a:prstGeom prst="rect">
            <a:avLst/>
          </a:prstGeom>
        </p:spPr>
        <p:txBody>
          <a:bodyPr wrap="none">
            <a:spAutoFit/>
          </a:bodyPr>
          <a:lstStyle/>
          <a:p>
            <a:pPr lvl="0" eaLnBrk="0" fontAlgn="base" hangingPunct="0">
              <a:spcBef>
                <a:spcPct val="0"/>
              </a:spcBef>
              <a:spcAft>
                <a:spcPct val="0"/>
              </a:spcAft>
            </a:pPr>
            <a:r>
              <a:rPr lang="kk-KZ" dirty="0" smtClean="0">
                <a:solidFill>
                  <a:srgbClr val="000000"/>
                </a:solidFill>
                <a:latin typeface="Times New Roman" pitchFamily="18" charset="0"/>
                <a:ea typeface="Microsoft Sans Serif" pitchFamily="34" charset="0"/>
                <a:cs typeface="Times New Roman" pitchFamily="18" charset="0"/>
              </a:rPr>
              <a:t>Жоба </a:t>
            </a:r>
            <a:r>
              <a:rPr lang="kk-KZ" dirty="0" smtClean="0">
                <a:solidFill>
                  <a:srgbClr val="000000"/>
                </a:solidFill>
                <a:latin typeface="Times New Roman" pitchFamily="18" charset="0"/>
                <a:ea typeface="Microsoft Sans Serif" pitchFamily="34" charset="0"/>
                <a:cs typeface="Times New Roman" pitchFamily="18" charset="0"/>
              </a:rPr>
              <a:t>70-80</a:t>
            </a:r>
            <a:r>
              <a:rPr lang="ru-RU" dirty="0" smtClean="0">
                <a:solidFill>
                  <a:srgbClr val="000000"/>
                </a:solidFill>
                <a:latin typeface="Times New Roman" pitchFamily="18" charset="0"/>
                <a:ea typeface="Microsoft Sans Serif" pitchFamily="34" charset="0"/>
                <a:cs typeface="Times New Roman" pitchFamily="18" charset="0"/>
              </a:rPr>
              <a:t>% </a:t>
            </a:r>
            <a:r>
              <a:rPr lang="ru-RU" dirty="0" err="1" smtClean="0">
                <a:solidFill>
                  <a:srgbClr val="000000"/>
                </a:solidFill>
                <a:latin typeface="Times New Roman" pitchFamily="18" charset="0"/>
                <a:ea typeface="Microsoft Sans Serif" pitchFamily="34" charset="0"/>
                <a:cs typeface="Times New Roman" pitchFamily="18" charset="0"/>
              </a:rPr>
              <a:t>жабыл</a:t>
            </a:r>
            <a:r>
              <a:rPr lang="kk-KZ" dirty="0" smtClean="0">
                <a:solidFill>
                  <a:srgbClr val="000000"/>
                </a:solidFill>
                <a:latin typeface="Times New Roman" pitchFamily="18" charset="0"/>
                <a:ea typeface="Microsoft Sans Serif" pitchFamily="34" charset="0"/>
                <a:cs typeface="Times New Roman" pitchFamily="18" charset="0"/>
              </a:rPr>
              <a:t>ған</a:t>
            </a:r>
          </a:p>
        </p:txBody>
      </p:sp>
      <p:pic>
        <p:nvPicPr>
          <p:cNvPr id="27651" name="Picture 3"/>
          <p:cNvPicPr>
            <a:picLocks noChangeAspect="1" noChangeArrowheads="1"/>
          </p:cNvPicPr>
          <p:nvPr/>
        </p:nvPicPr>
        <p:blipFill>
          <a:blip r:embed="rId3" cstate="print"/>
          <a:srcRect/>
          <a:stretch>
            <a:fillRect/>
          </a:stretch>
        </p:blipFill>
        <p:spPr bwMode="auto">
          <a:xfrm>
            <a:off x="2699792" y="3717032"/>
            <a:ext cx="5991225" cy="2409825"/>
          </a:xfrm>
          <a:prstGeom prst="rect">
            <a:avLst/>
          </a:prstGeom>
          <a:noFill/>
          <a:ln w="9525">
            <a:noFill/>
            <a:miter lim="800000"/>
            <a:headEnd/>
            <a:tailEnd/>
          </a:ln>
        </p:spPr>
      </p:pic>
      <p:sp>
        <p:nvSpPr>
          <p:cNvPr id="9" name="Прямоугольник 8"/>
          <p:cNvSpPr/>
          <p:nvPr/>
        </p:nvSpPr>
        <p:spPr>
          <a:xfrm>
            <a:off x="251520" y="3933056"/>
            <a:ext cx="2232248" cy="1200329"/>
          </a:xfrm>
          <a:prstGeom prst="rect">
            <a:avLst/>
          </a:prstGeom>
        </p:spPr>
        <p:txBody>
          <a:bodyPr wrap="square">
            <a:spAutoFit/>
          </a:bodyPr>
          <a:lstStyle/>
          <a:p>
            <a:pPr lvl="0" eaLnBrk="0" fontAlgn="base" hangingPunct="0">
              <a:spcBef>
                <a:spcPct val="0"/>
              </a:spcBef>
              <a:spcAft>
                <a:spcPct val="0"/>
              </a:spcAft>
            </a:pPr>
            <a:r>
              <a:rPr lang="ru-RU" dirty="0" smtClean="0">
                <a:solidFill>
                  <a:srgbClr val="000000"/>
                </a:solidFill>
                <a:latin typeface="Times New Roman" pitchFamily="18" charset="0"/>
                <a:ea typeface="Microsoft Sans Serif" pitchFamily="34" charset="0"/>
                <a:cs typeface="Times New Roman" pitchFamily="18" charset="0"/>
              </a:rPr>
              <a:t>№ </a:t>
            </a:r>
            <a:r>
              <a:rPr lang="ru-RU" dirty="0" smtClean="0">
                <a:solidFill>
                  <a:srgbClr val="000000"/>
                </a:solidFill>
                <a:latin typeface="Times New Roman" pitchFamily="18" charset="0"/>
                <a:ea typeface="Microsoft Sans Serif" pitchFamily="34" charset="0"/>
                <a:cs typeface="Times New Roman" pitchFamily="18" charset="0"/>
              </a:rPr>
              <a:t>2 </a:t>
            </a:r>
            <a:r>
              <a:rPr lang="ru-RU" dirty="0" err="1" smtClean="0">
                <a:solidFill>
                  <a:srgbClr val="000000"/>
                </a:solidFill>
                <a:latin typeface="Times New Roman" pitchFamily="18" charset="0"/>
                <a:ea typeface="Microsoft Sans Serif" pitchFamily="34" charset="0"/>
                <a:cs typeface="Times New Roman" pitchFamily="18" charset="0"/>
              </a:rPr>
              <a:t>учаскес</a:t>
            </a:r>
            <a:r>
              <a:rPr lang="kk-KZ" dirty="0" smtClean="0">
                <a:solidFill>
                  <a:srgbClr val="000000"/>
                </a:solidFill>
                <a:latin typeface="Times New Roman" pitchFamily="18" charset="0"/>
                <a:ea typeface="Microsoft Sans Serif" pitchFamily="34" charset="0"/>
                <a:cs typeface="Times New Roman" pitchFamily="18" charset="0"/>
              </a:rPr>
              <a:t>і Төртінші </a:t>
            </a:r>
            <a:r>
              <a:rPr lang="kk-KZ" dirty="0" smtClean="0">
                <a:solidFill>
                  <a:srgbClr val="000000"/>
                </a:solidFill>
                <a:latin typeface="Times New Roman" pitchFamily="18" charset="0"/>
                <a:ea typeface="Microsoft Sans Serif" pitchFamily="34" charset="0"/>
                <a:cs typeface="Times New Roman" pitchFamily="18" charset="0"/>
              </a:rPr>
              <a:t>ретті орман тектес  құмбалшықтар</a:t>
            </a:r>
            <a:endParaRPr lang="kk-KZ" dirty="0" smtClean="0">
              <a:solidFill>
                <a:srgbClr val="000000"/>
              </a:solidFill>
              <a:latin typeface="Times New Roman" pitchFamily="18" charset="0"/>
              <a:ea typeface="Microsoft Sans Serif" pitchFamily="34" charset="0"/>
              <a:cs typeface="Times New Roman" pitchFamily="18" charset="0"/>
            </a:endParaRPr>
          </a:p>
        </p:txBody>
      </p:sp>
      <p:sp>
        <p:nvSpPr>
          <p:cNvPr id="10" name="Прямоугольник 9"/>
          <p:cNvSpPr/>
          <p:nvPr/>
        </p:nvSpPr>
        <p:spPr>
          <a:xfrm>
            <a:off x="2195736" y="3356992"/>
            <a:ext cx="3206519" cy="369332"/>
          </a:xfrm>
          <a:prstGeom prst="rect">
            <a:avLst/>
          </a:prstGeom>
        </p:spPr>
        <p:txBody>
          <a:bodyPr wrap="none">
            <a:spAutoFit/>
          </a:bodyPr>
          <a:lstStyle/>
          <a:p>
            <a:r>
              <a:rPr lang="en-US" dirty="0" smtClean="0">
                <a:latin typeface="Times New Roman" pitchFamily="18" charset="0"/>
                <a:cs typeface="Times New Roman" pitchFamily="18" charset="0"/>
              </a:rPr>
              <a:t>NPK</a:t>
            </a:r>
            <a:r>
              <a:rPr lang="kk-KZ" dirty="0" smtClean="0">
                <a:latin typeface="Times New Roman" pitchFamily="18" charset="0"/>
                <a:cs typeface="Times New Roman" pitchFamily="18" charset="0"/>
              </a:rPr>
              <a:t> тыңайтқышын енгізгенде</a:t>
            </a:r>
            <a:endParaRPr lang="ru-RU" dirty="0">
              <a:latin typeface="Times New Roman" pitchFamily="18" charset="0"/>
              <a:cs typeface="Times New Roman" pitchFamily="18" charset="0"/>
            </a:endParaRPr>
          </a:p>
        </p:txBody>
      </p:sp>
      <p:sp>
        <p:nvSpPr>
          <p:cNvPr id="11" name="Прямоугольник 10"/>
          <p:cNvSpPr/>
          <p:nvPr/>
        </p:nvSpPr>
        <p:spPr>
          <a:xfrm>
            <a:off x="6660232" y="3284984"/>
            <a:ext cx="1709122" cy="369332"/>
          </a:xfrm>
          <a:prstGeom prst="rect">
            <a:avLst/>
          </a:prstGeom>
        </p:spPr>
        <p:txBody>
          <a:bodyPr wrap="none">
            <a:spAutoFit/>
          </a:bodyPr>
          <a:lstStyle/>
          <a:p>
            <a:r>
              <a:rPr lang="kk-KZ" dirty="0" smtClean="0">
                <a:latin typeface="Times New Roman" pitchFamily="18" charset="0"/>
                <a:cs typeface="Times New Roman" pitchFamily="18" charset="0"/>
              </a:rPr>
              <a:t>Тыңайтқышсыз</a:t>
            </a:r>
            <a:endParaRPr lang="ru-RU" dirty="0">
              <a:latin typeface="Times New Roman" pitchFamily="18" charset="0"/>
              <a:cs typeface="Times New Roman" pitchFamily="18" charset="0"/>
            </a:endParaRPr>
          </a:p>
        </p:txBody>
      </p:sp>
      <p:sp>
        <p:nvSpPr>
          <p:cNvPr id="12" name="Прямоугольник 11"/>
          <p:cNvSpPr/>
          <p:nvPr/>
        </p:nvSpPr>
        <p:spPr>
          <a:xfrm>
            <a:off x="2483768" y="6237312"/>
            <a:ext cx="2530949" cy="369332"/>
          </a:xfrm>
          <a:prstGeom prst="rect">
            <a:avLst/>
          </a:prstGeom>
        </p:spPr>
        <p:txBody>
          <a:bodyPr wrap="none">
            <a:spAutoFit/>
          </a:bodyPr>
          <a:lstStyle/>
          <a:p>
            <a:pPr lvl="0" eaLnBrk="0" fontAlgn="base" hangingPunct="0">
              <a:spcBef>
                <a:spcPct val="0"/>
              </a:spcBef>
              <a:spcAft>
                <a:spcPct val="0"/>
              </a:spcAft>
            </a:pPr>
            <a:r>
              <a:rPr lang="kk-KZ" dirty="0" smtClean="0">
                <a:solidFill>
                  <a:srgbClr val="000000"/>
                </a:solidFill>
                <a:latin typeface="Times New Roman" pitchFamily="18" charset="0"/>
                <a:ea typeface="Microsoft Sans Serif" pitchFamily="34" charset="0"/>
                <a:cs typeface="Times New Roman" pitchFamily="18" charset="0"/>
              </a:rPr>
              <a:t>Жоба </a:t>
            </a:r>
            <a:r>
              <a:rPr lang="kk-KZ" dirty="0" smtClean="0">
                <a:solidFill>
                  <a:srgbClr val="000000"/>
                </a:solidFill>
                <a:latin typeface="Times New Roman" pitchFamily="18" charset="0"/>
                <a:ea typeface="Microsoft Sans Serif" pitchFamily="34" charset="0"/>
                <a:cs typeface="Times New Roman" pitchFamily="18" charset="0"/>
              </a:rPr>
              <a:t>85-90</a:t>
            </a:r>
            <a:r>
              <a:rPr lang="ru-RU" dirty="0" smtClean="0">
                <a:solidFill>
                  <a:srgbClr val="000000"/>
                </a:solidFill>
                <a:latin typeface="Times New Roman" pitchFamily="18" charset="0"/>
                <a:ea typeface="Microsoft Sans Serif" pitchFamily="34" charset="0"/>
                <a:cs typeface="Times New Roman" pitchFamily="18" charset="0"/>
              </a:rPr>
              <a:t>% </a:t>
            </a:r>
            <a:r>
              <a:rPr lang="ru-RU" dirty="0" err="1" smtClean="0">
                <a:solidFill>
                  <a:srgbClr val="000000"/>
                </a:solidFill>
                <a:latin typeface="Times New Roman" pitchFamily="18" charset="0"/>
                <a:ea typeface="Microsoft Sans Serif" pitchFamily="34" charset="0"/>
                <a:cs typeface="Times New Roman" pitchFamily="18" charset="0"/>
              </a:rPr>
              <a:t>жабыл</a:t>
            </a:r>
            <a:r>
              <a:rPr lang="kk-KZ" dirty="0" smtClean="0">
                <a:solidFill>
                  <a:srgbClr val="000000"/>
                </a:solidFill>
                <a:latin typeface="Times New Roman" pitchFamily="18" charset="0"/>
                <a:ea typeface="Microsoft Sans Serif" pitchFamily="34" charset="0"/>
                <a:cs typeface="Times New Roman" pitchFamily="18" charset="0"/>
              </a:rPr>
              <a:t>ған</a:t>
            </a:r>
          </a:p>
        </p:txBody>
      </p:sp>
      <p:sp>
        <p:nvSpPr>
          <p:cNvPr id="13" name="Прямоугольник 12"/>
          <p:cNvSpPr/>
          <p:nvPr/>
        </p:nvSpPr>
        <p:spPr>
          <a:xfrm>
            <a:off x="6228184" y="6165304"/>
            <a:ext cx="2530949" cy="369332"/>
          </a:xfrm>
          <a:prstGeom prst="rect">
            <a:avLst/>
          </a:prstGeom>
        </p:spPr>
        <p:txBody>
          <a:bodyPr wrap="none">
            <a:spAutoFit/>
          </a:bodyPr>
          <a:lstStyle/>
          <a:p>
            <a:pPr lvl="0" eaLnBrk="0" fontAlgn="base" hangingPunct="0">
              <a:spcBef>
                <a:spcPct val="0"/>
              </a:spcBef>
              <a:spcAft>
                <a:spcPct val="0"/>
              </a:spcAft>
            </a:pPr>
            <a:r>
              <a:rPr lang="kk-KZ" dirty="0" smtClean="0">
                <a:solidFill>
                  <a:srgbClr val="000000"/>
                </a:solidFill>
                <a:latin typeface="Times New Roman" pitchFamily="18" charset="0"/>
                <a:ea typeface="Microsoft Sans Serif" pitchFamily="34" charset="0"/>
                <a:cs typeface="Times New Roman" pitchFamily="18" charset="0"/>
              </a:rPr>
              <a:t>Жоба </a:t>
            </a:r>
            <a:r>
              <a:rPr lang="kk-KZ" dirty="0" smtClean="0">
                <a:solidFill>
                  <a:srgbClr val="000000"/>
                </a:solidFill>
                <a:latin typeface="Times New Roman" pitchFamily="18" charset="0"/>
                <a:ea typeface="Microsoft Sans Serif" pitchFamily="34" charset="0"/>
                <a:cs typeface="Times New Roman" pitchFamily="18" charset="0"/>
              </a:rPr>
              <a:t>50-60</a:t>
            </a:r>
            <a:r>
              <a:rPr lang="ru-RU" dirty="0" smtClean="0">
                <a:solidFill>
                  <a:srgbClr val="000000"/>
                </a:solidFill>
                <a:latin typeface="Times New Roman" pitchFamily="18" charset="0"/>
                <a:ea typeface="Microsoft Sans Serif" pitchFamily="34" charset="0"/>
                <a:cs typeface="Times New Roman" pitchFamily="18" charset="0"/>
              </a:rPr>
              <a:t>% </a:t>
            </a:r>
            <a:r>
              <a:rPr lang="ru-RU" dirty="0" err="1" smtClean="0">
                <a:solidFill>
                  <a:srgbClr val="000000"/>
                </a:solidFill>
                <a:latin typeface="Times New Roman" pitchFamily="18" charset="0"/>
                <a:ea typeface="Microsoft Sans Serif" pitchFamily="34" charset="0"/>
                <a:cs typeface="Times New Roman" pitchFamily="18" charset="0"/>
              </a:rPr>
              <a:t>жабыл</a:t>
            </a:r>
            <a:r>
              <a:rPr lang="kk-KZ" dirty="0" smtClean="0">
                <a:solidFill>
                  <a:srgbClr val="000000"/>
                </a:solidFill>
                <a:latin typeface="Times New Roman" pitchFamily="18" charset="0"/>
                <a:ea typeface="Microsoft Sans Serif" pitchFamily="34" charset="0"/>
                <a:cs typeface="Times New Roman" pitchFamily="18" charset="0"/>
              </a:rPr>
              <a:t>ған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2534432" y="332656"/>
            <a:ext cx="6322702" cy="2088232"/>
          </a:xfrm>
          <a:prstGeom prst="rect">
            <a:avLst/>
          </a:prstGeom>
          <a:noFill/>
          <a:ln w="9525">
            <a:noFill/>
            <a:miter lim="800000"/>
            <a:headEnd/>
            <a:tailEnd/>
          </a:ln>
        </p:spPr>
      </p:pic>
      <p:pic>
        <p:nvPicPr>
          <p:cNvPr id="28675" name="Picture 3"/>
          <p:cNvPicPr>
            <a:picLocks noChangeAspect="1" noChangeArrowheads="1"/>
          </p:cNvPicPr>
          <p:nvPr/>
        </p:nvPicPr>
        <p:blipFill>
          <a:blip r:embed="rId3" cstate="print"/>
          <a:srcRect/>
          <a:stretch>
            <a:fillRect/>
          </a:stretch>
        </p:blipFill>
        <p:spPr bwMode="auto">
          <a:xfrm>
            <a:off x="2699792" y="3645024"/>
            <a:ext cx="6031235" cy="2534737"/>
          </a:xfrm>
          <a:prstGeom prst="rect">
            <a:avLst/>
          </a:prstGeom>
          <a:noFill/>
          <a:ln w="9525">
            <a:noFill/>
            <a:miter lim="800000"/>
            <a:headEnd/>
            <a:tailEnd/>
          </a:ln>
        </p:spPr>
      </p:pic>
      <p:sp>
        <p:nvSpPr>
          <p:cNvPr id="6" name="Прямоугольник 5"/>
          <p:cNvSpPr/>
          <p:nvPr/>
        </p:nvSpPr>
        <p:spPr>
          <a:xfrm>
            <a:off x="323528" y="1124744"/>
            <a:ext cx="2088232" cy="646331"/>
          </a:xfrm>
          <a:prstGeom prst="rect">
            <a:avLst/>
          </a:prstGeom>
        </p:spPr>
        <p:txBody>
          <a:bodyPr wrap="square">
            <a:spAutoFit/>
          </a:bodyPr>
          <a:lstStyle/>
          <a:p>
            <a:pPr lvl="0" eaLnBrk="0" fontAlgn="base" hangingPunct="0">
              <a:spcBef>
                <a:spcPct val="0"/>
              </a:spcBef>
              <a:spcAft>
                <a:spcPct val="0"/>
              </a:spcAft>
            </a:pPr>
            <a:r>
              <a:rPr lang="ru-RU" dirty="0" smtClean="0">
                <a:solidFill>
                  <a:srgbClr val="000000"/>
                </a:solidFill>
                <a:latin typeface="Times New Roman" pitchFamily="18" charset="0"/>
                <a:ea typeface="Microsoft Sans Serif" pitchFamily="34" charset="0"/>
                <a:cs typeface="Times New Roman" pitchFamily="18" charset="0"/>
              </a:rPr>
              <a:t>№ </a:t>
            </a:r>
            <a:r>
              <a:rPr lang="ru-RU" dirty="0" smtClean="0">
                <a:solidFill>
                  <a:srgbClr val="000000"/>
                </a:solidFill>
                <a:latin typeface="Times New Roman" pitchFamily="18" charset="0"/>
                <a:ea typeface="Microsoft Sans Serif" pitchFamily="34" charset="0"/>
                <a:cs typeface="Times New Roman" pitchFamily="18" charset="0"/>
              </a:rPr>
              <a:t>3 </a:t>
            </a:r>
            <a:r>
              <a:rPr lang="ru-RU" dirty="0" err="1" smtClean="0">
                <a:solidFill>
                  <a:srgbClr val="000000"/>
                </a:solidFill>
                <a:latin typeface="Times New Roman" pitchFamily="18" charset="0"/>
                <a:ea typeface="Microsoft Sans Serif" pitchFamily="34" charset="0"/>
                <a:cs typeface="Times New Roman" pitchFamily="18" charset="0"/>
              </a:rPr>
              <a:t>учаскес</a:t>
            </a:r>
            <a:r>
              <a:rPr lang="kk-KZ" dirty="0" smtClean="0">
                <a:solidFill>
                  <a:srgbClr val="000000"/>
                </a:solidFill>
                <a:latin typeface="Times New Roman" pitchFamily="18" charset="0"/>
                <a:ea typeface="Microsoft Sans Serif" pitchFamily="34" charset="0"/>
                <a:cs typeface="Times New Roman" pitchFamily="18" charset="0"/>
              </a:rPr>
              <a:t>і Мел құмайты</a:t>
            </a:r>
            <a:endParaRPr lang="kk-KZ" dirty="0" smtClean="0">
              <a:solidFill>
                <a:srgbClr val="000000"/>
              </a:solidFill>
              <a:latin typeface="Times New Roman" pitchFamily="18" charset="0"/>
              <a:ea typeface="Microsoft Sans Serif" pitchFamily="34" charset="0"/>
              <a:cs typeface="Times New Roman" pitchFamily="18" charset="0"/>
            </a:endParaRPr>
          </a:p>
        </p:txBody>
      </p:sp>
      <p:sp>
        <p:nvSpPr>
          <p:cNvPr id="7" name="Прямоугольник 6"/>
          <p:cNvSpPr/>
          <p:nvPr/>
        </p:nvSpPr>
        <p:spPr>
          <a:xfrm>
            <a:off x="251520" y="4077072"/>
            <a:ext cx="2555776" cy="646331"/>
          </a:xfrm>
          <a:prstGeom prst="rect">
            <a:avLst/>
          </a:prstGeom>
        </p:spPr>
        <p:txBody>
          <a:bodyPr wrap="square">
            <a:spAutoFit/>
          </a:bodyPr>
          <a:lstStyle/>
          <a:p>
            <a:pPr lvl="0" eaLnBrk="0" fontAlgn="base" hangingPunct="0">
              <a:spcBef>
                <a:spcPct val="0"/>
              </a:spcBef>
              <a:spcAft>
                <a:spcPct val="0"/>
              </a:spcAft>
            </a:pPr>
            <a:r>
              <a:rPr lang="ru-RU" dirty="0" smtClean="0">
                <a:solidFill>
                  <a:srgbClr val="000000"/>
                </a:solidFill>
                <a:latin typeface="Times New Roman" pitchFamily="18" charset="0"/>
                <a:ea typeface="Microsoft Sans Serif" pitchFamily="34" charset="0"/>
                <a:cs typeface="Times New Roman" pitchFamily="18" charset="0"/>
              </a:rPr>
              <a:t>№ </a:t>
            </a:r>
            <a:r>
              <a:rPr lang="ru-RU" dirty="0" smtClean="0">
                <a:solidFill>
                  <a:srgbClr val="000000"/>
                </a:solidFill>
                <a:latin typeface="Times New Roman" pitchFamily="18" charset="0"/>
                <a:ea typeface="Microsoft Sans Serif" pitchFamily="34" charset="0"/>
                <a:cs typeface="Times New Roman" pitchFamily="18" charset="0"/>
              </a:rPr>
              <a:t>4 </a:t>
            </a:r>
            <a:r>
              <a:rPr lang="ru-RU" dirty="0" err="1" smtClean="0">
                <a:solidFill>
                  <a:srgbClr val="000000"/>
                </a:solidFill>
                <a:latin typeface="Times New Roman" pitchFamily="18" charset="0"/>
                <a:ea typeface="Microsoft Sans Serif" pitchFamily="34" charset="0"/>
                <a:cs typeface="Times New Roman" pitchFamily="18" charset="0"/>
              </a:rPr>
              <a:t>учаскес</a:t>
            </a:r>
            <a:r>
              <a:rPr lang="kk-KZ" dirty="0" smtClean="0">
                <a:solidFill>
                  <a:srgbClr val="000000"/>
                </a:solidFill>
                <a:latin typeface="Times New Roman" pitchFamily="18" charset="0"/>
                <a:ea typeface="Microsoft Sans Serif" pitchFamily="34" charset="0"/>
                <a:cs typeface="Times New Roman" pitchFamily="18" charset="0"/>
              </a:rPr>
              <a:t>і </a:t>
            </a:r>
            <a:r>
              <a:rPr lang="kk-KZ" dirty="0" smtClean="0">
                <a:solidFill>
                  <a:srgbClr val="000000"/>
                </a:solidFill>
                <a:latin typeface="Times New Roman" pitchFamily="18" charset="0"/>
                <a:ea typeface="Microsoft Sans Serif" pitchFamily="34" charset="0"/>
                <a:cs typeface="Times New Roman" pitchFamily="18" charset="0"/>
              </a:rPr>
              <a:t>Чеган құмдары</a:t>
            </a:r>
            <a:endParaRPr lang="kk-KZ" dirty="0" smtClean="0">
              <a:solidFill>
                <a:srgbClr val="000000"/>
              </a:solidFill>
              <a:latin typeface="Times New Roman" pitchFamily="18" charset="0"/>
              <a:ea typeface="Microsoft Sans Serif" pitchFamily="34" charset="0"/>
              <a:cs typeface="Times New Roman" pitchFamily="18" charset="0"/>
            </a:endParaRPr>
          </a:p>
        </p:txBody>
      </p:sp>
      <p:sp>
        <p:nvSpPr>
          <p:cNvPr id="8" name="Прямоугольник 7"/>
          <p:cNvSpPr/>
          <p:nvPr/>
        </p:nvSpPr>
        <p:spPr>
          <a:xfrm>
            <a:off x="2699792" y="2492896"/>
            <a:ext cx="2223173" cy="369332"/>
          </a:xfrm>
          <a:prstGeom prst="rect">
            <a:avLst/>
          </a:prstGeom>
        </p:spPr>
        <p:txBody>
          <a:bodyPr wrap="none">
            <a:spAutoFit/>
          </a:bodyPr>
          <a:lstStyle/>
          <a:p>
            <a:pPr lvl="0" eaLnBrk="0" fontAlgn="base" hangingPunct="0">
              <a:spcBef>
                <a:spcPct val="0"/>
              </a:spcBef>
              <a:spcAft>
                <a:spcPct val="0"/>
              </a:spcAft>
            </a:pPr>
            <a:r>
              <a:rPr lang="kk-KZ" dirty="0" smtClean="0">
                <a:solidFill>
                  <a:srgbClr val="000000"/>
                </a:solidFill>
                <a:latin typeface="Times New Roman" pitchFamily="18" charset="0"/>
                <a:ea typeface="Microsoft Sans Serif" pitchFamily="34" charset="0"/>
                <a:cs typeface="Times New Roman" pitchFamily="18" charset="0"/>
              </a:rPr>
              <a:t>Жоба </a:t>
            </a:r>
            <a:r>
              <a:rPr lang="kk-KZ" dirty="0" smtClean="0">
                <a:solidFill>
                  <a:srgbClr val="000000"/>
                </a:solidFill>
                <a:latin typeface="Times New Roman" pitchFamily="18" charset="0"/>
                <a:ea typeface="Microsoft Sans Serif" pitchFamily="34" charset="0"/>
                <a:cs typeface="Times New Roman" pitchFamily="18" charset="0"/>
              </a:rPr>
              <a:t>40</a:t>
            </a:r>
            <a:r>
              <a:rPr lang="ru-RU" dirty="0" smtClean="0">
                <a:solidFill>
                  <a:srgbClr val="000000"/>
                </a:solidFill>
                <a:latin typeface="Times New Roman" pitchFamily="18" charset="0"/>
                <a:ea typeface="Microsoft Sans Serif" pitchFamily="34" charset="0"/>
                <a:cs typeface="Times New Roman" pitchFamily="18" charset="0"/>
              </a:rPr>
              <a:t>% </a:t>
            </a:r>
            <a:r>
              <a:rPr lang="ru-RU" dirty="0" err="1" smtClean="0">
                <a:solidFill>
                  <a:srgbClr val="000000"/>
                </a:solidFill>
                <a:latin typeface="Times New Roman" pitchFamily="18" charset="0"/>
                <a:ea typeface="Microsoft Sans Serif" pitchFamily="34" charset="0"/>
                <a:cs typeface="Times New Roman" pitchFamily="18" charset="0"/>
              </a:rPr>
              <a:t>жабыл</a:t>
            </a:r>
            <a:r>
              <a:rPr lang="kk-KZ" dirty="0" smtClean="0">
                <a:solidFill>
                  <a:srgbClr val="000000"/>
                </a:solidFill>
                <a:latin typeface="Times New Roman" pitchFamily="18" charset="0"/>
                <a:ea typeface="Microsoft Sans Serif" pitchFamily="34" charset="0"/>
                <a:cs typeface="Times New Roman" pitchFamily="18" charset="0"/>
              </a:rPr>
              <a:t>ған</a:t>
            </a:r>
          </a:p>
        </p:txBody>
      </p:sp>
      <p:sp>
        <p:nvSpPr>
          <p:cNvPr id="9" name="Прямоугольник 8"/>
          <p:cNvSpPr/>
          <p:nvPr/>
        </p:nvSpPr>
        <p:spPr>
          <a:xfrm>
            <a:off x="6228184" y="2420888"/>
            <a:ext cx="2530949" cy="369332"/>
          </a:xfrm>
          <a:prstGeom prst="rect">
            <a:avLst/>
          </a:prstGeom>
        </p:spPr>
        <p:txBody>
          <a:bodyPr wrap="none">
            <a:spAutoFit/>
          </a:bodyPr>
          <a:lstStyle/>
          <a:p>
            <a:pPr lvl="0" eaLnBrk="0" fontAlgn="base" hangingPunct="0">
              <a:spcBef>
                <a:spcPct val="0"/>
              </a:spcBef>
              <a:spcAft>
                <a:spcPct val="0"/>
              </a:spcAft>
            </a:pPr>
            <a:r>
              <a:rPr lang="kk-KZ" dirty="0" smtClean="0">
                <a:solidFill>
                  <a:srgbClr val="000000"/>
                </a:solidFill>
                <a:latin typeface="Times New Roman" pitchFamily="18" charset="0"/>
                <a:ea typeface="Microsoft Sans Serif" pitchFamily="34" charset="0"/>
                <a:cs typeface="Times New Roman" pitchFamily="18" charset="0"/>
              </a:rPr>
              <a:t>Жоба </a:t>
            </a:r>
            <a:r>
              <a:rPr lang="kk-KZ" dirty="0" smtClean="0">
                <a:solidFill>
                  <a:srgbClr val="000000"/>
                </a:solidFill>
                <a:latin typeface="Times New Roman" pitchFamily="18" charset="0"/>
                <a:ea typeface="Microsoft Sans Serif" pitchFamily="34" charset="0"/>
                <a:cs typeface="Times New Roman" pitchFamily="18" charset="0"/>
              </a:rPr>
              <a:t>22-24</a:t>
            </a:r>
            <a:r>
              <a:rPr lang="ru-RU" dirty="0" smtClean="0">
                <a:solidFill>
                  <a:srgbClr val="000000"/>
                </a:solidFill>
                <a:latin typeface="Times New Roman" pitchFamily="18" charset="0"/>
                <a:ea typeface="Microsoft Sans Serif" pitchFamily="34" charset="0"/>
                <a:cs typeface="Times New Roman" pitchFamily="18" charset="0"/>
              </a:rPr>
              <a:t>% </a:t>
            </a:r>
            <a:r>
              <a:rPr lang="ru-RU" dirty="0" err="1" smtClean="0">
                <a:solidFill>
                  <a:srgbClr val="000000"/>
                </a:solidFill>
                <a:latin typeface="Times New Roman" pitchFamily="18" charset="0"/>
                <a:ea typeface="Microsoft Sans Serif" pitchFamily="34" charset="0"/>
                <a:cs typeface="Times New Roman" pitchFamily="18" charset="0"/>
              </a:rPr>
              <a:t>жабыл</a:t>
            </a:r>
            <a:r>
              <a:rPr lang="kk-KZ" dirty="0" smtClean="0">
                <a:solidFill>
                  <a:srgbClr val="000000"/>
                </a:solidFill>
                <a:latin typeface="Times New Roman" pitchFamily="18" charset="0"/>
                <a:ea typeface="Microsoft Sans Serif" pitchFamily="34" charset="0"/>
                <a:cs typeface="Times New Roman" pitchFamily="18" charset="0"/>
              </a:rPr>
              <a:t>ған</a:t>
            </a:r>
          </a:p>
        </p:txBody>
      </p:sp>
      <p:sp>
        <p:nvSpPr>
          <p:cNvPr id="10" name="Прямоугольник 9"/>
          <p:cNvSpPr/>
          <p:nvPr/>
        </p:nvSpPr>
        <p:spPr>
          <a:xfrm>
            <a:off x="2555776" y="6237312"/>
            <a:ext cx="2530949" cy="369332"/>
          </a:xfrm>
          <a:prstGeom prst="rect">
            <a:avLst/>
          </a:prstGeom>
        </p:spPr>
        <p:txBody>
          <a:bodyPr wrap="none">
            <a:spAutoFit/>
          </a:bodyPr>
          <a:lstStyle/>
          <a:p>
            <a:pPr lvl="0" eaLnBrk="0" fontAlgn="base" hangingPunct="0">
              <a:spcBef>
                <a:spcPct val="0"/>
              </a:spcBef>
              <a:spcAft>
                <a:spcPct val="0"/>
              </a:spcAft>
            </a:pPr>
            <a:r>
              <a:rPr lang="kk-KZ" smtClean="0">
                <a:solidFill>
                  <a:srgbClr val="000000"/>
                </a:solidFill>
                <a:latin typeface="Times New Roman" pitchFamily="18" charset="0"/>
                <a:ea typeface="Microsoft Sans Serif" pitchFamily="34" charset="0"/>
                <a:cs typeface="Times New Roman" pitchFamily="18" charset="0"/>
              </a:rPr>
              <a:t>Жоба 10-15</a:t>
            </a:r>
            <a:r>
              <a:rPr lang="ru-RU" smtClean="0">
                <a:solidFill>
                  <a:srgbClr val="000000"/>
                </a:solidFill>
                <a:latin typeface="Times New Roman" pitchFamily="18" charset="0"/>
                <a:ea typeface="Microsoft Sans Serif" pitchFamily="34" charset="0"/>
                <a:cs typeface="Times New Roman" pitchFamily="18" charset="0"/>
              </a:rPr>
              <a:t>% жабыл</a:t>
            </a:r>
            <a:r>
              <a:rPr lang="kk-KZ" smtClean="0">
                <a:solidFill>
                  <a:srgbClr val="000000"/>
                </a:solidFill>
                <a:latin typeface="Times New Roman" pitchFamily="18" charset="0"/>
                <a:ea typeface="Microsoft Sans Serif" pitchFamily="34" charset="0"/>
                <a:cs typeface="Times New Roman" pitchFamily="18" charset="0"/>
              </a:rPr>
              <a:t>ған</a:t>
            </a:r>
            <a:endParaRPr lang="kk-KZ" dirty="0" smtClean="0">
              <a:solidFill>
                <a:srgbClr val="000000"/>
              </a:solidFill>
              <a:latin typeface="Times New Roman" pitchFamily="18" charset="0"/>
              <a:ea typeface="Microsoft Sans Serif" pitchFamily="34" charset="0"/>
              <a:cs typeface="Times New Roman" pitchFamily="18" charset="0"/>
            </a:endParaRPr>
          </a:p>
        </p:txBody>
      </p:sp>
      <p:sp>
        <p:nvSpPr>
          <p:cNvPr id="11" name="Прямоугольник 10"/>
          <p:cNvSpPr/>
          <p:nvPr/>
        </p:nvSpPr>
        <p:spPr>
          <a:xfrm>
            <a:off x="6156176" y="6165304"/>
            <a:ext cx="2530949" cy="369332"/>
          </a:xfrm>
          <a:prstGeom prst="rect">
            <a:avLst/>
          </a:prstGeom>
        </p:spPr>
        <p:txBody>
          <a:bodyPr wrap="none">
            <a:spAutoFit/>
          </a:bodyPr>
          <a:lstStyle/>
          <a:p>
            <a:pPr lvl="0" eaLnBrk="0" fontAlgn="base" hangingPunct="0">
              <a:spcBef>
                <a:spcPct val="0"/>
              </a:spcBef>
              <a:spcAft>
                <a:spcPct val="0"/>
              </a:spcAft>
            </a:pPr>
            <a:r>
              <a:rPr lang="kk-KZ" dirty="0" smtClean="0">
                <a:solidFill>
                  <a:srgbClr val="000000"/>
                </a:solidFill>
                <a:latin typeface="Times New Roman" pitchFamily="18" charset="0"/>
                <a:ea typeface="Microsoft Sans Serif" pitchFamily="34" charset="0"/>
                <a:cs typeface="Times New Roman" pitchFamily="18" charset="0"/>
              </a:rPr>
              <a:t>Жоба </a:t>
            </a:r>
            <a:r>
              <a:rPr lang="kk-KZ" dirty="0" smtClean="0">
                <a:solidFill>
                  <a:srgbClr val="000000"/>
                </a:solidFill>
                <a:latin typeface="Times New Roman" pitchFamily="18" charset="0"/>
                <a:ea typeface="Microsoft Sans Serif" pitchFamily="34" charset="0"/>
                <a:cs typeface="Times New Roman" pitchFamily="18" charset="0"/>
              </a:rPr>
              <a:t>30-35</a:t>
            </a:r>
            <a:r>
              <a:rPr lang="ru-RU" dirty="0" smtClean="0">
                <a:solidFill>
                  <a:srgbClr val="000000"/>
                </a:solidFill>
                <a:latin typeface="Times New Roman" pitchFamily="18" charset="0"/>
                <a:ea typeface="Microsoft Sans Serif" pitchFamily="34" charset="0"/>
                <a:cs typeface="Times New Roman" pitchFamily="18" charset="0"/>
              </a:rPr>
              <a:t>% </a:t>
            </a:r>
            <a:r>
              <a:rPr lang="ru-RU" dirty="0" err="1" smtClean="0">
                <a:solidFill>
                  <a:srgbClr val="000000"/>
                </a:solidFill>
                <a:latin typeface="Times New Roman" pitchFamily="18" charset="0"/>
                <a:ea typeface="Microsoft Sans Serif" pitchFamily="34" charset="0"/>
                <a:cs typeface="Times New Roman" pitchFamily="18" charset="0"/>
              </a:rPr>
              <a:t>жабыл</a:t>
            </a:r>
            <a:r>
              <a:rPr lang="kk-KZ" dirty="0" smtClean="0">
                <a:solidFill>
                  <a:srgbClr val="000000"/>
                </a:solidFill>
                <a:latin typeface="Times New Roman" pitchFamily="18" charset="0"/>
                <a:ea typeface="Microsoft Sans Serif" pitchFamily="34" charset="0"/>
                <a:cs typeface="Times New Roman" pitchFamily="18" charset="0"/>
              </a:rPr>
              <a:t>ған</a:t>
            </a:r>
          </a:p>
        </p:txBody>
      </p:sp>
      <p:sp>
        <p:nvSpPr>
          <p:cNvPr id="12" name="Прямоугольник 11"/>
          <p:cNvSpPr/>
          <p:nvPr/>
        </p:nvSpPr>
        <p:spPr>
          <a:xfrm>
            <a:off x="1907704" y="3068960"/>
            <a:ext cx="4572000" cy="646331"/>
          </a:xfrm>
          <a:prstGeom prst="rect">
            <a:avLst/>
          </a:prstGeom>
        </p:spPr>
        <p:txBody>
          <a:bodyPr>
            <a:spAutoFit/>
          </a:bodyPr>
          <a:lstStyle/>
          <a:p>
            <a:r>
              <a:rPr lang="ru-RU" dirty="0" err="1" smtClean="0">
                <a:latin typeface="Times New Roman" pitchFamily="18" charset="0"/>
                <a:cs typeface="Times New Roman" pitchFamily="18" charset="0"/>
              </a:rPr>
              <a:t>Құмайттың изолляц.қабаты </a:t>
            </a:r>
            <a:r>
              <a:rPr lang="ru-RU" dirty="0" smtClean="0">
                <a:latin typeface="Times New Roman" pitchFamily="18" charset="0"/>
                <a:cs typeface="Times New Roman" pitchFamily="18" charset="0"/>
              </a:rPr>
              <a:t>100 </a:t>
            </a:r>
            <a:r>
              <a:rPr lang="ru-RU" dirty="0" err="1" smtClean="0">
                <a:latin typeface="Times New Roman" pitchFamily="18" charset="0"/>
                <a:cs typeface="Times New Roman" pitchFamily="18" charset="0"/>
              </a:rPr>
              <a:t>см</a:t>
            </a:r>
            <a:r>
              <a:rPr lang="ru-RU" dirty="0" err="1"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10 см.</a:t>
            </a:r>
            <a:r>
              <a:rPr lang="ru-RU" dirty="0" err="1" smtClean="0">
                <a:latin typeface="Times New Roman" pitchFamily="18" charset="0"/>
                <a:cs typeface="Times New Roman" pitchFamily="18" charset="0"/>
              </a:rPr>
              <a:t>топырақ қабатымен </a:t>
            </a:r>
            <a:r>
              <a:rPr lang="ru-RU" dirty="0" smtClean="0">
                <a:latin typeface="Times New Roman" pitchFamily="18" charset="0"/>
                <a:cs typeface="Times New Roman" pitchFamily="18" charset="0"/>
              </a:rPr>
              <a:t>жабу</a:t>
            </a:r>
            <a:endParaRPr lang="ru-RU" dirty="0">
              <a:latin typeface="Times New Roman" pitchFamily="18" charset="0"/>
              <a:cs typeface="Times New Roman" pitchFamily="18" charset="0"/>
            </a:endParaRPr>
          </a:p>
        </p:txBody>
      </p:sp>
      <p:sp>
        <p:nvSpPr>
          <p:cNvPr id="13" name="Прямоугольник 12"/>
          <p:cNvSpPr/>
          <p:nvPr/>
        </p:nvSpPr>
        <p:spPr>
          <a:xfrm>
            <a:off x="6228184" y="2780928"/>
            <a:ext cx="2664296" cy="923330"/>
          </a:xfrm>
          <a:prstGeom prst="rect">
            <a:avLst/>
          </a:prstGeom>
        </p:spPr>
        <p:txBody>
          <a:bodyPr wrap="square">
            <a:spAutoFit/>
          </a:bodyPr>
          <a:lstStyle/>
          <a:p>
            <a:endParaRPr lang="ru-RU" dirty="0" smtClean="0">
              <a:latin typeface="Times New Roman" pitchFamily="18" charset="0"/>
              <a:cs typeface="Times New Roman" pitchFamily="18" charset="0"/>
            </a:endParaRPr>
          </a:p>
          <a:p>
            <a:r>
              <a:rPr lang="ru-RU" dirty="0" err="1" smtClean="0">
                <a:latin typeface="Times New Roman" pitchFamily="18" charset="0"/>
                <a:cs typeface="Times New Roman" pitchFamily="18" charset="0"/>
              </a:rPr>
              <a:t>Изолляц.қабатсыз </a:t>
            </a:r>
            <a:r>
              <a:rPr lang="ru-RU" dirty="0" err="1" smtClean="0">
                <a:latin typeface="Times New Roman" pitchFamily="18" charset="0"/>
                <a:cs typeface="Times New Roman" pitchFamily="18" charset="0"/>
              </a:rPr>
              <a:t>және</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dirty="0" err="1" smtClean="0">
                <a:latin typeface="Times New Roman" pitchFamily="18" charset="0"/>
                <a:cs typeface="Times New Roman" pitchFamily="18" charset="0"/>
              </a:rPr>
              <a:t>топырақпен </a:t>
            </a:r>
            <a:r>
              <a:rPr lang="ru-RU" dirty="0" err="1" smtClean="0">
                <a:latin typeface="Times New Roman" pitchFamily="18" charset="0"/>
                <a:cs typeface="Times New Roman" pitchFamily="18" charset="0"/>
              </a:rPr>
              <a:t>жабусыз</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572464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400" b="1" dirty="0" err="1" smtClean="0">
                <a:latin typeface="Times New Roman" pitchFamily="18" charset="0"/>
                <a:cs typeface="Times New Roman" pitchFamily="18" charset="0"/>
              </a:rPr>
              <a:t>Жерді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қайта құнарландыру,</a:t>
            </a:r>
            <a:r>
              <a:rPr lang="ru-RU" sz="2400" b="1" dirty="0" smtClean="0">
                <a:latin typeface="Times New Roman" pitchFamily="18" charset="0"/>
                <a:cs typeface="Times New Roman" pitchFamily="18" charset="0"/>
              </a:rPr>
              <a:t> </a:t>
            </a:r>
          </a:p>
          <a:p>
            <a:pPr algn="ctr"/>
            <a:r>
              <a:rPr lang="ru-RU" sz="2400" b="1" dirty="0" smtClean="0">
                <a:latin typeface="Times New Roman" pitchFamily="18" charset="0"/>
                <a:cs typeface="Times New Roman" pitchFamily="18" charset="0"/>
              </a:rPr>
              <a:t>Рекультивация </a:t>
            </a:r>
            <a:r>
              <a:rPr lang="ru-RU" sz="2400" dirty="0" smtClean="0">
                <a:latin typeface="Times New Roman" pitchFamily="18" charset="0"/>
                <a:cs typeface="Times New Roman" pitchFamily="18" charset="0"/>
              </a:rPr>
              <a:t>(лат. </a:t>
            </a:r>
            <a:r>
              <a:rPr lang="en-US" sz="2400" dirty="0" smtClean="0">
                <a:latin typeface="Times New Roman" pitchFamily="18" charset="0"/>
                <a:cs typeface="Times New Roman" pitchFamily="18" charset="0"/>
              </a:rPr>
              <a:t>re — </a:t>
            </a:r>
            <a:r>
              <a:rPr lang="ru-RU" sz="2400" dirty="0" err="1" smtClean="0">
                <a:latin typeface="Times New Roman" pitchFamily="18" charset="0"/>
                <a:cs typeface="Times New Roman" pitchFamily="18" charset="0"/>
              </a:rPr>
              <a:t>қайта </a:t>
            </a:r>
            <a:r>
              <a:rPr lang="ru-RU" sz="2400" dirty="0" smtClean="0">
                <a:latin typeface="Times New Roman" pitchFamily="18" charset="0"/>
                <a:cs typeface="Times New Roman" pitchFamily="18" charset="0"/>
              </a:rPr>
              <a:t>не </a:t>
            </a:r>
            <a:r>
              <a:rPr lang="ru-RU" sz="2400" dirty="0" err="1" smtClean="0">
                <a:latin typeface="Times New Roman" pitchFamily="18" charset="0"/>
                <a:cs typeface="Times New Roman" pitchFamily="18" charset="0"/>
              </a:rPr>
              <a:t>кері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әсерді білдіретін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қосымша және</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cult</a:t>
            </a:r>
            <a:r>
              <a:rPr lang="ru-RU" sz="2400" dirty="0" err="1" smtClean="0">
                <a:latin typeface="Times New Roman" pitchFamily="18" charset="0"/>
                <a:cs typeface="Times New Roman" pitchFamily="18" charset="0"/>
              </a:rPr>
              <a:t>і</a:t>
            </a:r>
            <a:r>
              <a:rPr lang="en-US" sz="2400" dirty="0" err="1" smtClean="0">
                <a:latin typeface="Times New Roman" pitchFamily="18" charset="0"/>
                <a:cs typeface="Times New Roman" pitchFamily="18" charset="0"/>
              </a:rPr>
              <a:t>vo</a:t>
            </a:r>
            <a:r>
              <a:rPr lang="en-US"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өңдеу</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бүл бұзылған жерлердің биологиялық өнімділігі </a:t>
            </a:r>
            <a:r>
              <a:rPr lang="ru-RU" sz="2400" dirty="0" smtClean="0">
                <a:latin typeface="Times New Roman" pitchFamily="18" charset="0"/>
                <a:cs typeface="Times New Roman" pitchFamily="18" charset="0"/>
              </a:rPr>
              <a:t>мен </a:t>
            </a:r>
            <a:r>
              <a:rPr lang="ru-RU" sz="2400" dirty="0" err="1" smtClean="0">
                <a:latin typeface="Times New Roman" pitchFamily="18" charset="0"/>
                <a:cs typeface="Times New Roman" pitchFamily="18" charset="0"/>
              </a:rPr>
              <a:t>шаруашылық құндылығын бұрынғы қалпына келтіруге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бағытталған инженерлік-техникалық</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мелиоративтік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агротехникалық шаралардың кешені</a:t>
            </a:r>
            <a:r>
              <a:rPr lang="ru-RU" sz="2400" dirty="0" smtClean="0">
                <a:latin typeface="Times New Roman" pitchFamily="18" charset="0"/>
                <a:cs typeface="Times New Roman" pitchFamily="18" charset="0"/>
              </a:rPr>
              <a:t>. Рекультивация </a:t>
            </a:r>
            <a:r>
              <a:rPr lang="ru-RU" sz="2400" dirty="0" err="1" smtClean="0">
                <a:latin typeface="Times New Roman" pitchFamily="18" charset="0"/>
                <a:cs typeface="Times New Roman" pitchFamily="18" charset="0"/>
              </a:rPr>
              <a:t>объектілеріне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карьерлер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олардың үйінділері және </a:t>
            </a:r>
            <a:r>
              <a:rPr lang="ru-RU" sz="2400" dirty="0" smtClean="0">
                <a:latin typeface="Times New Roman" pitchFamily="18" charset="0"/>
                <a:cs typeface="Times New Roman" pitchFamily="18" charset="0"/>
              </a:rPr>
              <a:t>т.б. </a:t>
            </a:r>
            <a:r>
              <a:rPr lang="ru-RU" sz="2400" dirty="0" err="1" smtClean="0">
                <a:latin typeface="Times New Roman" pitchFamily="18" charset="0"/>
                <a:cs typeface="Times New Roman" pitchFamily="18" charset="0"/>
              </a:rPr>
              <a:t>жерлер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жатады</a:t>
            </a:r>
            <a:r>
              <a:rPr lang="ru-RU" sz="2400" dirty="0" smtClean="0">
                <a:latin typeface="Times New Roman" pitchFamily="18" charset="0"/>
                <a:cs typeface="Times New Roman" pitchFamily="18" charset="0"/>
              </a:rPr>
              <a:t>.</a:t>
            </a:r>
          </a:p>
          <a:p>
            <a:endParaRPr lang="ru-RU" sz="2400" dirty="0" smtClean="0">
              <a:latin typeface="Times New Roman" pitchFamily="18" charset="0"/>
              <a:cs typeface="Times New Roman" pitchFamily="18" charset="0"/>
            </a:endParaRPr>
          </a:p>
          <a:p>
            <a:r>
              <a:rPr lang="ru-RU" sz="2400" dirty="0" err="1" smtClean="0">
                <a:latin typeface="Times New Roman" pitchFamily="18" charset="0"/>
                <a:cs typeface="Times New Roman" pitchFamily="18" charset="0"/>
              </a:rPr>
              <a:t>Жерді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қалпына келтіру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жөніндегі жобада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келесідей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мәселелер қарастырылады: топырақтың құнарлы қабаты, алынатын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учаскенің ауданы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есептеліп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біріншісінің қалыңдығы сыдырып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алынатын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құнарлы қабаттың көлемі анықталады, уақытша үйінділерді қоятын орын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алынған </a:t>
            </a:r>
            <a:r>
              <a:rPr lang="ru-RU" sz="2400" dirty="0" smtClean="0">
                <a:latin typeface="Times New Roman" pitchFamily="18" charset="0"/>
                <a:cs typeface="Times New Roman" pitchFamily="18" charset="0"/>
              </a:rPr>
              <a:t>ТҚҚ </a:t>
            </a:r>
            <a:r>
              <a:rPr lang="ru-RU" sz="2400" dirty="0" err="1" smtClean="0">
                <a:latin typeface="Times New Roman" pitchFamily="18" charset="0"/>
                <a:cs typeface="Times New Roman" pitchFamily="18" charset="0"/>
              </a:rPr>
              <a:t>пайдалану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бағыттары белгіленеді</a:t>
            </a:r>
            <a:r>
              <a:rPr lang="ru-RU" sz="2400" dirty="0" smtClean="0">
                <a:latin typeface="Times New Roman" pitchFamily="18" charset="0"/>
                <a:cs typeface="Times New Roman" pitchFamily="18" charset="0"/>
              </a:rPr>
              <a:t>.</a:t>
            </a:r>
          </a:p>
          <a:p>
            <a:pPr algn="ctr"/>
            <a:endParaRPr lang="ru-RU" dirty="0" smtClean="0"/>
          </a:p>
          <a:p>
            <a:pPr algn="ctr"/>
            <a:endParaRPr lang="ru-RU" dirty="0" smtClean="0">
              <a:latin typeface="Times New Roman" pitchFamily="18" charset="0"/>
              <a:cs typeface="Times New Roman" pitchFamily="18" charset="0"/>
            </a:endParaRPr>
          </a:p>
          <a:p>
            <a:pPr algn="ct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Жалпы</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жерді</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қалпына келтіру</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жөніндегі жұмыстар екі</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кезеңде жүргізіледі:</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b="1" i="1" u="sng" strike="noStrike" cap="none" normalizeH="0" baseline="0" dirty="0" smtClean="0">
                <a:ln>
                  <a:noFill/>
                </a:ln>
                <a:effectLst/>
                <a:latin typeface="Times New Roman" pitchFamily="18" charset="0"/>
                <a:ea typeface="Times New Roman" pitchFamily="18" charset="0"/>
                <a:cs typeface="Times New Roman" pitchFamily="18" charset="0"/>
              </a:rPr>
              <a:t>1) </a:t>
            </a:r>
            <a:r>
              <a:rPr kumimoji="0" lang="ru-RU" b="1" i="1" u="sng" strike="noStrike" cap="none" normalizeH="0" baseline="0" dirty="0" err="1" smtClean="0">
                <a:ln>
                  <a:noFill/>
                </a:ln>
                <a:effectLst/>
                <a:latin typeface="Times New Roman" pitchFamily="18" charset="0"/>
                <a:ea typeface="Times New Roman" pitchFamily="18" charset="0"/>
                <a:cs typeface="Times New Roman" pitchFamily="18" charset="0"/>
              </a:rPr>
              <a:t>техникалық</a:t>
            </a:r>
            <a:r>
              <a:rPr kumimoji="0" lang="ru-RU" b="1" i="1" u="sng"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b="1" i="1" u="sng"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b="1" i="1" u="sng" strike="noStrike" cap="none" normalizeH="0" baseline="0" dirty="0" smtClean="0">
                <a:ln>
                  <a:noFill/>
                </a:ln>
                <a:effectLst/>
                <a:latin typeface="Times New Roman" pitchFamily="18" charset="0"/>
                <a:ea typeface="Times New Roman" pitchFamily="18" charset="0"/>
                <a:cs typeface="Times New Roman" pitchFamily="18" charset="0"/>
              </a:rPr>
              <a:t>2) </a:t>
            </a:r>
            <a:r>
              <a:rPr kumimoji="0" lang="ru-RU" b="1" i="1" u="sng" strike="noStrike" cap="none" normalizeH="0" baseline="0" dirty="0" err="1" smtClean="0">
                <a:ln>
                  <a:noFill/>
                </a:ln>
                <a:effectLst/>
                <a:latin typeface="Times New Roman" pitchFamily="18" charset="0"/>
                <a:ea typeface="Times New Roman" pitchFamily="18" charset="0"/>
                <a:cs typeface="Times New Roman" pitchFamily="18" charset="0"/>
              </a:rPr>
              <a:t>биологиялық</a:t>
            </a:r>
            <a:r>
              <a:rPr kumimoji="0" lang="ru-RU" b="1" i="1" u="sng"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b="1" i="1" u="sng"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Біріншісінің мақсаты жер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бетінің кеңістік қасиеттерін қалпына келтіріп</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биологиялық рекультивацияға </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осы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жағынан жағдай жасау</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Бұл кезең жерді</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тегістеуді</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керекті</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жағдайда химиялық мелиорацияны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жүргізуді жол</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гидротехникалық және басқа инфроқұрылымдарды қалыптастыруды қамтиды.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Ал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екіншісі</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міндетті</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жердің құнарлығын және өзгерген жер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учаскелерін</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қалпына келтіру</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ол</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үшін </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эр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түрлі агротехникалық</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фитомелиорациялық шаралар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қолданылды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Бұл іс</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әрекеттердің мақсаты сол</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жердің </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флора мен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фаунасын</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жалпы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шаруашылық құндылығын қалпына келтіру</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ru-RU"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Қалпына келтірілген</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жерлерді</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қолданудың негізгі</a:t>
            </a: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effectLst/>
                <a:latin typeface="Times New Roman" pitchFamily="18" charset="0"/>
                <a:ea typeface="Times New Roman" pitchFamily="18" charset="0"/>
                <a:cs typeface="Times New Roman" pitchFamily="18" charset="0"/>
              </a:rPr>
              <a:t>бағыттары:</a:t>
            </a:r>
            <a:endParaRPr lang="ru-RU" b="1"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ауыл</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шаруашылығында, егер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қайта қалпына келтірілген</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жерлер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ауыл</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шаруашылық алаптары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болса</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орман</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шаруашылығы, егер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орман</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екпелері</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болса</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балық шаруашылығы, егер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балық өсіру </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су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айналым</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құрылысы болса</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су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шаруашылығы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әр түрлі мақсаттағы төменгі рельефте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су</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қоймалары құрылысы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рекреациялық, егер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бұзылған жерлерде</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демалыс</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зоналарының құрылысы;</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санитарлық-гигиеналық, егер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қоршаған ортаға зиян</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келтірілген</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халық шаруашылығына қолдануға тиімсіз</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бұзылған жердің биологиялық және техникалық консервациясы</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қарастырылса;</a:t>
            </a:r>
            <a:endPar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құрылыстық, егер</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бұзылған жерлерді</a:t>
            </a:r>
            <a:r>
              <a:rPr kumimoji="0" lang="ru-RU"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effectLst/>
                <a:latin typeface="Times New Roman" pitchFamily="18" charset="0"/>
                <a:ea typeface="Times New Roman" pitchFamily="18" charset="0"/>
                <a:cs typeface="Times New Roman" pitchFamily="18" charset="0"/>
              </a:rPr>
              <a:t>өндірістік және азаматтық құрылыстар салуға ыңғайландыру.</a:t>
            </a:r>
            <a:r>
              <a:rPr kumimoji="0" lang="ru-RU" b="0" i="0" u="none" strike="noStrike" cap="none" normalizeH="0" baseline="0" dirty="0" smtClean="0">
                <a:ln>
                  <a:noFill/>
                </a:ln>
                <a:effectLst/>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79512" y="197347"/>
            <a:ext cx="8784976" cy="646330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sz="2300" b="0" i="0" u="none" strike="noStrike" cap="none" normalizeH="0" baseline="0" dirty="0" err="1" smtClean="0">
                <a:ln>
                  <a:noFill/>
                </a:ln>
                <a:effectLst/>
                <a:latin typeface="Times New Roman" pitchFamily="18" charset="0"/>
                <a:ea typeface="Calibri" pitchFamily="34" charset="0"/>
                <a:cs typeface="Times New Roman" pitchFamily="18" charset="0"/>
              </a:rPr>
              <a:t>Жерді</a:t>
            </a:r>
            <a:r>
              <a:rPr kumimoji="0" lang="ru-RU" sz="23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2300" b="0" i="0" u="none" strike="noStrike" cap="none" normalizeH="0" baseline="0" dirty="0" err="1" smtClean="0">
                <a:ln>
                  <a:noFill/>
                </a:ln>
                <a:effectLst/>
                <a:latin typeface="Times New Roman" pitchFamily="18" charset="0"/>
                <a:ea typeface="Calibri" pitchFamily="34" charset="0"/>
                <a:cs typeface="Times New Roman" pitchFamily="18" charset="0"/>
              </a:rPr>
              <a:t>қайта құнарландыруды</a:t>
            </a:r>
            <a:r>
              <a:rPr lang="kk-KZ" sz="2300" dirty="0" smtClean="0">
                <a:latin typeface="Times New Roman" pitchFamily="18" charset="0"/>
                <a:ea typeface="Calibri" pitchFamily="34" charset="0"/>
                <a:cs typeface="Times New Roman" pitchFamily="18" charset="0"/>
              </a:rPr>
              <a:t>ң өзектілігі-</a:t>
            </a:r>
            <a:r>
              <a:rPr kumimoji="0" lang="ru-RU" sz="2300" b="0" i="0" u="none" strike="noStrike" cap="none" normalizeH="0" baseline="0" dirty="0" err="1" smtClean="0">
                <a:ln>
                  <a:noFill/>
                </a:ln>
                <a:effectLst/>
                <a:latin typeface="Times New Roman" pitchFamily="18" charset="0"/>
                <a:ea typeface="Calibri" pitchFamily="34" charset="0"/>
                <a:cs typeface="Times New Roman" pitchFamily="18" charset="0"/>
              </a:rPr>
              <a:t>бүлінген жерлерді</a:t>
            </a:r>
            <a:r>
              <a:rPr kumimoji="0" lang="ru-RU" sz="23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2300" b="0" i="0" u="none" strike="noStrike" cap="none" normalizeH="0" baseline="0" dirty="0" err="1" smtClean="0">
                <a:ln>
                  <a:noFill/>
                </a:ln>
                <a:effectLst/>
                <a:latin typeface="Times New Roman" pitchFamily="18" charset="0"/>
                <a:ea typeface="Calibri" pitchFamily="34" charset="0"/>
                <a:cs typeface="Times New Roman" pitchFamily="18" charset="0"/>
              </a:rPr>
              <a:t>халық шарушылығына мақсатты түрде пайдалану</a:t>
            </a:r>
            <a:r>
              <a:rPr kumimoji="0" lang="ru-RU" sz="23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2300" b="0" i="0" u="none" strike="noStrike" cap="none" normalizeH="0" baseline="0" dirty="0" err="1" smtClean="0">
                <a:ln>
                  <a:noFill/>
                </a:ln>
                <a:effectLst/>
                <a:latin typeface="Times New Roman" pitchFamily="18" charset="0"/>
                <a:ea typeface="Calibri" pitchFamily="34" charset="0"/>
                <a:cs typeface="Times New Roman" pitchFamily="18" charset="0"/>
              </a:rPr>
              <a:t>үшін </a:t>
            </a:r>
            <a:r>
              <a:rPr lang="ru-RU" sz="2300" dirty="0" err="1" smtClean="0">
                <a:latin typeface="Times New Roman" pitchFamily="18" charset="0"/>
                <a:ea typeface="Calibri" pitchFamily="34" charset="0"/>
                <a:cs typeface="Times New Roman" pitchFamily="18" charset="0"/>
              </a:rPr>
              <a:t>өсімдіктер </a:t>
            </a:r>
            <a:r>
              <a:rPr lang="ru-RU" sz="2300" dirty="0" smtClean="0">
                <a:latin typeface="Times New Roman" pitchFamily="18" charset="0"/>
                <a:ea typeface="Calibri" pitchFamily="34" charset="0"/>
                <a:cs typeface="Times New Roman" pitchFamily="18" charset="0"/>
              </a:rPr>
              <a:t>мен </a:t>
            </a:r>
            <a:r>
              <a:rPr lang="ru-RU" sz="2300" dirty="0" err="1" smtClean="0">
                <a:latin typeface="Times New Roman" pitchFamily="18" charset="0"/>
                <a:ea typeface="Calibri" pitchFamily="34" charset="0"/>
                <a:cs typeface="Times New Roman" pitchFamily="18" charset="0"/>
              </a:rPr>
              <a:t>жануарлар</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дүниесін яғни табиғи ресурстарды</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қалпына келтіру</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адам</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денсаулығын жақсарту</a:t>
            </a:r>
            <a:r>
              <a:rPr lang="ru-RU" sz="2300" dirty="0" smtClean="0">
                <a:latin typeface="Times New Roman" pitchFamily="18" charset="0"/>
                <a:ea typeface="Calibri" pitchFamily="34" charset="0"/>
                <a:cs typeface="Times New Roman" pitchFamily="18" charset="0"/>
              </a:rPr>
              <a:t>.</a:t>
            </a:r>
            <a:r>
              <a:rPr lang="kk-KZ" sz="2300" dirty="0" smtClean="0">
                <a:latin typeface="Times New Roman" pitchFamily="18" charset="0"/>
                <a:cs typeface="Times New Roman" pitchFamily="18" charset="0"/>
              </a:rPr>
              <a:t> </a:t>
            </a:r>
          </a:p>
          <a:p>
            <a:pPr lvl="0" fontAlgn="base">
              <a:spcBef>
                <a:spcPct val="0"/>
              </a:spcBef>
              <a:spcAft>
                <a:spcPct val="0"/>
              </a:spcAft>
            </a:pPr>
            <a:endParaRPr lang="kk-KZ" sz="2300" dirty="0" smtClean="0">
              <a:latin typeface="Times New Roman" pitchFamily="18" charset="0"/>
              <a:cs typeface="Times New Roman" pitchFamily="18" charset="0"/>
            </a:endParaRPr>
          </a:p>
          <a:p>
            <a:pPr lvl="0" fontAlgn="base">
              <a:spcBef>
                <a:spcPct val="0"/>
              </a:spcBef>
              <a:spcAft>
                <a:spcPct val="0"/>
              </a:spcAft>
            </a:pPr>
            <a:r>
              <a:rPr lang="kk-KZ" sz="2300" dirty="0" smtClean="0">
                <a:latin typeface="Times New Roman" pitchFamily="18" charset="0"/>
                <a:ea typeface="Calibri" pitchFamily="34" charset="0"/>
                <a:cs typeface="Times New Roman" pitchFamily="18" charset="0"/>
              </a:rPr>
              <a:t>Бүлінген жерлер адам денсаулыға қауіп туғызады ,яғни ар түрлі </a:t>
            </a:r>
            <a:r>
              <a:rPr lang="kk-KZ" sz="2300" dirty="0" smtClean="0">
                <a:latin typeface="Times New Roman" pitchFamily="18" charset="0"/>
                <a:cs typeface="Times New Roman" pitchFamily="18" charset="0"/>
              </a:rPr>
              <a:t>өндірістік қалдықтар адам денсаулығының </a:t>
            </a:r>
            <a:r>
              <a:rPr lang="kk-KZ" sz="2300" smtClean="0">
                <a:latin typeface="Times New Roman" pitchFamily="18" charset="0"/>
                <a:cs typeface="Times New Roman" pitchFamily="18" charset="0"/>
              </a:rPr>
              <a:t>нашарлауына әкеп соқтырады.</a:t>
            </a:r>
            <a:endParaRPr lang="kk-KZ" sz="2300" dirty="0" smtClean="0">
              <a:latin typeface="Times New Roman" pitchFamily="18" charset="0"/>
              <a:cs typeface="Times New Roman" pitchFamily="18" charset="0"/>
            </a:endParaRPr>
          </a:p>
          <a:p>
            <a:pPr fontAlgn="base">
              <a:spcBef>
                <a:spcPct val="0"/>
              </a:spcBef>
              <a:spcAft>
                <a:spcPct val="0"/>
              </a:spcAft>
            </a:pPr>
            <a:r>
              <a:rPr lang="kk-KZ" sz="2300" dirty="0" smtClean="0">
                <a:latin typeface="Times New Roman" pitchFamily="18" charset="0"/>
                <a:cs typeface="Times New Roman" pitchFamily="18" charset="0"/>
              </a:rPr>
              <a:t>Ғалымдардың есептеулері бойынша адамдардың денсаулық жағдайы 50—52%-ы — өмір сүру салтына, 20-25%-ы — тұқым қуалау факторларына, </a:t>
            </a:r>
            <a:r>
              <a:rPr lang="kk-KZ" sz="2300" b="1" dirty="0" smtClean="0">
                <a:latin typeface="Times New Roman" pitchFamily="18" charset="0"/>
                <a:cs typeface="Times New Roman" pitchFamily="18" charset="0"/>
              </a:rPr>
              <a:t>18—20%-ы — қоршаған орта жағдайларына</a:t>
            </a:r>
            <a:r>
              <a:rPr lang="kk-KZ" sz="2300" dirty="0" smtClean="0">
                <a:latin typeface="Times New Roman" pitchFamily="18" charset="0"/>
                <a:cs typeface="Times New Roman" pitchFamily="18" charset="0"/>
              </a:rPr>
              <a:t>, ал 7—12% ғана денсаулық сақтау саласының деңгейіне байланысты болады. Антропогенді факторлар бұрын болмаған, жаңа техногенді ауруларды туғызады.Сондықтан </a:t>
            </a:r>
            <a:r>
              <a:rPr lang="ru-RU" sz="2300" dirty="0" err="1" smtClean="0">
                <a:latin typeface="Times New Roman" pitchFamily="18" charset="0"/>
                <a:cs typeface="Times New Roman" pitchFamily="18" charset="0"/>
              </a:rPr>
              <a:t>ж</a:t>
            </a:r>
            <a:r>
              <a:rPr lang="ru-RU" sz="2300" dirty="0" err="1" smtClean="0">
                <a:latin typeface="Times New Roman" pitchFamily="18" charset="0"/>
                <a:ea typeface="Calibri" pitchFamily="34" charset="0"/>
                <a:cs typeface="Times New Roman" pitchFamily="18" charset="0"/>
              </a:rPr>
              <a:t>ерді</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қайта құнарландыру </a:t>
            </a:r>
            <a:r>
              <a:rPr lang="ru-RU" sz="2300" dirty="0" smtClean="0">
                <a:latin typeface="Times New Roman" pitchFamily="18" charset="0"/>
                <a:ea typeface="Calibri" pitchFamily="34" charset="0"/>
                <a:cs typeface="Times New Roman" pitchFamily="18" charset="0"/>
              </a:rPr>
              <a:t>,</a:t>
            </a:r>
            <a:r>
              <a:rPr lang="ru-RU" sz="2300" dirty="0" err="1" smtClean="0">
                <a:latin typeface="Times New Roman" pitchFamily="18" charset="0"/>
                <a:ea typeface="Calibri" pitchFamily="34" charset="0"/>
                <a:cs typeface="Times New Roman" pitchFamily="18" charset="0"/>
              </a:rPr>
              <a:t>оларды</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қалдықтардан тазарту</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адам</a:t>
            </a:r>
            <a:r>
              <a:rPr lang="ru-RU" sz="2300" dirty="0" smtClean="0">
                <a:latin typeface="Times New Roman" pitchFamily="18" charset="0"/>
                <a:ea typeface="Calibri" pitchFamily="34" charset="0"/>
                <a:cs typeface="Times New Roman" pitchFamily="18" charset="0"/>
              </a:rPr>
              <a:t> </a:t>
            </a:r>
            <a:r>
              <a:rPr lang="ru-RU" sz="2300" dirty="0" err="1" smtClean="0">
                <a:latin typeface="Times New Roman" pitchFamily="18" charset="0"/>
                <a:ea typeface="Calibri" pitchFamily="34" charset="0"/>
                <a:cs typeface="Times New Roman" pitchFamily="18" charset="0"/>
              </a:rPr>
              <a:t>денсаулығына </a:t>
            </a:r>
            <a:r>
              <a:rPr lang="ru-RU" sz="2300" dirty="0" smtClean="0">
                <a:latin typeface="Times New Roman" pitchFamily="18" charset="0"/>
                <a:ea typeface="Calibri" pitchFamily="34" charset="0"/>
                <a:cs typeface="Times New Roman" pitchFamily="18" charset="0"/>
              </a:rPr>
              <a:t>да </a:t>
            </a:r>
            <a:r>
              <a:rPr lang="ru-RU" sz="2300" dirty="0" err="1" smtClean="0">
                <a:latin typeface="Times New Roman" pitchFamily="18" charset="0"/>
                <a:ea typeface="Calibri" pitchFamily="34" charset="0"/>
                <a:cs typeface="Times New Roman" pitchFamily="18" charset="0"/>
              </a:rPr>
              <a:t>әсер етеді</a:t>
            </a:r>
            <a:r>
              <a:rPr lang="ru-RU" sz="2300" dirty="0" smtClean="0">
                <a:latin typeface="Times New Roman" pitchFamily="18" charset="0"/>
                <a:ea typeface="Calibri" pitchFamily="34" charset="0"/>
                <a:cs typeface="Times New Roman" pitchFamily="18" charset="0"/>
              </a:rPr>
              <a:t>.</a:t>
            </a:r>
            <a:endParaRPr lang="ru-RU" sz="2300" dirty="0" smtClean="0">
              <a:latin typeface="Times New Roman" pitchFamily="18" charset="0"/>
              <a:cs typeface="Times New Roman" pitchFamily="18" charset="0"/>
            </a:endParaRPr>
          </a:p>
          <a:p>
            <a:pPr lvl="0" fontAlgn="base">
              <a:spcBef>
                <a:spcPct val="0"/>
              </a:spcBef>
              <a:spcAft>
                <a:spcPct val="0"/>
              </a:spcAft>
            </a:pPr>
            <a:endParaRPr lang="ru-RU" sz="2800" dirty="0" smtClean="0">
              <a:latin typeface="Times New Roman" pitchFamily="18" charset="0"/>
              <a:ea typeface="Calibri" pitchFamily="34" charset="0"/>
              <a:cs typeface="Times New Roman" pitchFamily="18" charset="0"/>
            </a:endParaRPr>
          </a:p>
          <a:p>
            <a:pPr lvl="0" fontAlgn="base">
              <a:spcBef>
                <a:spcPct val="0"/>
              </a:spcBef>
              <a:spcAft>
                <a:spcPct val="0"/>
              </a:spcAft>
            </a:pPr>
            <a:endParaRPr lang="ru-RU" dirty="0" smtClean="0">
              <a:solidFill>
                <a:srgbClr val="252525"/>
              </a:solidFill>
              <a:latin typeface="Arial" pitchFamily="34" charset="0"/>
              <a:ea typeface="Calibri"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560</TotalTime>
  <Words>1390</Words>
  <Application>Microsoft Office PowerPoint</Application>
  <PresentationFormat>Экран (4:3)</PresentationFormat>
  <Paragraphs>88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68</cp:revision>
  <dcterms:created xsi:type="dcterms:W3CDTF">2015-02-10T17:18:21Z</dcterms:created>
  <dcterms:modified xsi:type="dcterms:W3CDTF">2015-05-06T03:12:02Z</dcterms:modified>
</cp:coreProperties>
</file>