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9" r:id="rId3"/>
    <p:sldId id="256" r:id="rId4"/>
    <p:sldId id="270" r:id="rId5"/>
    <p:sldId id="271" r:id="rId6"/>
    <p:sldId id="257" r:id="rId7"/>
    <p:sldId id="265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6" r:id="rId16"/>
    <p:sldId id="267" r:id="rId17"/>
    <p:sldId id="272" r:id="rId18"/>
    <p:sldId id="26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3A298-3967-4CBE-AD3B-0E02AF96C30E}" type="datetimeFigureOut">
              <a:rPr lang="ru-RU"/>
              <a:pPr>
                <a:defRPr/>
              </a:pPr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18B6C-B662-4377-A807-BC6F5AC23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FDE37-403F-4E8A-A539-2810F28CF974}" type="datetimeFigureOut">
              <a:rPr lang="ru-RU"/>
              <a:pPr>
                <a:defRPr/>
              </a:pPr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B6767-D5C9-496C-90A2-51F399C52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8024-EFB0-4500-B95F-8C683D26D54A}" type="datetimeFigureOut">
              <a:rPr lang="ru-RU"/>
              <a:pPr>
                <a:defRPr/>
              </a:pPr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7411C-F22F-44D6-A3F0-CC1C9E00A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5B27C-62DF-483E-AE69-706C42A56DB9}" type="datetimeFigureOut">
              <a:rPr lang="ru-RU"/>
              <a:pPr>
                <a:defRPr/>
              </a:pPr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F613A-5ED6-44C6-92AB-E7414A6CA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8678B-D914-4467-9482-EB55A151098D}" type="datetimeFigureOut">
              <a:rPr lang="ru-RU"/>
              <a:pPr>
                <a:defRPr/>
              </a:pPr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E21DB-B605-4025-83A7-0C0D0520C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F9FFA-133B-4A85-871A-AA367951708A}" type="datetimeFigureOut">
              <a:rPr lang="ru-RU"/>
              <a:pPr>
                <a:defRPr/>
              </a:pPr>
              <a:t>22.02.2016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12C47-EF43-4F8D-86BE-E941A3E7D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34787-EE62-4CC4-BC94-9D5C8AC38C47}" type="datetimeFigureOut">
              <a:rPr lang="ru-RU"/>
              <a:pPr>
                <a:defRPr/>
              </a:pPr>
              <a:t>22.02.2016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2E2F5-BB11-4590-A641-D066ADB85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6477E-C2E1-4C29-81DF-7F63342B7FE7}" type="datetimeFigureOut">
              <a:rPr lang="ru-RU"/>
              <a:pPr>
                <a:defRPr/>
              </a:pPr>
              <a:t>22.02.2016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6999A-FFF8-4277-9E53-0DE14D5E1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E53FC-162D-4A25-A560-A433F63CDB3A}" type="datetimeFigureOut">
              <a:rPr lang="ru-RU"/>
              <a:pPr>
                <a:defRPr/>
              </a:pPr>
              <a:t>22.02.2016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47AD7-A4B6-4910-9B2F-FF0825D33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E20C-0E92-4D35-9573-8C8B9B805B00}" type="datetimeFigureOut">
              <a:rPr lang="ru-RU"/>
              <a:pPr>
                <a:defRPr/>
              </a:pPr>
              <a:t>22.02.2016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C0A43-2F6D-4ABB-9FE1-834610BE2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48A26-A601-4EFA-B8F7-EA7A2BA78F37}" type="datetimeFigureOut">
              <a:rPr lang="ru-RU"/>
              <a:pPr>
                <a:defRPr/>
              </a:pPr>
              <a:t>22.02.2016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A0082-C1CE-4CB0-8D9F-E32FEC240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D18D98-F10D-4258-AED7-573AC972D50E}" type="datetimeFigureOut">
              <a:rPr lang="ru-RU"/>
              <a:pPr>
                <a:defRPr/>
              </a:pPr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80A215-E9D4-45F9-8699-ACCF1C2E3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4000" smtClean="0">
                <a:latin typeface="Arial" charset="0"/>
              </a:rPr>
              <a:t>Костанайский государственный университет </a:t>
            </a:r>
            <a:br>
              <a:rPr lang="ru-RU" sz="4000" smtClean="0">
                <a:latin typeface="Arial" charset="0"/>
              </a:rPr>
            </a:br>
            <a:r>
              <a:rPr lang="ru-RU" sz="4000" smtClean="0">
                <a:latin typeface="Arial" charset="0"/>
              </a:rPr>
              <a:t>Салатова О.И., </a:t>
            </a:r>
          </a:p>
          <a:p>
            <a:pPr algn="ctr"/>
            <a:r>
              <a:rPr lang="ru-RU" sz="4000" smtClean="0">
                <a:latin typeface="Arial" charset="0"/>
              </a:rPr>
              <a:t>ст. преподаватель кафедры экологии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Спутниковые источники</a:t>
            </a:r>
          </a:p>
        </p:txBody>
      </p:sp>
      <p:pic>
        <p:nvPicPr>
          <p:cNvPr id="2150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1795463"/>
            <a:ext cx="3937000" cy="4048125"/>
          </a:xfrm>
        </p:spPr>
      </p:pic>
      <p:pic>
        <p:nvPicPr>
          <p:cNvPr id="21507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628775"/>
            <a:ext cx="3548063" cy="437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Молнии</a:t>
            </a:r>
          </a:p>
        </p:txBody>
      </p:sp>
      <p:pic>
        <p:nvPicPr>
          <p:cNvPr id="22530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268413"/>
            <a:ext cx="3890963" cy="3024187"/>
          </a:xfrm>
        </p:spPr>
      </p:pic>
      <p:pic>
        <p:nvPicPr>
          <p:cNvPr id="22531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3068638"/>
            <a:ext cx="4462462" cy="327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Компьютеры, мобильные телефоны</a:t>
            </a:r>
          </a:p>
        </p:txBody>
      </p:sp>
      <p:pic>
        <p:nvPicPr>
          <p:cNvPr id="2355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22863" y="1700213"/>
            <a:ext cx="4021137" cy="4022725"/>
          </a:xfrm>
        </p:spPr>
      </p:pic>
      <p:pic>
        <p:nvPicPr>
          <p:cNvPr id="23555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844675"/>
            <a:ext cx="4214812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Телевизоры, микроволновые </a:t>
            </a:r>
            <a:r>
              <a:rPr lang="ru-RU" dirty="0" smtClean="0"/>
              <a:t>печи</a:t>
            </a:r>
            <a:endParaRPr lang="ru-RU" dirty="0"/>
          </a:p>
        </p:txBody>
      </p:sp>
      <p:pic>
        <p:nvPicPr>
          <p:cNvPr id="2457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268413"/>
            <a:ext cx="4246562" cy="2881312"/>
          </a:xfrm>
        </p:spPr>
      </p:pic>
      <p:pic>
        <p:nvPicPr>
          <p:cNvPr id="24579" name="Рисунок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933825"/>
            <a:ext cx="4594225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Электромагнитное загрязнение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нынешнем столетии люди резко изменили характер электромагнитной среды.</a:t>
            </a:r>
          </a:p>
          <a:p>
            <a:pPr eaLnBrk="1" hangingPunct="1"/>
            <a:r>
              <a:rPr lang="ru-RU" smtClean="0"/>
              <a:t>Плотность радиоволн на поверхности Земли сегодня превосходит мощность солнечного излучения в 100 миллионов раз.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Риск заболеваний</a:t>
            </a: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/>
            <a:r>
              <a:rPr lang="ru-RU" sz="2800" smtClean="0"/>
              <a:t>Есть основания полагать, что люди, работающие в зоне загрязненной электромагнитным полем высоковольтных кабелей, имеют в 5-8 раз больше шансов заболеть лейкемией. Для рабочих, обслуживающих радары, в 3-12 раз увеличивается риск заболеть полицитемией - болезнью крови, характеризующийся избытком красных кровяных телец. Установлено, что раковые клетки, подвергнутые облучению ЭМП с частотой в 60 герц, начинают расти в шесть раз быстрее обычного.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Электромагнитное загрязнение</a:t>
            </a:r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Посторонние ЭМП, постоянно вмешиваясь в энергоинформационный обмен клеток, создают более или менее серьезные помехи. Именно этим объясняются головные боли, перепады давления, нарушения функций сердечно-сосудистой системы у людей, находящихся в эпицентре магнитной бури.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Контрольные вопросы: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1.Какие показатели относятся к физическому состоянию окружающей среды?</a:t>
            </a:r>
          </a:p>
          <a:p>
            <a:pPr eaLnBrk="1" hangingPunct="1"/>
            <a:r>
              <a:rPr lang="ru-RU" smtClean="0"/>
              <a:t>2. В чем измеряется уровень шума?</a:t>
            </a:r>
          </a:p>
          <a:p>
            <a:pPr eaLnBrk="1" hangingPunct="1"/>
            <a:r>
              <a:rPr lang="ru-RU" smtClean="0"/>
              <a:t>3. Допустимы уровень шума.</a:t>
            </a:r>
          </a:p>
          <a:p>
            <a:pPr eaLnBrk="1" hangingPunct="1"/>
            <a:r>
              <a:rPr lang="ru-RU" smtClean="0"/>
              <a:t>4. Допустимые уровни электромагнитных полей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Литература: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1. Карлович И.А. Геоэкология: Учебник для высшей школы. – М.: Академический Проект: Альма-Матер, 2005. – 512с.</a:t>
            </a:r>
          </a:p>
          <a:p>
            <a:pPr eaLnBrk="1" hangingPunct="1"/>
            <a:r>
              <a:rPr lang="ru-RU" sz="2800" smtClean="0"/>
              <a:t>2. Емельянов А.Г. Комплексный геоэкологический мониторинг. - Тверь, 1994.</a:t>
            </a:r>
          </a:p>
          <a:p>
            <a:pPr eaLnBrk="1" hangingPunct="1"/>
            <a:r>
              <a:rPr lang="ru-RU" sz="2800" smtClean="0"/>
              <a:t>3. Израэль Ю.А. Экология и контроль состояния природной среды. – Л. : Гидрометеоиздат, 1984.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дисциплина     	</a:t>
            </a:r>
            <a:br>
              <a:rPr lang="ru-RU" sz="3200" b="1" smtClean="0"/>
            </a:br>
            <a:r>
              <a:rPr lang="kk-KZ" sz="3200" b="1" smtClean="0"/>
              <a:t>Качество окружающей среды</a:t>
            </a:r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13314" name="Rectangle 3"/>
          <p:cNvSpPr>
            <a:spLocks noGrp="1"/>
          </p:cNvSpPr>
          <p:nvPr>
            <p:ph type="subTitle" idx="1"/>
          </p:nvPr>
        </p:nvSpPr>
        <p:spPr>
          <a:xfrm>
            <a:off x="1371600" y="3573463"/>
            <a:ext cx="6400800" cy="2065337"/>
          </a:xfrm>
        </p:spPr>
        <p:txBody>
          <a:bodyPr/>
          <a:lstStyle/>
          <a:p>
            <a:pPr eaLnBrk="1" hangingPunct="1"/>
            <a:endParaRPr lang="ru-RU" sz="2400" b="1" smtClean="0">
              <a:solidFill>
                <a:schemeClr val="tx1"/>
              </a:solidFill>
            </a:endParaRPr>
          </a:p>
          <a:p>
            <a:pPr eaLnBrk="1" hangingPunct="1"/>
            <a:r>
              <a:rPr lang="ru-RU" sz="2400" b="1" smtClean="0">
                <a:solidFill>
                  <a:schemeClr val="tx1"/>
                </a:solidFill>
              </a:rPr>
              <a:t>специальность    </a:t>
            </a:r>
            <a:br>
              <a:rPr lang="ru-RU" sz="2400" b="1" smtClean="0">
                <a:solidFill>
                  <a:schemeClr val="tx1"/>
                </a:solidFill>
              </a:rPr>
            </a:br>
            <a:r>
              <a:rPr lang="ru-RU" sz="2400" b="1" smtClean="0">
                <a:solidFill>
                  <a:schemeClr val="tx1"/>
                </a:solidFill>
              </a:rPr>
              <a:t> 6М071800 - Электроэнергетика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2160588"/>
          </a:xfrm>
        </p:spPr>
        <p:txBody>
          <a:bodyPr/>
          <a:lstStyle/>
          <a:p>
            <a:pPr eaLnBrk="1" hangingPunct="1"/>
            <a:r>
              <a:rPr lang="ru-RU" smtClean="0"/>
              <a:t>Практическая работа №8</a:t>
            </a:r>
            <a:br>
              <a:rPr lang="ru-RU" smtClean="0"/>
            </a:br>
            <a:endParaRPr lang="ru-RU" smtClean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2924175"/>
            <a:ext cx="7704137" cy="27146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tx1"/>
                </a:solidFill>
              </a:rPr>
              <a:t>Нормирование и электромагнитного излучения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Цель: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ru-RU" b="1" smtClean="0"/>
          </a:p>
          <a:p>
            <a:pPr algn="ctr" eaLnBrk="1" hangingPunct="1">
              <a:buFont typeface="Arial" charset="0"/>
              <a:buNone/>
            </a:pPr>
            <a:r>
              <a:rPr lang="ru-RU" smtClean="0"/>
              <a:t>ознакомиться с нормативными показателями шумового и электромагнитного загрязнения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План: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1. Воздействие шума и электромагнитных полей и защита от них</a:t>
            </a:r>
          </a:p>
          <a:p>
            <a:pPr eaLnBrk="1" hangingPunct="1"/>
            <a:r>
              <a:rPr lang="ru-RU" smtClean="0"/>
              <a:t>2. Нормирование шума</a:t>
            </a:r>
          </a:p>
          <a:p>
            <a:pPr eaLnBrk="1" hangingPunct="1"/>
            <a:r>
              <a:rPr lang="ru-RU" smtClean="0"/>
              <a:t>3. Нормирование электромагнитного излучения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Электромагнитное загрязнение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Электромагнитное загрязнение </a:t>
            </a:r>
            <a:r>
              <a:rPr lang="ru-RU" dirty="0" smtClean="0"/>
              <a:t>— </a:t>
            </a:r>
            <a:r>
              <a:rPr lang="ru-RU" dirty="0"/>
              <a:t>это совокупность электромагнитных полей, разнообразных частот, негативно влияющих на человека.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</a:t>
            </a:r>
            <a:r>
              <a:rPr lang="ru-RU" dirty="0"/>
              <a:t>современном мире среду нашего обитания пронизывают электромагнитные волны широкого спектрального диапазона. Они создаются огромным количеством различных искусственных и естественных источников.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Электромагнитное загрязнение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Среди </a:t>
            </a:r>
            <a:r>
              <a:rPr lang="ru-RU" dirty="0" smtClean="0"/>
              <a:t>источников выделяются </a:t>
            </a:r>
            <a:r>
              <a:rPr lang="ru-RU" dirty="0"/>
              <a:t>радиолокационные станции, радио- и телевизионные антенны, спутниковые источники, космические генераторы, молнии, телевизоры, микроволновые печи, компьютеры, мобильные телефоны и многое другое.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Все </a:t>
            </a:r>
            <a:r>
              <a:rPr lang="ru-RU" dirty="0"/>
              <a:t>работающие электронные приборы излучают электромагнитное поле.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Радиолокационные станции</a:t>
            </a:r>
          </a:p>
        </p:txBody>
      </p:sp>
      <p:pic>
        <p:nvPicPr>
          <p:cNvPr id="1945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427538" y="1844675"/>
            <a:ext cx="4214812" cy="3878263"/>
          </a:xfrm>
        </p:spPr>
      </p:pic>
      <p:pic>
        <p:nvPicPr>
          <p:cNvPr id="19459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384300"/>
            <a:ext cx="3779837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Теле-, радиоантенны</a:t>
            </a:r>
          </a:p>
        </p:txBody>
      </p:sp>
      <p:pic>
        <p:nvPicPr>
          <p:cNvPr id="2048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989138"/>
            <a:ext cx="4762500" cy="3171825"/>
          </a:xfrm>
        </p:spPr>
      </p:pic>
      <p:pic>
        <p:nvPicPr>
          <p:cNvPr id="20483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3413" y="1268413"/>
            <a:ext cx="4257675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309</Words>
  <Application>Microsoft Office PowerPoint</Application>
  <PresentationFormat>Экран (4:3)</PresentationFormat>
  <Paragraphs>43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Тема Office</vt:lpstr>
      <vt:lpstr>Слайд 1</vt:lpstr>
      <vt:lpstr>дисциплина       Качество окружающей среды   </vt:lpstr>
      <vt:lpstr>Практическая работа №8 </vt:lpstr>
      <vt:lpstr>Цель:</vt:lpstr>
      <vt:lpstr>План: </vt:lpstr>
      <vt:lpstr>Электромагнитное загрязнение</vt:lpstr>
      <vt:lpstr>Электромагнитное загрязнение</vt:lpstr>
      <vt:lpstr>Радиолокационные станции</vt:lpstr>
      <vt:lpstr>Теле-, радиоантенны</vt:lpstr>
      <vt:lpstr>Спутниковые источники</vt:lpstr>
      <vt:lpstr>Молнии</vt:lpstr>
      <vt:lpstr>Компьютеры, мобильные телефоны</vt:lpstr>
      <vt:lpstr>Телевизоры, микроволновые печи</vt:lpstr>
      <vt:lpstr>Электромагнитное загрязнение</vt:lpstr>
      <vt:lpstr>Риск заболеваний</vt:lpstr>
      <vt:lpstr>Электромагнитное загрязнение</vt:lpstr>
      <vt:lpstr>Контрольные вопросы: 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Электромагнитное загрязнение</dc:title>
  <dc:creator>Амиргали</dc:creator>
  <cp:lastModifiedBy>User</cp:lastModifiedBy>
  <cp:revision>6</cp:revision>
  <dcterms:created xsi:type="dcterms:W3CDTF">2013-11-12T18:22:10Z</dcterms:created>
  <dcterms:modified xsi:type="dcterms:W3CDTF">2016-02-22T08:58:48Z</dcterms:modified>
</cp:coreProperties>
</file>