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4235E8C-B06F-4DFD-AE8A-34035A0458D2}" type="datetimeFigureOut">
              <a:rPr lang="ru-RU" smtClean="0"/>
              <a:pPr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FEBD381-AE1A-4D90-AAF6-A08578497D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k.m.wikipedia.org/wiki/%D0%9C%D0%BE%D0%B9%D1%8B%D0%BD%D2%9B%D2%B1%D0%BC" TargetMode="External"/><Relationship Id="rId2" Type="http://schemas.openxmlformats.org/officeDocument/2006/relationships/hyperlink" Target="https://kk.m.wikipedia.org/wiki/%D0%91%D0%B5%D1%82%D0%BF%D0%B0%D2%9B%D0%B4%D0%B0%D0%BB%D0%B0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kk.m.wikipedia.org/wiki/%D0%91%D0%B0%D0%BB%D1%8B%D2%9B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kk.m.wikipedia.org/wiki/2015" TargetMode="External"/><Relationship Id="rId13" Type="http://schemas.openxmlformats.org/officeDocument/2006/relationships/hyperlink" Target="https://kk.m.wikipedia.org/wiki/%D0%A2%D2%AF%D1%80%D1%96%D0%BA%D1%82%D0%B5%D1%80" TargetMode="External"/><Relationship Id="rId3" Type="http://schemas.openxmlformats.org/officeDocument/2006/relationships/hyperlink" Target="https://kk.m.wikipedia.org/wiki/%D2%9A%D0%B0%D1%80%D0%B0%D1%82%D0%B0%D1%83_(%D2%9B%D0%B0%D0%BB%D0%B0)" TargetMode="External"/><Relationship Id="rId7" Type="http://schemas.openxmlformats.org/officeDocument/2006/relationships/hyperlink" Target="https://kk.m.wikipedia.org/w/index.php?title=%D0%9A%D3%99%D1%80%D1%96%D0%BC_%D0%9D%D0%B0%D1%81%D0%B1%D0%B5%D0%BA%D2%B1%D0%BB%D1%8B_%D0%9A%D3%A9%D0%BA%D1%96%D1%80%D0%B5%D0%BA%D0%B1%D0%B0%D0%B5%D0%B2&amp;action=edit&amp;redlink=1" TargetMode="External"/><Relationship Id="rId12" Type="http://schemas.openxmlformats.org/officeDocument/2006/relationships/hyperlink" Target="https://kk.m.wikipedia.org/wiki/%D0%94%D2%AF%D2%A3%D0%B3%D0%B5%D0%BD%D0%B4%D0%B5%D1%80" TargetMode="External"/><Relationship Id="rId2" Type="http://schemas.openxmlformats.org/officeDocument/2006/relationships/hyperlink" Target="https://kk.m.wikipedia.org/wiki/%D0%A2%D0%B0%D1%80%D0%B0%D0%B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kk.m.wikipedia.org/wiki/1939" TargetMode="External"/><Relationship Id="rId11" Type="http://schemas.openxmlformats.org/officeDocument/2006/relationships/hyperlink" Target="https://kk.m.wikipedia.org/wiki/%D0%9E%D1%80%D1%8B%D1%81%D1%82%D0%B0%D1%80" TargetMode="External"/><Relationship Id="rId5" Type="http://schemas.openxmlformats.org/officeDocument/2006/relationships/hyperlink" Target="https://kk.m.wikipedia.org/wiki/%D0%A8%D1%83" TargetMode="External"/><Relationship Id="rId15" Type="http://schemas.openxmlformats.org/officeDocument/2006/relationships/image" Target="../media/image5.png"/><Relationship Id="rId10" Type="http://schemas.openxmlformats.org/officeDocument/2006/relationships/hyperlink" Target="https://kk.m.wikipedia.org/wiki/%D2%9A%D0%B0%D0%B7%D0%B0%D2%9B%D1%82%D0%B0%D1%80" TargetMode="External"/><Relationship Id="rId4" Type="http://schemas.openxmlformats.org/officeDocument/2006/relationships/hyperlink" Target="https://kk.m.wikipedia.org/wiki/%D0%96%D0%B0%D2%A3%D0%B0%D1%82%D0%B0%D1%81" TargetMode="External"/><Relationship Id="rId9" Type="http://schemas.openxmlformats.org/officeDocument/2006/relationships/hyperlink" Target="https://kk.m.wikipedia.org/wiki/%D0%9A%D0%BC%C2%B2" TargetMode="External"/><Relationship Id="rId14" Type="http://schemas.openxmlformats.org/officeDocument/2006/relationships/hyperlink" Target="https://kk.m.wikipedia.org/wiki/%D3%A8%D0%B7%D0%B1%D0%B5%D0%BA%D1%82%D0%B5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983832"/>
          </a:xfrm>
        </p:spPr>
        <p:txBody>
          <a:bodyPr/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Жамбыл </a:t>
            </a:r>
            <a:r>
              <a:rPr lang="kk-KZ" dirty="0" smtClean="0"/>
              <a:t>облысы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260648"/>
            <a:ext cx="5544616" cy="374441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.Байтұрсынов атындағы Қостанай мемлекеттік университеті</a:t>
            </a:r>
          </a:p>
          <a:p>
            <a:pPr algn="ctr"/>
            <a:endParaRPr lang="kk-KZ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Акдаулетова Жанар Ашимовна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785802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Жамбыл облысы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071678"/>
            <a:ext cx="3429000" cy="31321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b="1" dirty="0" smtClean="0"/>
              <a:t>Жамбыл </a:t>
            </a:r>
            <a:r>
              <a:rPr lang="ru-RU" b="1" dirty="0" err="1" smtClean="0"/>
              <a:t>облысы</a:t>
            </a:r>
            <a:r>
              <a:rPr lang="ru-RU" dirty="0" smtClean="0"/>
              <a:t> —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Қазақстан Республикасыныңоңтүстігінде орналасқан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Алматы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Оңтүстік Қазақстан, Қарағанды облыстарымен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 Қырғызстанның 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Талас пен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облыстарымен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көршілес болып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Облыстың аты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қазақ және кеңес ақыны 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Жамбыл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Жабайұлының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құрметіне қойылған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Жамбыл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облысының территориясыБетпақдаладан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Тянь-Шаньға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Шудан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Қаратауға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созылып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Жер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аумағы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 144,2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мың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км².</a:t>
            </a:r>
          </a:p>
          <a:p>
            <a:pPr fontAlgn="base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Облыс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орталығы, әрі ең үлкен қаласы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—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Тараз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Облыста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барлығы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аудан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4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қала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153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кенттік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және ауылдық округтерде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379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ауыл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бар.</a:t>
            </a:r>
          </a:p>
          <a:p>
            <a:endParaRPr lang="ru-RU" dirty="0"/>
          </a:p>
        </p:txBody>
      </p:sp>
      <p:pic>
        <p:nvPicPr>
          <p:cNvPr id="5" name="Рисунок 4" descr="ya8IqoGvmM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492" r="21492"/>
          <a:stretch>
            <a:fillRect/>
          </a:stretch>
        </p:blipFill>
        <p:spPr/>
      </p:pic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414318"/>
          </a:xfrm>
        </p:spPr>
        <p:txBody>
          <a:bodyPr/>
          <a:lstStyle/>
          <a:p>
            <a:r>
              <a:rPr lang="kk-KZ" dirty="0" smtClean="0"/>
              <a:t>Сәулеттік ескерткіштер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714356"/>
            <a:ext cx="7472386" cy="138557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кесенесі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ауылының орталығында Тараз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қаласынан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 км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қашықтықта орналасқан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бибі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кесенесі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ХІ-ХІІ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ортағасыр сәулет ескерткіштерінің бірі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Қараханидтер сәулет ескерткіштері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ішінен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Орта Азия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 Қазақстан аумағында сәулет-құрылыс мәдениетінде бұл ескерткіш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кереметі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60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түрлі ою-өрнектері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эпиграфикалық белдеумен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Ескерткіш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туристтерді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қана ерекше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сәулетімен ғана 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қатар сұлу Айша-бибі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мен батыр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Қарахан арасындағы шексіз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махаббаты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аңыз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қызықтырады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әйгілі шығыс ақылшысы Зеңгі бабаның қызы болып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Аңыз бойынша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Айша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 ғашығы Қараханға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жатқан жолында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жыланның шаққанынан қайтыс болған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Aisha_bib_elevation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2248241"/>
            <a:ext cx="5500726" cy="4522870"/>
          </a:xfrm>
        </p:spPr>
      </p:pic>
    </p:spTree>
  </p:cSld>
  <p:clrMapOvr>
    <a:masterClrMapping/>
  </p:clrMapOvr>
  <p:transition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4357694"/>
            <a:ext cx="6255488" cy="1857388"/>
          </a:xfrm>
        </p:spPr>
        <p:txBody>
          <a:bodyPr/>
          <a:lstStyle/>
          <a:p>
            <a:r>
              <a:rPr lang="kk-KZ" dirty="0" smtClean="0"/>
              <a:t>Бабаджа хатун кесенесі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0100" y="428604"/>
            <a:ext cx="6255488" cy="3286148"/>
          </a:xfrm>
        </p:spPr>
        <p:txBody>
          <a:bodyPr>
            <a:normAutofit/>
          </a:bodyPr>
          <a:lstStyle/>
          <a:p>
            <a:pPr fontAlgn="base"/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Бабаджа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Хатун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кесенесі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Айша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бибі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мазары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жанында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орналасқан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Бұл кесене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XI- XII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ғ.ғ.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сәулет ескерткіші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Кесене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қарапайымдылығымен бағаланады.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Соңғы жаңартылуы 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2002 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жылы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Эпиграфикалық жазба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жерленген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әйел адамның атын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оқып білген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Аңыз бойынша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әйел Айшаның қамқоршысы болған.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Айшаны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сапар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қасында болған.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Айша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қайтыс болған соң, оның 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мазары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үстінде жағылып тұрған алауды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ұстап тұрған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Бұл екі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кесене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сәулет ескерткіші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және қажылық дәстүрін өткізетін мұсылманның қасиетті жерлері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dirty="0" err="1" smtClean="0"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Табиғаты </a:t>
            </a:r>
            <a:endParaRPr lang="ru-RU" dirty="0"/>
          </a:p>
        </p:txBody>
      </p:sp>
      <p:pic>
        <p:nvPicPr>
          <p:cNvPr id="4" name="Содержимое 3" descr="13771548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571612"/>
            <a:ext cx="6000791" cy="4929222"/>
          </a:xfrm>
        </p:spPr>
      </p:pic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109356"/>
          </a:xfrm>
        </p:spPr>
        <p:txBody>
          <a:bodyPr>
            <a:normAutofit/>
          </a:bodyPr>
          <a:lstStyle/>
          <a:p>
            <a:pPr fontAlgn="base"/>
            <a:r>
              <a:rPr lang="ru-RU" sz="2000" b="0" dirty="0" err="1" smtClean="0"/>
              <a:t>Облыстың айтарлықтай аумағын </a:t>
            </a:r>
            <a:r>
              <a:rPr lang="ru-RU" sz="2000" b="0" dirty="0" err="1" smtClean="0">
                <a:hlinkClick r:id="rId2" tooltip="Бетпақдала"/>
              </a:rPr>
              <a:t>Бетпақдала</a:t>
            </a:r>
            <a:r>
              <a:rPr lang="ru-RU" sz="2000" b="0" dirty="0" err="1" smtClean="0"/>
              <a:t> және </a:t>
            </a:r>
            <a:r>
              <a:rPr lang="ru-RU" sz="2000" b="0" dirty="0" err="1" smtClean="0">
                <a:hlinkClick r:id="rId3" tooltip="Мойынқұм"/>
              </a:rPr>
              <a:t>Мойынқұм</a:t>
            </a:r>
            <a:r>
              <a:rPr lang="ru-RU" sz="2000" b="0" dirty="0" err="1" smtClean="0"/>
              <a:t> алады</a:t>
            </a:r>
            <a:r>
              <a:rPr lang="ru-RU" sz="2000" b="0" dirty="0" smtClean="0"/>
              <a:t>, тек </a:t>
            </a:r>
            <a:r>
              <a:rPr lang="ru-RU" sz="2000" b="0" dirty="0" err="1" smtClean="0"/>
              <a:t>оңтүстік-батыс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оңтүстік және оңтүстік-шығыс шеті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таулармен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шектелген</a:t>
            </a:r>
            <a:r>
              <a:rPr lang="ru-RU" sz="2000" b="0" dirty="0" smtClean="0"/>
              <a:t> (</a:t>
            </a:r>
            <a:r>
              <a:rPr lang="ru-RU" sz="2000" b="0" dirty="0" err="1" smtClean="0"/>
              <a:t>Қаратау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Қырғыз және Шу-Іле</a:t>
            </a:r>
            <a:r>
              <a:rPr lang="ru-RU" sz="2000" b="0" dirty="0" smtClean="0"/>
              <a:t> Алатау </a:t>
            </a:r>
            <a:r>
              <a:rPr lang="ru-RU" sz="2000" b="0" dirty="0" err="1" smtClean="0"/>
              <a:t>таулары</a:t>
            </a:r>
            <a:r>
              <a:rPr lang="ru-RU" sz="2000" b="0" dirty="0" smtClean="0"/>
              <a:t>). </a:t>
            </a:r>
            <a:r>
              <a:rPr lang="ru-RU" sz="2000" b="0" dirty="0" err="1" smtClean="0"/>
              <a:t>Рельефтің бұл ерекшелігі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облыс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климатына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әртүрлілік ендіреді</a:t>
            </a:r>
            <a:r>
              <a:rPr lang="ru-RU" sz="2000" b="0" dirty="0" smtClean="0"/>
              <a:t>.</a:t>
            </a:r>
            <a:br>
              <a:rPr lang="ru-RU" sz="2000" b="0" dirty="0" smtClean="0"/>
            </a:br>
            <a:r>
              <a:rPr lang="ru-RU" sz="2000" b="0" dirty="0" err="1" smtClean="0"/>
              <a:t>Табиғи ландшафтардың флорасы</a:t>
            </a:r>
            <a:r>
              <a:rPr lang="ru-RU" sz="2000" b="0" dirty="0" smtClean="0"/>
              <a:t> мен </a:t>
            </a:r>
            <a:r>
              <a:rPr lang="ru-RU" sz="2000" b="0" dirty="0" err="1" smtClean="0"/>
              <a:t>фаунасы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кең және әртүрлі</a:t>
            </a:r>
            <a:r>
              <a:rPr lang="ru-RU" sz="2000" b="0" dirty="0" smtClean="0"/>
              <a:t>. </a:t>
            </a:r>
            <a:r>
              <a:rPr lang="ru-RU" sz="2000" b="0" dirty="0" err="1" smtClean="0"/>
              <a:t>Облыста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өсімдіктердің </a:t>
            </a:r>
            <a:r>
              <a:rPr lang="ru-RU" sz="2000" b="0" dirty="0" smtClean="0"/>
              <a:t>3 </a:t>
            </a:r>
            <a:r>
              <a:rPr lang="ru-RU" sz="2000" b="0" dirty="0" err="1" smtClean="0"/>
              <a:t>мыңнан астам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түрі </a:t>
            </a:r>
            <a:r>
              <a:rPr lang="ru-RU" sz="2000" b="0" dirty="0" smtClean="0"/>
              <a:t>бар. </a:t>
            </a:r>
            <a:r>
              <a:rPr lang="ru-RU" sz="2000" b="0" dirty="0" err="1" smtClean="0"/>
              <a:t>Аң аулайтын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өңірдің жалпы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алаңы </a:t>
            </a:r>
            <a:r>
              <a:rPr lang="ru-RU" sz="2000" b="0" dirty="0" smtClean="0"/>
              <a:t>13,9 </a:t>
            </a:r>
            <a:r>
              <a:rPr lang="ru-RU" sz="2000" b="0" dirty="0" err="1" smtClean="0"/>
              <a:t>мың </a:t>
            </a:r>
            <a:r>
              <a:rPr lang="ru-RU" sz="2000" b="0" dirty="0" smtClean="0"/>
              <a:t>га </a:t>
            </a:r>
            <a:r>
              <a:rPr lang="ru-RU" sz="2000" b="0" dirty="0" err="1" smtClean="0"/>
              <a:t>құрайды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онда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жануарлардың </a:t>
            </a:r>
            <a:r>
              <a:rPr lang="ru-RU" sz="2000" b="0" dirty="0" smtClean="0"/>
              <a:t>40-тан </a:t>
            </a:r>
            <a:r>
              <a:rPr lang="ru-RU" sz="2000" b="0" dirty="0" err="1" smtClean="0"/>
              <a:t>астам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түрі мекендейді</a:t>
            </a:r>
            <a:r>
              <a:rPr lang="ru-RU" sz="2000" b="0" dirty="0" smtClean="0"/>
              <a:t>.</a:t>
            </a:r>
            <a:br>
              <a:rPr lang="ru-RU" sz="2000" b="0" dirty="0" smtClean="0"/>
            </a:br>
            <a:r>
              <a:rPr lang="ru-RU" sz="2000" b="0" dirty="0" smtClean="0"/>
              <a:t>27,8 </a:t>
            </a:r>
            <a:r>
              <a:rPr lang="ru-RU" sz="2000" b="0" dirty="0" err="1" smtClean="0"/>
              <a:t>мың </a:t>
            </a:r>
            <a:r>
              <a:rPr lang="ru-RU" sz="2000" b="0" dirty="0" smtClean="0"/>
              <a:t>га </a:t>
            </a:r>
            <a:r>
              <a:rPr lang="ru-RU" sz="2000" b="0" dirty="0" err="1" smtClean="0"/>
              <a:t>алаңды құрайтын</a:t>
            </a:r>
            <a:r>
              <a:rPr lang="ru-RU" sz="2000" b="0" dirty="0" smtClean="0"/>
              <a:t> </a:t>
            </a:r>
            <a:r>
              <a:rPr lang="ru-RU" sz="2000" b="0" dirty="0" err="1" smtClean="0">
                <a:hlinkClick r:id="rId4" tooltip="Балық"/>
              </a:rPr>
              <a:t>балық</a:t>
            </a:r>
            <a:r>
              <a:rPr lang="ru-RU" sz="2000" b="0" dirty="0" smtClean="0"/>
              <a:t> </a:t>
            </a:r>
            <a:r>
              <a:rPr lang="ru-RU" sz="2000" b="0" dirty="0" err="1" smtClean="0"/>
              <a:t>шаруашылық қоры </a:t>
            </a:r>
            <a:r>
              <a:rPr lang="ru-RU" sz="2000" b="0" dirty="0" smtClean="0"/>
              <a:t>74 су </a:t>
            </a:r>
            <a:r>
              <a:rPr lang="ru-RU" sz="2000" b="0" dirty="0" err="1" smtClean="0"/>
              <a:t>айдынынан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тұрады</a:t>
            </a:r>
            <a:r>
              <a:rPr lang="ru-RU" sz="2000" b="0" dirty="0" smtClean="0"/>
              <a:t>, </a:t>
            </a:r>
            <a:r>
              <a:rPr lang="ru-RU" sz="2000" b="0" dirty="0" err="1" smtClean="0"/>
              <a:t>оның ішінде</a:t>
            </a:r>
            <a:r>
              <a:rPr lang="ru-RU" sz="2000" b="0" dirty="0" smtClean="0"/>
              <a:t> 73 су </a:t>
            </a:r>
            <a:r>
              <a:rPr lang="ru-RU" sz="2000" b="0" dirty="0" err="1" smtClean="0"/>
              <a:t>айдыны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балық шаруашылығына жарамды</a:t>
            </a:r>
            <a:r>
              <a:rPr lang="ru-RU" sz="2000" b="0" dirty="0" smtClean="0"/>
              <a:t>. </a:t>
            </a:r>
            <a:r>
              <a:rPr lang="ru-RU" sz="2000" b="0" dirty="0" err="1" smtClean="0"/>
              <a:t>Ірі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бөгендерден Тасөткел және Теріс-Ащыбұлақ </a:t>
            </a:r>
            <a:r>
              <a:rPr lang="ru-RU" sz="2000" b="0" dirty="0" smtClean="0"/>
              <a:t>бар. </a:t>
            </a:r>
            <a:r>
              <a:rPr lang="ru-RU" sz="2000" b="0" dirty="0" err="1" smtClean="0"/>
              <a:t>Балық аулау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кәсібінде </a:t>
            </a:r>
            <a:r>
              <a:rPr lang="ru-RU" sz="2000" b="0" dirty="0" smtClean="0"/>
              <a:t>толстолобик, </a:t>
            </a:r>
            <a:r>
              <a:rPr lang="ru-RU" sz="2000" b="0" dirty="0" err="1" smtClean="0"/>
              <a:t>ақмарқа, </a:t>
            </a:r>
            <a:r>
              <a:rPr lang="ru-RU" sz="2000" b="0" dirty="0" smtClean="0"/>
              <a:t>карп, сазан, </a:t>
            </a:r>
            <a:r>
              <a:rPr lang="ru-RU" sz="2000" b="0" dirty="0" err="1" smtClean="0"/>
              <a:t>көк </a:t>
            </a:r>
            <a:r>
              <a:rPr lang="ru-RU" sz="2000" b="0" dirty="0" smtClean="0"/>
              <a:t>серке, </a:t>
            </a:r>
            <a:r>
              <a:rPr lang="ru-RU" sz="2000" b="0" dirty="0" err="1" smtClean="0"/>
              <a:t>тыран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балық, </a:t>
            </a:r>
            <a:r>
              <a:rPr lang="ru-RU" sz="2000" b="0" dirty="0" smtClean="0"/>
              <a:t>краль, торта </a:t>
            </a:r>
            <a:r>
              <a:rPr lang="ru-RU" sz="2000" b="0" dirty="0" err="1" smtClean="0"/>
              <a:t>балықтарын аулау</a:t>
            </a:r>
            <a:r>
              <a:rPr lang="ru-RU" sz="2000" b="0" dirty="0" smtClean="0"/>
              <a:t> </a:t>
            </a:r>
            <a:r>
              <a:rPr lang="ru-RU" sz="2000" b="0" dirty="0" err="1" smtClean="0"/>
              <a:t>кең таралған</a:t>
            </a:r>
            <a:r>
              <a:rPr lang="ru-RU" sz="2000" b="0" dirty="0" smtClean="0"/>
              <a:t>.</a:t>
            </a:r>
            <a:br>
              <a:rPr lang="ru-RU" sz="2000" b="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37918"/>
          </a:xfrm>
        </p:spPr>
        <p:txBody>
          <a:bodyPr>
            <a:normAutofit/>
          </a:bodyPr>
          <a:lstStyle/>
          <a:p>
            <a:pPr fontAlgn="base"/>
            <a:r>
              <a:rPr lang="ru-RU" sz="1800" dirty="0" smtClean="0"/>
              <a:t>Енеді:3 </a:t>
            </a:r>
            <a:r>
              <a:rPr lang="ru-RU" sz="1800" dirty="0" err="1" smtClean="0"/>
              <a:t>қала</a:t>
            </a:r>
            <a:r>
              <a:rPr lang="ru-RU" sz="1800" dirty="0" smtClean="0"/>
              <a:t>, 10 </a:t>
            </a:r>
            <a:r>
              <a:rPr lang="ru-RU" sz="1800" dirty="0" err="1" smtClean="0"/>
              <a:t>аудан</a:t>
            </a:r>
            <a:r>
              <a:rPr lang="ru-RU" sz="1800" dirty="0" smtClean="0"/>
              <a:t>, 367 </a:t>
            </a:r>
            <a:r>
              <a:rPr lang="ru-RU" sz="1800" dirty="0" err="1" smtClean="0"/>
              <a:t>ауыл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Әкімшілік</a:t>
            </a:r>
            <a:r>
              <a:rPr lang="ru-RU" sz="1800" dirty="0" smtClean="0"/>
              <a:t> </a:t>
            </a:r>
            <a:r>
              <a:rPr lang="ru-RU" sz="1800" dirty="0" err="1" smtClean="0"/>
              <a:t>орталығы</a:t>
            </a:r>
            <a:r>
              <a:rPr lang="ru-RU" sz="1800" dirty="0" smtClean="0"/>
              <a:t>:</a:t>
            </a:r>
            <a:r>
              <a:rPr lang="ru-RU" sz="1800" dirty="0" err="1" smtClean="0">
                <a:hlinkClick r:id="rId2" tooltip="Тараз"/>
              </a:rPr>
              <a:t>Тараз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Ірі</a:t>
            </a:r>
            <a:r>
              <a:rPr lang="ru-RU" sz="1800" dirty="0" smtClean="0"/>
              <a:t> </a:t>
            </a:r>
            <a:r>
              <a:rPr lang="ru-RU" sz="1800" dirty="0" err="1" smtClean="0"/>
              <a:t>қалалары:</a:t>
            </a:r>
            <a:r>
              <a:rPr lang="ru-RU" sz="1800" dirty="0" err="1" smtClean="0">
                <a:hlinkClick r:id="rId3" tooltip="Қаратау (қала)"/>
              </a:rPr>
              <a:t>Қаратау</a:t>
            </a:r>
            <a:r>
              <a:rPr lang="ru-RU" sz="1800" dirty="0" err="1" smtClean="0"/>
              <a:t>, </a:t>
            </a:r>
            <a:r>
              <a:rPr lang="ru-RU" sz="1800" dirty="0" err="1" smtClean="0">
                <a:hlinkClick r:id="rId4" tooltip="Жаңатас"/>
              </a:rPr>
              <a:t>Жаңатас</a:t>
            </a:r>
            <a:r>
              <a:rPr lang="ru-RU" sz="1800" dirty="0" err="1" smtClean="0"/>
              <a:t>, </a:t>
            </a:r>
            <a:r>
              <a:rPr lang="ru-RU" sz="1800" dirty="0" err="1" smtClean="0">
                <a:hlinkClick r:id="rId5" tooltip="Шу"/>
              </a:rPr>
              <a:t>Шу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Құрылған уақыты:</a:t>
            </a:r>
            <a:r>
              <a:rPr lang="ru-RU" sz="1800" dirty="0" err="1" smtClean="0">
                <a:hlinkClick r:id="rId6" tooltip="1939"/>
              </a:rPr>
              <a:t>1939</a:t>
            </a:r>
            <a:r>
              <a:rPr lang="ru-RU" sz="1800" dirty="0" err="1" smtClean="0"/>
              <a:t> жылы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Әкімі:</a:t>
            </a:r>
            <a:r>
              <a:rPr lang="ru-RU" sz="1800" dirty="0" err="1" smtClean="0">
                <a:hlinkClick r:id="rId7" tooltip="Кәрім Насбекұлы Көкірекбаев (мұндай бет жоқ)"/>
              </a:rPr>
              <a:t>Кәрім Көкірекбаев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Ресми</a:t>
            </a:r>
            <a:r>
              <a:rPr lang="ru-RU" sz="1800" dirty="0" smtClean="0"/>
              <a:t> </a:t>
            </a:r>
            <a:r>
              <a:rPr lang="ru-RU" sz="1800" dirty="0" err="1" smtClean="0"/>
              <a:t>тілі:қазақ тілі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err="1" smtClean="0"/>
              <a:t>Тұрғыны </a:t>
            </a:r>
            <a:r>
              <a:rPr lang="ru-RU" sz="1800" dirty="0" smtClean="0"/>
              <a:t>(</a:t>
            </a:r>
            <a:r>
              <a:rPr lang="ru-RU" sz="1800" dirty="0" smtClean="0">
                <a:hlinkClick r:id="rId8" tooltip="2015"/>
              </a:rPr>
              <a:t>2015</a:t>
            </a:r>
            <a:r>
              <a:rPr lang="ru-RU" sz="1800" dirty="0" smtClean="0"/>
              <a:t>):1 098 693</a:t>
            </a:r>
            <a:br>
              <a:rPr lang="ru-RU" sz="1800" dirty="0" smtClean="0"/>
            </a:br>
            <a:r>
              <a:rPr lang="ru-RU" sz="1800" dirty="0" err="1" smtClean="0"/>
              <a:t>Тығыздығы</a:t>
            </a:r>
            <a:r>
              <a:rPr lang="ru-RU" sz="1800" dirty="0" smtClean="0"/>
              <a:t>:7,32 </a:t>
            </a:r>
            <a:r>
              <a:rPr lang="ru-RU" sz="1800" dirty="0" err="1" smtClean="0"/>
              <a:t>адам</a:t>
            </a:r>
            <a:r>
              <a:rPr lang="ru-RU" sz="1800" dirty="0" smtClean="0"/>
              <a:t>/</a:t>
            </a:r>
            <a:r>
              <a:rPr lang="ru-RU" sz="1800" dirty="0" smtClean="0">
                <a:hlinkClick r:id="rId9" tooltip="Км²"/>
              </a:rPr>
              <a:t>км²</a:t>
            </a:r>
            <a:r>
              <a:rPr lang="ru-RU" sz="1800" dirty="0" smtClean="0"/>
              <a:t> (6 </a:t>
            </a:r>
            <a:r>
              <a:rPr lang="ru-RU" sz="1800" dirty="0" err="1" smtClean="0"/>
              <a:t>орын</a:t>
            </a:r>
            <a:r>
              <a:rPr lang="ru-RU" sz="1800" dirty="0" smtClean="0"/>
              <a:t>)</a:t>
            </a:r>
            <a:br>
              <a:rPr lang="ru-RU" sz="1800" dirty="0" smtClean="0"/>
            </a:br>
            <a:r>
              <a:rPr lang="ru-RU" sz="1800" dirty="0" err="1" smtClean="0"/>
              <a:t>Ұлттық</a:t>
            </a:r>
            <a:r>
              <a:rPr lang="ru-RU" sz="1800" dirty="0" smtClean="0"/>
              <a:t> </a:t>
            </a:r>
            <a:r>
              <a:rPr lang="ru-RU" sz="1800" dirty="0" err="1" smtClean="0"/>
              <a:t>құрамы</a:t>
            </a:r>
            <a:r>
              <a:rPr lang="ru-RU" sz="1800" dirty="0" smtClean="0"/>
              <a:t>:</a:t>
            </a:r>
            <a:r>
              <a:rPr lang="ru-RU" sz="1800" dirty="0" err="1" smtClean="0">
                <a:hlinkClick r:id="rId10" tooltip="Қазақтар"/>
              </a:rPr>
              <a:t>қазақтар</a:t>
            </a:r>
            <a:r>
              <a:rPr lang="ru-RU" sz="1800" dirty="0" smtClean="0"/>
              <a:t> 72,41%</a:t>
            </a:r>
            <a:br>
              <a:rPr lang="ru-RU" sz="1800" dirty="0" smtClean="0"/>
            </a:br>
            <a:r>
              <a:rPr lang="ru-RU" sz="1800" dirty="0" err="1" smtClean="0">
                <a:hlinkClick r:id="rId11" tooltip="Орыстар"/>
              </a:rPr>
              <a:t>орыстар</a:t>
            </a:r>
            <a:r>
              <a:rPr lang="ru-RU" sz="1800" dirty="0" smtClean="0"/>
              <a:t> 10,50%</a:t>
            </a:r>
            <a:br>
              <a:rPr lang="ru-RU" sz="1800" dirty="0" smtClean="0"/>
            </a:br>
            <a:r>
              <a:rPr lang="ru-RU" sz="1800" dirty="0" err="1" smtClean="0">
                <a:hlinkClick r:id="rId12" tooltip="Дүңгендер"/>
              </a:rPr>
              <a:t>дүңгендер</a:t>
            </a:r>
            <a:r>
              <a:rPr lang="ru-RU" sz="1800" dirty="0" smtClean="0"/>
              <a:t> 4,82%</a:t>
            </a:r>
            <a:br>
              <a:rPr lang="ru-RU" sz="1800" dirty="0" smtClean="0"/>
            </a:br>
            <a:r>
              <a:rPr lang="ru-RU" sz="1800" dirty="0" err="1" smtClean="0">
                <a:hlinkClick r:id="rId13" tooltip="Түріктер"/>
              </a:rPr>
              <a:t>түріктер</a:t>
            </a:r>
            <a:r>
              <a:rPr lang="ru-RU" sz="1800" dirty="0" smtClean="0"/>
              <a:t> 2,96%</a:t>
            </a:r>
            <a:br>
              <a:rPr lang="ru-RU" sz="1800" dirty="0" smtClean="0"/>
            </a:br>
            <a:r>
              <a:rPr lang="ru-RU" sz="1800" dirty="0" err="1" smtClean="0">
                <a:hlinkClick r:id="rId14" tooltip="Өзбектер"/>
              </a:rPr>
              <a:t>өзбектер</a:t>
            </a:r>
            <a:r>
              <a:rPr lang="ru-RU" sz="1800" dirty="0" smtClean="0"/>
              <a:t> 2,46%</a:t>
            </a:r>
            <a:br>
              <a:rPr lang="ru-RU" sz="1800" dirty="0" smtClean="0"/>
            </a:br>
            <a:r>
              <a:rPr lang="ru-RU" sz="1800" dirty="0" err="1" smtClean="0"/>
              <a:t>басқалары </a:t>
            </a:r>
            <a:r>
              <a:rPr lang="ru-RU" sz="1800" dirty="0" smtClean="0"/>
              <a:t>6,85% (2015ж.)</a:t>
            </a:r>
            <a:br>
              <a:rPr lang="ru-RU" sz="1800" dirty="0" smtClean="0"/>
            </a:br>
            <a:r>
              <a:rPr lang="ru-RU" sz="1800" dirty="0" err="1" smtClean="0"/>
              <a:t>Жер</a:t>
            </a:r>
            <a:r>
              <a:rPr lang="ru-RU" sz="1800" dirty="0" smtClean="0"/>
              <a:t> </a:t>
            </a:r>
            <a:r>
              <a:rPr lang="ru-RU" sz="1800" dirty="0" err="1" smtClean="0"/>
              <a:t>аумағы:144,2 мың</a:t>
            </a:r>
            <a:r>
              <a:rPr lang="ru-RU" sz="1800" dirty="0" err="1" smtClean="0">
                <a:hlinkClick r:id="rId9" tooltip="Км²"/>
              </a:rPr>
              <a:t>км</a:t>
            </a:r>
            <a:r>
              <a:rPr lang="ru-RU" sz="1800" dirty="0" smtClean="0">
                <a:hlinkClick r:id="rId9" tooltip="Км²"/>
              </a:rPr>
              <a:t>²</a:t>
            </a:r>
            <a:r>
              <a:rPr lang="ru-RU" sz="1800" dirty="0" smtClean="0"/>
              <a:t> </a:t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Zhambyl_province_seal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000628" y="2571744"/>
            <a:ext cx="3050231" cy="31432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39</TotalTime>
  <Words>139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  Жамбыл облысы</vt:lpstr>
      <vt:lpstr>Жамбыл облысы</vt:lpstr>
      <vt:lpstr>Сәулеттік ескерткіштер</vt:lpstr>
      <vt:lpstr>Бабаджа хатун кесенесі</vt:lpstr>
      <vt:lpstr>Табиғаты </vt:lpstr>
      <vt:lpstr>Облыстың айтарлықтай аумағын Бетпақдала және Мойынқұм алады, тек оңтүстік-батыс, оңтүстік және оңтүстік-шығыс шеті таулармен шектелген (Қаратау, Қырғыз және Шу-Іле Алатау таулары). Рельефтің бұл ерекшелігі облыс климатына әртүрлілік ендіреді. Табиғи ландшафтардың флорасы мен фаунасы кең және әртүрлі. Облыста өсімдіктердің 3 мыңнан астам түрі бар. Аң аулайтын өңірдің жалпы алаңы 13,9 мың га құрайды, онда жануарлардың 40-тан астам түрі мекендейді. 27,8 мың га алаңды құрайтын балық шаруашылық қоры 74 су айдынынан тұрады, оның ішінде 73 су айдыны балық шаруашылығына жарамды. Ірі бөгендерден Тасөткел және Теріс-Ащыбұлақ бар. Балық аулау кәсібінде толстолобик, ақмарқа, карп, сазан, көк серке, тыран балық, краль, торта балықтарын аулау кең таралған. </vt:lpstr>
      <vt:lpstr>Енеді:3 қала, 10 аудан, 367 ауыл Әкімшілік орталығы:Тараз Ірі қалалары:Қаратау, Жаңатас, Шу Құрылған уақыты:1939 жылы Әкімі:Кәрім Көкірекбаев Ресми тілі:қазақ тілі Тұрғыны (2015):1 098 693 Тығыздығы:7,32 адам/км² (6 орын) Ұлттық құрамы:қазақтар 72,41% орыстар 10,50% дүңгендер 4,82% түріктер 2,96% өзбектер 2,46% басқалары 6,85% (2015ж.) Жер аумағы:144,2 мыңкм² 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Жамбыл облысы</dc:title>
  <dc:creator>РАСУЛ</dc:creator>
  <cp:lastModifiedBy>user</cp:lastModifiedBy>
  <cp:revision>4</cp:revision>
  <dcterms:created xsi:type="dcterms:W3CDTF">2016-02-04T15:44:42Z</dcterms:created>
  <dcterms:modified xsi:type="dcterms:W3CDTF">2016-02-26T16:29:03Z</dcterms:modified>
</cp:coreProperties>
</file>