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CA3D-A116-4641-A25D-EF2D2D2AF51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F546-5180-4ACD-8FA2-FB9517761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716C-A633-4107-B02E-BB6C94859B1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873C-19F9-427B-ADB1-A2FE9C2C4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99EC-FC0C-4B9E-93DF-14867DF210B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332C-8675-41F6-85C2-97C856B10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2D12-CB37-4AFE-8A8F-2D9B8BB9896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B6C7-DCF9-44A0-839C-72E70F3BF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4AF9-1349-40CC-9574-2C762BC5A79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FBB9-7143-40D8-8297-1DCCE4717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3EE9-AA02-4848-B6E4-F82A481AD7AD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07B2-DAE7-49F0-AB45-D71D996DE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032F-D010-4031-ABB1-BA4A03745C3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2BA6-A786-4FB2-B4DE-276F10516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4FBA-9ED6-471C-A7C1-88DB22D7422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9B35-9F29-4457-BFA0-1EE13B152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B565-7BF0-4784-913A-8FE990B5963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BAE6-0EB1-459E-8F05-D9121681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A976-C3E8-403F-8DF9-41236F56FCC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77D3-4AF1-4820-9AD8-195149DBD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6644-6A4A-4B88-82A1-3C1D4ED6347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69B6-FDC5-4C07-A3E6-A9F1F14C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B50F-276A-4099-BFEC-6D6EEFD1718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31D5-6ECD-4FE8-81B3-01D0859F0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49E9-C75E-4F78-9E94-4F10787647F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C326-8D91-4464-88BE-CECDB4BBE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C2ED-E2EB-4ED0-9D12-10CF464BF637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245C-56E2-4B08-8E0F-CCC26412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9F28-F8E8-44F3-8BE7-FA64E3BA809A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1B5D-73AD-49C5-B614-D3EA06BA1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0CE9-F90D-42C5-BC10-0AE4EDF8C62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D100-866C-448E-A8D9-734F4CF2F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392E92-793C-475C-8BB0-4DA5F530B1E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FD2B38F-8BFB-4F2F-8063-5B851D532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9" r:id="rId9"/>
    <p:sldLayoutId id="2147483873" r:id="rId10"/>
    <p:sldLayoutId id="2147483880" r:id="rId11"/>
    <p:sldLayoutId id="2147483874" r:id="rId12"/>
    <p:sldLayoutId id="2147483881" r:id="rId13"/>
    <p:sldLayoutId id="2147483875" r:id="rId14"/>
    <p:sldLayoutId id="2147483876" r:id="rId15"/>
    <p:sldLayoutId id="214748387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Костанайский государственный университет имени Ахмета </a:t>
            </a:r>
            <a:br>
              <a:rPr lang="kk-KZ" dirty="0" smtClean="0"/>
            </a:br>
            <a:r>
              <a:rPr lang="kk-KZ" dirty="0" smtClean="0"/>
              <a:t>Байтурсынова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Нурсеитова Алия </a:t>
            </a:r>
            <a:r>
              <a:rPr lang="kk-KZ" dirty="0" smtClean="0"/>
              <a:t>Касымжановна</a:t>
            </a:r>
            <a:br>
              <a:rPr lang="kk-KZ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kk-KZ" dirty="0" smtClean="0"/>
              <a:t>Текст как высшая единица обучения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8" y="245661"/>
            <a:ext cx="8537023" cy="579570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отличительным признакам </a:t>
            </a:r>
            <a:r>
              <a:rPr lang="ru-RU" sz="2400" i="1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научно-учебный </a:t>
            </a:r>
            <a:r>
              <a:rPr lang="ru-RU" sz="2400" i="1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подстиль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между собственно научным и научно-популярным </a:t>
            </a:r>
            <a:r>
              <a:rPr lang="ru-RU" sz="2400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подстилями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он не такой «строгий», как первый, и не такой «увлекательный» как второй. Функция данного </a:t>
            </a:r>
            <a:r>
              <a:rPr lang="ru-RU" sz="2400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обучающая. С помощью научно-учебного </a:t>
            </a:r>
            <a:r>
              <a:rPr lang="ru-RU" sz="2400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общается с неспециалистом, который, однако, уже владеет определенным научным багажом, достаточным для усвоения сообщаемой ему новой информации, и той суммой знаний, которая необходима ему для получения образования и приобретения специальности. Вот почему научно-учебный </a:t>
            </a:r>
            <a:r>
              <a:rPr lang="ru-RU" sz="2400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подстиль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строг, чем научно-популярный, в целом намного ближе к собственно научному </a:t>
            </a:r>
            <a:r>
              <a:rPr lang="ru-RU" sz="2400" dirty="0" err="1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подстилю</a:t>
            </a:r>
            <a:r>
              <a:rPr lang="ru-RU" sz="2400" dirty="0">
                <a:ln w="0">
                  <a:solidFill>
                    <a:srgbClr val="00B0F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, чем научно-популярный.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61" y="3557659"/>
            <a:ext cx="1917865" cy="31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70" y="95535"/>
            <a:ext cx="9367420" cy="5049672"/>
          </a:xfrm>
        </p:spPr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Предложения, входящие в тексты, объединяются не только единством темы, но и определенными синтаксическими средствами. К их числу относятся: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а) повторение ключевого слова (словосочетания), местоименная замена его;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б) союзы, вводные слова, соединяющие предложения;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в) одинаковые формы глаголов-сказуемых и др.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Связи в тексте могут быть цепными и параллельными. </a:t>
            </a:r>
            <a:r>
              <a:rPr lang="ru-RU" b="1" i="1" dirty="0">
                <a:ln>
                  <a:solidFill>
                    <a:schemeClr val="accent5"/>
                  </a:solidFill>
                </a:ln>
                <a:solidFill>
                  <a:schemeClr val="accent3"/>
                </a:solidFill>
              </a:rPr>
              <a:t>Цепная</a:t>
            </a:r>
            <a:r>
              <a:rPr lang="ru-RU" b="1" dirty="0">
                <a:ln>
                  <a:solidFill>
                    <a:schemeClr val="accent5"/>
                  </a:solidFill>
                </a:ln>
                <a:solidFill>
                  <a:schemeClr val="accent3"/>
                </a:solidFill>
              </a:rPr>
              <a:t> связь </a:t>
            </a:r>
            <a:r>
              <a:rPr lang="ru-RU" b="1" dirty="0">
                <a:ln/>
                <a:solidFill>
                  <a:schemeClr val="accent3"/>
                </a:solidFill>
              </a:rPr>
              <a:t>отражает последовательное движение мысли в тексте: обычно новое в предшествующем предложении становится темой следующего предложения; новое предложение в свою очередь, требует пояснения. При цепной связи наблюдается лексический повтор.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b="1" dirty="0">
                <a:ln/>
                <a:solidFill>
                  <a:schemeClr val="accent3"/>
                </a:solidFill>
              </a:rPr>
              <a:t>Во многих текстах, особенно в научных и научно-популярных, часто используется другой вид связи – </a:t>
            </a:r>
            <a:r>
              <a:rPr lang="ru-RU" b="1" i="1" dirty="0">
                <a:ln>
                  <a:solidFill>
                    <a:schemeClr val="accent5"/>
                  </a:solidFill>
                </a:ln>
                <a:solidFill>
                  <a:schemeClr val="accent3"/>
                </a:solidFill>
              </a:rPr>
              <a:t>параллельный</a:t>
            </a:r>
            <a:r>
              <a:rPr lang="ru-RU" b="1" i="1" dirty="0">
                <a:ln/>
                <a:solidFill>
                  <a:schemeClr val="accent3"/>
                </a:solidFill>
              </a:rPr>
              <a:t>.</a:t>
            </a:r>
            <a:r>
              <a:rPr lang="ru-RU" b="1" dirty="0">
                <a:ln/>
                <a:solidFill>
                  <a:schemeClr val="accent3"/>
                </a:solidFill>
              </a:rPr>
              <a:t> При такой связи предложения объединяются единством темы,  но сохраняют свою автономность: все предложения, кроме первого, синтаксически параллельны и одинаково относятся друг к другу и к первому предложению. 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7088" y="1482725"/>
            <a:ext cx="2474912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5145088"/>
            <a:ext cx="89852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56" y="0"/>
            <a:ext cx="8562202" cy="574570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/>
              <a:t>2. Деление речи на </a:t>
            </a:r>
            <a:r>
              <a:rPr lang="ru-RU" sz="2400" i="1" dirty="0">
                <a:ln>
                  <a:solidFill>
                    <a:schemeClr val="accent5"/>
                  </a:solidFill>
                </a:ln>
              </a:rPr>
              <a:t>рецептивную</a:t>
            </a:r>
            <a:r>
              <a:rPr lang="ru-RU" sz="2400" dirty="0"/>
              <a:t> (пассивную) и </a:t>
            </a:r>
            <a:r>
              <a:rPr lang="ru-RU" sz="2400" i="1" dirty="0">
                <a:ln>
                  <a:solidFill>
                    <a:schemeClr val="accent5"/>
                  </a:solidFill>
                </a:ln>
              </a:rPr>
              <a:t>продуктивную</a:t>
            </a:r>
            <a:r>
              <a:rPr lang="ru-RU" sz="2400" dirty="0"/>
              <a:t> (активную) весьма условно. Рецептивная речь – это </a:t>
            </a:r>
            <a:r>
              <a:rPr lang="ru-RU" sz="2400" dirty="0" err="1"/>
              <a:t>аудирование</a:t>
            </a:r>
            <a:r>
              <a:rPr lang="ru-RU" sz="2400" dirty="0"/>
              <a:t>, чтение; продуктивная речь – говорение и письмо. Посредством рецептивных видов речевой деятельности  (</a:t>
            </a:r>
            <a:r>
              <a:rPr lang="ru-RU" sz="2400" dirty="0" err="1"/>
              <a:t>аудирования</a:t>
            </a:r>
            <a:r>
              <a:rPr lang="ru-RU" sz="2400" dirty="0"/>
              <a:t>, чтения) студент осуществляет  приём и последующую переработку  речевого сообщения. Посредством продуктивных видов речевой деятельности (говорения и письма) студент осуществляет сообщение.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/>
              <a:t>         В </a:t>
            </a:r>
            <a:r>
              <a:rPr lang="ru-RU" sz="2400" i="1" dirty="0"/>
              <a:t>репродуктивных</a:t>
            </a:r>
            <a:r>
              <a:rPr lang="ru-RU" sz="2400" dirty="0"/>
              <a:t> упражнениях и заданиях  используются разнообразные формы воспроизведения  и автоматизации языкового материала, они обеспечивают  устойчивые навыки и умения.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/>
              <a:t>         Продуктивные упражнения и задания способствуют развитию творческого мышления, так как для их выполнения требуются знания, творчество, импровизация.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401" y="158012"/>
            <a:ext cx="2608144" cy="2714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711" y="3578518"/>
            <a:ext cx="2876834" cy="3013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36525"/>
            <a:ext cx="8596312" cy="64690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Работа с текстами на занятиях по профессиональному русскому языку включает в себя конкретную практику по развитию  речевых умений и навыков владения научным стилем: 1)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предтекстовые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задания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2) 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текст;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3)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послетекстовые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задания.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Система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предтекстовых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заданий должна способствовать лучшему восприятию и пониманию основного текста. Текстовый материал носит познавательно-развивающий характер и учитывает реальные  профессионально-коммуникативные   потребности студентов.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Послетекстовые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задания направлены на осмысление композиционно-смысловой стороны текста и развитие навыков и умений рецептивных, а также репродуктивно-продуктивных видов профессиональной речи.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677863" y="246063"/>
            <a:ext cx="10199687" cy="6400800"/>
          </a:xfrm>
        </p:spPr>
        <p:txBody>
          <a:bodyPr/>
          <a:lstStyle/>
          <a:p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1.Материал для наблюдения (для всех специальностей)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1.Проанализируйте микротексты. Укажите, чем они отличаются. Какие из них представляют собой тексты в смысловом и структурном плане. Установите способы  развития информации в текстах 2 и 3.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1. Специалист высокой квалификации – это человек, обладающий широкими общими и глубокими профессиональными знаниями. Специалист высокой квалификации – гармонически развитая личность. Высококвалифицированный специалист – организатор производственного процесса. Специалисты высокой квалификации – проводники технического прогресса. Высококвалифицированные специалисты являются наставниками молодежи. 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677863" y="150813"/>
            <a:ext cx="10853737" cy="6372225"/>
          </a:xfrm>
        </p:spPr>
        <p:txBody>
          <a:bodyPr/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2. На современном этапе развития нашего общества ведущая роль в решении задач народного  хозяйства отводится специалистами высокой квалификации. Высококвалифицированный специалист – это гармонически развитая личность. Он обладает широкими профессиональными знаниями. Именно такие специалисты являются организаторами производственного процесса. Во-первых, высококвалифицированные специалисты – это проводники технического прогресса. Они способствуют внедрению  в производство прогрессивной техники и технологии. Во-вторых, они являются наставниками молодежи. Они передают свой богатый опыт молодым, помогают осваивать профессию, готовят достойную смену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677863" y="136525"/>
            <a:ext cx="11141075" cy="63595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Наш университет  осуществляет профессиональную подготовку студентов по разным специальностям. На гуманитарно-социальном факультете обучаются будущие филологи, историки, психологи и журналисты. На факультете информационных технологии получают знания будущие специалисты по вычислительной технике и программному обеспечению,  информатике и информационным системам, математике. Сельскохозяйственный блок университета готовит агрономов, зоотехников, ветврачей. Будущие финансисты, экономисты учатся на экономическом, а будущие юристы – на юридическом. Наш вуз является  наиболее крупным университетом северного региона Казахстана.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Составьте тексты, в которых предложения связаны параллельно, используя данные предложения как начальные.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а) Каждый человек стремится к лучшему.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б) Студенты мечтают.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Обратите внимание на средства связи предложений, входящих в текст. Расскажите о порядке слов в предложениях.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4. Используя любой текст предыдущих занятий, приведите примеры способов развития информации в тексте.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5. Подберите ключевые слова по специальности на выбранную вами микротему. По данным ключевым словам и их заместителям составьте и запишите текст.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ru-RU" sz="2400" smtClean="0"/>
              <a:t>Таким образом, работа над текстом на занятиях по профессиональному русскому  языку представляет собой целую систему  учебных заданий, в процессе которых у студентов  обогащается лексический запас по специальности, закрепляются грамматические формы и синтаксические конструкции, вырабатываются коммуникативные навыки и умения. Такая работа требует от преподавателя тщательного отбора текстового материала   и продуманной системы заданий для развития речевой деятельности.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463" y="615781"/>
            <a:ext cx="1985090" cy="131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63" y="204788"/>
            <a:ext cx="8789987" cy="5837237"/>
          </a:xfrm>
        </p:spPr>
        <p:txBody>
          <a:bodyPr>
            <a:normAutofit/>
          </a:bodyPr>
          <a:lstStyle/>
          <a:p>
            <a:pPr algn="just">
              <a:buFont typeface="Wingdings 3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Текст как высшая единица обучения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будущих специалистов коммуникативной компетенции в конкретных речевых ситуациях профессиональной  сферы с использованием текстов.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1.Композиционно-смысловая организация текста по профессиональному русскому языку.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2.Методические приёмы использования текста для обучения рецептивным, а также репродуктивно-продуктивным видам профессиональной речи.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 charset="0"/>
              <a:buChar char="•"/>
            </a:pPr>
            <a:endParaRPr lang="ru-RU" sz="1400" dirty="0" smtClean="0">
              <a:solidFill>
                <a:srgbClr val="595959"/>
              </a:solidFill>
              <a:latin typeface="Cambria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5" y="39807"/>
            <a:ext cx="8024884" cy="5005662"/>
          </a:xfrm>
          <a:noFill/>
          <a:ln>
            <a:noFill/>
          </a:ln>
        </p:spPr>
        <p:style>
          <a:lnRef idx="2">
            <a:schemeClr val="accent4"/>
          </a:lnRef>
          <a:fillRef idx="100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>
                <a:ln/>
                <a:solidFill>
                  <a:schemeClr val="accent3"/>
                </a:solidFill>
              </a:rPr>
              <a:t>Текст</a:t>
            </a:r>
            <a:r>
              <a:rPr lang="ru-RU" sz="2400" b="1" dirty="0">
                <a:ln/>
                <a:solidFill>
                  <a:schemeClr val="accent3"/>
                </a:solidFill>
              </a:rPr>
              <a:t> – это единица речи, выражающая законченное высказывание и состоящая из ряда фраз-предложений. Текст обладает смысловой и структурной завершенностью,  связностью всех его информационных частей.</a:t>
            </a:r>
            <a:r>
              <a:rPr lang="ru-RU" sz="2400" b="1" i="1" dirty="0">
                <a:ln/>
                <a:solidFill>
                  <a:schemeClr val="accent3"/>
                </a:solidFill>
              </a:rPr>
              <a:t> </a:t>
            </a:r>
            <a:r>
              <a:rPr lang="x-none" sz="2400" b="1" dirty="0">
                <a:ln/>
                <a:solidFill>
                  <a:schemeClr val="accent3"/>
                </a:solidFill>
              </a:rPr>
              <a:t>   Текст существует в двух речевых формах: в форме </a:t>
            </a:r>
            <a:r>
              <a:rPr lang="x-none" sz="2400" b="1" i="1" dirty="0">
                <a:ln/>
                <a:solidFill>
                  <a:schemeClr val="accent3"/>
                </a:solidFill>
              </a:rPr>
              <a:t>диалога </a:t>
            </a:r>
            <a:r>
              <a:rPr lang="x-none" sz="2400" b="1" dirty="0">
                <a:ln/>
                <a:solidFill>
                  <a:schemeClr val="accent3"/>
                </a:solidFill>
              </a:rPr>
              <a:t>и </a:t>
            </a:r>
            <a:r>
              <a:rPr lang="x-none" sz="2400" b="1" i="1" dirty="0">
                <a:ln/>
                <a:solidFill>
                  <a:schemeClr val="accent3"/>
                </a:solidFill>
              </a:rPr>
              <a:t>монолога.</a:t>
            </a:r>
            <a:r>
              <a:rPr lang="x-none" sz="2400" b="1" dirty="0">
                <a:ln/>
                <a:solidFill>
                  <a:schemeClr val="accent3"/>
                </a:solidFill>
              </a:rPr>
              <a:t>	</a:t>
            </a:r>
            <a:r>
              <a:rPr lang="x-none" sz="2400" b="1" i="1" dirty="0">
                <a:ln/>
                <a:solidFill>
                  <a:schemeClr val="accent3"/>
                </a:solidFill>
              </a:rPr>
              <a:t>Диалог </a:t>
            </a:r>
            <a:r>
              <a:rPr lang="x-none" sz="2400" b="1" dirty="0">
                <a:ln/>
                <a:solidFill>
                  <a:schemeClr val="accent3"/>
                </a:solidFill>
              </a:rPr>
              <a:t>– это одна из форм речи, в которой обмен высказываниями происходит непосредственно между участниками беседы.	</a:t>
            </a:r>
            <a:r>
              <a:rPr lang="x-none" sz="2400" b="1" i="1" dirty="0">
                <a:ln/>
                <a:solidFill>
                  <a:schemeClr val="accent3"/>
                </a:solidFill>
              </a:rPr>
              <a:t>Монолог</a:t>
            </a:r>
            <a:r>
              <a:rPr lang="x-none" sz="2400" b="1" dirty="0">
                <a:ln/>
                <a:solidFill>
                  <a:schemeClr val="accent3"/>
                </a:solidFill>
              </a:rPr>
              <a:t> – это развёрнутое высказывание, состоящее из ряда предложений, связанных друг с другом по смыслу и грамматически. Монолог обращён к слушателям, читателям, самому себе...</a:t>
            </a:r>
            <a:endParaRPr lang="ru-RU" sz="2400" b="1" dirty="0">
              <a:ln/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sz="2400" b="1" dirty="0">
                <a:ln/>
                <a:solidFill>
                  <a:schemeClr val="accent3"/>
                </a:solidFill>
              </a:rPr>
              <a:t>   Текст всегда оформляется стилистически как разговорный, официально-деловой, публицистический, художественный и научный стиль. Важнейший признак текста – </a:t>
            </a:r>
            <a:r>
              <a:rPr lang="x-none" sz="2400" b="1" i="1" dirty="0">
                <a:ln/>
                <a:solidFill>
                  <a:schemeClr val="accent3"/>
                </a:solidFill>
              </a:rPr>
              <a:t>стилевое единство. </a:t>
            </a:r>
            <a:endParaRPr lang="ru-RU" sz="2400" b="1" dirty="0">
              <a:ln/>
              <a:solidFill>
                <a:schemeClr val="accent3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331" y="3055378"/>
            <a:ext cx="3566530" cy="258598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5" y="4821238"/>
            <a:ext cx="4322763" cy="1876425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00" y="0"/>
            <a:ext cx="3810000" cy="27971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3" y="4821238"/>
            <a:ext cx="2965450" cy="182403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45660"/>
            <a:ext cx="8821509" cy="588218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Смысловая связность текста</a:t>
            </a:r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обусловлена единством его содержательного плана – единством темы. Поэтому любой связный текст можно озаглавить, выделить его смысловое ядро (т.е. то, о чём говорится в тексте). Информативные части текста имеют свою тему (</a:t>
            </a:r>
            <a:r>
              <a:rPr lang="ru-RU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микротему</a:t>
            </a:r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), подчинённую общей теме текста. </a:t>
            </a:r>
            <a:r>
              <a:rPr lang="ru-RU" sz="2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Тема</a:t>
            </a:r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текста – это предмет, явление, факт, который находится в центре изложения. Тему можно определить, ответив на вопрос </a:t>
            </a:r>
            <a:r>
              <a:rPr lang="ru-RU" sz="2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 чем говорится в тексте?</a:t>
            </a:r>
            <a:endParaRPr lang="ru-RU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Главная мысль</a:t>
            </a:r>
            <a:r>
              <a:rPr lang="ru-RU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это предельно сжато сформулированный предмет содержания и его основной анализируемый признак.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4779963"/>
            <a:ext cx="2620963" cy="1976437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446" y="150126"/>
            <a:ext cx="8835156" cy="64963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одной общей темы называется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микротемой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Микротема</a:t>
            </a:r>
            <a:r>
              <a:rPr lang="ru-RU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обычно раскрывается в нескольких предложениях. Чаще всего часть текста, объединенная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микротемой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называется абзацем. Поскольку тема обычно распадается на несколько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то и текст, как правило, членится на несколько абзацев.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Микротема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имеет определенное строение: зачин или начало (предложение, в котором заключена основная мысль), разработку или развитие мысли, концовку или конец. Концовка свидетельствует о том, что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микротема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исчерпана.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речевой практике возможны различные отступления от такой классической структуры. Иногда может отсутствовать концовка. Это бывает оправдано в тех случаях, когда мысль, выраженная в начале, основной частью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микротемы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полностью исчерпана, и нет необходимости специально оформлять ее окончание.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874" y="2756849"/>
            <a:ext cx="2178170" cy="3226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773"/>
            <a:ext cx="8596668" cy="649633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Тексты делятся на </a:t>
            </a:r>
            <a:r>
              <a:rPr lang="x-none" i="1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три смысловых типа</a:t>
            </a: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: повествование, описание, рассуждение. </a:t>
            </a:r>
            <a:r>
              <a:rPr lang="x-none" i="1" dirty="0">
                <a:ln w="0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Повествование</a:t>
            </a: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– смысловой тип текста, в котором описываются события в определённой последовательности. Повествовательный текст бывает в форме разговорного и художественного стилей. Художественный повествовательный текст строится по следующей схеме: экспозиция, завязка, развитие действия, кульминация, развязка. </a:t>
            </a:r>
            <a:endParaRPr lang="ru-RU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i="1" dirty="0">
                <a:ln w="0">
                  <a:solidFill>
                    <a:schemeClr val="accent5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Описание</a:t>
            </a:r>
            <a:r>
              <a:rPr lang="x-none" i="1" dirty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смысловой тип текста, в котором описываются признаки предметов, явлений, животных, человека. Описательный текст может быть в форме любого стиля. Описание может начинаться либо с общего признака, либо заканчиваться им. </a:t>
            </a:r>
            <a:endParaRPr lang="ru-RU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i="1" dirty="0">
                <a:ln w="0">
                  <a:solidFill>
                    <a:schemeClr val="accent5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Рассуждение</a:t>
            </a:r>
            <a:r>
              <a:rPr lang="x-none" i="1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– смысловой тип текста, в котором утверждается или отрицается какое-то явление, факт, понятие. Рассуждение строится по следующему плану: тезис, аргументы, доказывающие его, вывод. </a:t>
            </a:r>
            <a:endParaRPr lang="ru-RU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Текст-рассуждение бывает в форме научного стиля и его разновидностей. </a:t>
            </a:r>
            <a:endParaRPr lang="ru-RU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672" y="4244454"/>
            <a:ext cx="4094328" cy="2415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259307"/>
            <a:ext cx="2952750" cy="3152633"/>
          </a:xfrm>
          <a:prstGeom prst="rect">
            <a:avLst/>
          </a:prstGeom>
          <a:ln w="1270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053" y="0"/>
            <a:ext cx="8596668" cy="43126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Особенности </a:t>
            </a:r>
            <a:r>
              <a:rPr lang="ru-RU" sz="2400" i="1" dirty="0">
                <a:ln>
                  <a:solidFill>
                    <a:schemeClr val="accent5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научного стиля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: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 логичность, точность, обобщенность, синтаксические особенности: преобладание сложных предложений; употребление причастных и деепричастных оборотов, однородных членов предложения, широкое использование терминов и абстрактной лексики.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Научный стиль делится на три разновидности (три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подстиля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): собственно-научный; научно-учебный; научно-популярный.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472" y="163773"/>
            <a:ext cx="2822528" cy="3138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543" y="4042271"/>
            <a:ext cx="1905000" cy="2495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220" y="3893283"/>
            <a:ext cx="331053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02" y="4042271"/>
            <a:ext cx="3662149" cy="2746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677863" y="382588"/>
            <a:ext cx="9297987" cy="5964237"/>
          </a:xfrm>
        </p:spPr>
        <p:txBody>
          <a:bodyPr/>
          <a:lstStyle/>
          <a:p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Отличительные признаки научного стиля с наибольшей полнотой проявляются в</a:t>
            </a:r>
            <a:r>
              <a:rPr lang="ru-RU" sz="2000" b="1" i="1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 собственно научном</a:t>
            </a:r>
            <a:r>
              <a:rPr lang="ru-RU" sz="2000" b="1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 </a:t>
            </a:r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подстиле. </a:t>
            </a:r>
          </a:p>
          <a:p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На лексическом уровне – широкое употребление терминов, часто узкоспециальной и общенаучной лексики.</a:t>
            </a:r>
          </a:p>
          <a:p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На морфологическом уровне – преобладание имен существительных преимущественно среднего рода.</a:t>
            </a:r>
          </a:p>
          <a:p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В синтаксисе собственно научного подстиля широко распространены конструкции с большим количеством зависимых, последовательно нанизываемых  существительных в форме Род.п.</a:t>
            </a:r>
          </a:p>
          <a:p>
            <a:r>
              <a:rPr lang="ru-RU" sz="2000" smtClean="0">
                <a:solidFill>
                  <a:srgbClr val="0070C0"/>
                </a:solidFill>
                <a:latin typeface="Batang"/>
                <a:ea typeface="Batang"/>
                <a:cs typeface="Batang"/>
              </a:rPr>
              <a:t>По цели высказывания предложения, как правило, повествовательные. Вопросительные предложения употребляются редко, лишь при постановке проблемы, при полемике и т.п. </a:t>
            </a:r>
            <a:r>
              <a:rPr lang="ru-RU" smtClean="0">
                <a:solidFill>
                  <a:srgbClr val="0070C0"/>
                </a:solidFill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513" y="4776788"/>
            <a:ext cx="5522912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23" y="245658"/>
            <a:ext cx="2419377" cy="15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3" y="150126"/>
            <a:ext cx="8998929" cy="64553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i="1" dirty="0">
                <a:ln w="0">
                  <a:solidFill>
                    <a:schemeClr val="accent5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Научно-популярный </a:t>
            </a:r>
            <a:r>
              <a:rPr lang="ru-RU" sz="2800" i="1" dirty="0" err="1">
                <a:ln w="0">
                  <a:solidFill>
                    <a:schemeClr val="accent5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подстиль</a:t>
            </a:r>
            <a:r>
              <a:rPr lang="ru-RU" sz="2800" dirty="0">
                <a:ln w="0">
                  <a:solidFill>
                    <a:schemeClr val="accent5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периферии научного стиля. Он, наряду с основной функцией научного стиля – передачей логической информации и доказательством ее истинности, имеет еще и функцию популяризации. Если посредством  собственно научного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обращается к специалисту, то посредством научно-популярного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подстиля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 обращается к неспециалисту,  не  знакомому  в  достаточной степени ни с данной наукой, ни с ее языком. Функция  популяризации  так или иначе ограничивает проявление основной функции научного стиля: научная информация сообщается не в полном объеме, не системно, а выборочно, доказательства истинности информации приводятся без достаточной строгости или вовсе опускаются.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377" y="1206333"/>
            <a:ext cx="2441670" cy="529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1529</Words>
  <Application>Microsoft Office PowerPoint</Application>
  <PresentationFormat>Произвольный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Костанайский государственный университет имени Ахмета  Байтурсынова    Нурсеитова Алия Касымжановна   Текст как высшая единица обучения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Сауле</dc:creator>
  <cp:lastModifiedBy>www.PHILka.RU</cp:lastModifiedBy>
  <cp:revision>17</cp:revision>
  <dcterms:created xsi:type="dcterms:W3CDTF">2013-04-22T14:05:05Z</dcterms:created>
  <dcterms:modified xsi:type="dcterms:W3CDTF">2016-02-24T15:00:45Z</dcterms:modified>
</cp:coreProperties>
</file>