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74" r:id="rId12"/>
    <p:sldId id="265" r:id="rId13"/>
    <p:sldId id="267" r:id="rId14"/>
    <p:sldId id="284" r:id="rId15"/>
    <p:sldId id="283" r:id="rId16"/>
    <p:sldId id="285" r:id="rId17"/>
    <p:sldId id="287" r:id="rId18"/>
    <p:sldId id="266" r:id="rId19"/>
    <p:sldId id="268" r:id="rId20"/>
    <p:sldId id="269" r:id="rId21"/>
    <p:sldId id="270" r:id="rId22"/>
    <p:sldId id="271" r:id="rId23"/>
    <p:sldId id="272" r:id="rId24"/>
    <p:sldId id="273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08.07.2009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08.07.2009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4405322"/>
          </a:xfrm>
        </p:spPr>
        <p:txBody>
          <a:bodyPr/>
          <a:lstStyle/>
          <a:p>
            <a:r>
              <a:rPr lang="ru-RU" dirty="0" smtClean="0"/>
              <a:t>• Презентация для студентов неязыковых факультетов </a:t>
            </a:r>
            <a:br>
              <a:rPr lang="ru-RU" dirty="0" smtClean="0"/>
            </a:br>
            <a:r>
              <a:rPr lang="ru-RU" dirty="0" smtClean="0"/>
              <a:t>• Автор: </a:t>
            </a:r>
            <a:r>
              <a:rPr lang="ru-RU" dirty="0" err="1" smtClean="0"/>
              <a:t>Беркенова</a:t>
            </a:r>
            <a:r>
              <a:rPr lang="ru-RU" dirty="0" smtClean="0"/>
              <a:t> Б.Б., преподаватель Центра языковой подготовки, КГУ им. А. </a:t>
            </a:r>
            <a:r>
              <a:rPr lang="ru-RU" dirty="0" err="1" smtClean="0"/>
              <a:t>Байтурсынова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«Домострой»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«...Если случиться приветить приезжих людей, торговых ли, иноземцев, иных гостей, званых ли, Богом ли данных: богатых или бедных, монахов или священников,- то хозяину и хозяйке следует быть приветливыми и должную честь воздавать по чину и по достоинству каждого человека. </a:t>
            </a:r>
            <a:r>
              <a:rPr lang="ru-RU" dirty="0" smtClean="0">
                <a:solidFill>
                  <a:srgbClr val="FF0000"/>
                </a:solidFill>
              </a:rPr>
              <a:t>Вежливо и благодарно, ласковым словом </a:t>
            </a:r>
            <a:r>
              <a:rPr lang="ru-RU" dirty="0" smtClean="0"/>
              <a:t>каждого из них почитать, </a:t>
            </a:r>
            <a:r>
              <a:rPr lang="ru-RU" dirty="0" smtClean="0">
                <a:solidFill>
                  <a:srgbClr val="FF0000"/>
                </a:solidFill>
              </a:rPr>
              <a:t>со всяким поговорить и добрым словом приветить</a:t>
            </a:r>
            <a:r>
              <a:rPr lang="ru-RU" dirty="0" smtClean="0"/>
              <a:t>, да есть и пить или на стол выставить, или подать из рук своих с особым приветом, но каждого чем-то выделить и всякого порадовать».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aboratory_primer_res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ru-RU" sz="3600" b="1" i="1" dirty="0" smtClean="0"/>
              <a:t>Вспомните и напишите пословицы и поговорки, так или иначе связанные с темой речевого этикета (слово, язык, речь)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Современное состояние речевого этикета</a:t>
            </a:r>
            <a:endParaRPr lang="ru-RU" dirty="0"/>
          </a:p>
        </p:txBody>
      </p:sp>
      <p:pic>
        <p:nvPicPr>
          <p:cNvPr id="6" name="Содержимое 5" descr="osobennosti_rechevogo_jetiket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57620" y="3000372"/>
            <a:ext cx="5175505" cy="3357586"/>
          </a:xfrm>
        </p:spPr>
      </p:pic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Национальная специфика и уровень культуры</a:t>
            </a:r>
          </a:p>
          <a:p>
            <a:r>
              <a:rPr lang="ru-RU" dirty="0" smtClean="0"/>
              <a:t>Феня и ненормативная лексика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Национальная специфика</a:t>
            </a:r>
            <a:endParaRPr lang="ru-RU" dirty="0"/>
          </a:p>
        </p:txBody>
      </p:sp>
      <p:pic>
        <p:nvPicPr>
          <p:cNvPr id="4" name="Содержимое 3" descr="kniga_vezhlivosti_zahoder_resiz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8684" y="1643050"/>
            <a:ext cx="8723977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Уровень культуры человека</a:t>
            </a:r>
            <a:endParaRPr lang="ru-RU" dirty="0"/>
          </a:p>
        </p:txBody>
      </p:sp>
      <p:pic>
        <p:nvPicPr>
          <p:cNvPr id="4" name="Содержимое 3" descr="kniga_vezhlivosti_oster_resiz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00100" y="1643050"/>
            <a:ext cx="7143800" cy="49920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Современное состояние речевого этикета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ru-RU" dirty="0" smtClean="0"/>
              <a:t>Сленг (от англ. </a:t>
            </a:r>
            <a:r>
              <a:rPr lang="ru-RU" dirty="0" err="1" smtClean="0"/>
              <a:t>slang</a:t>
            </a:r>
            <a:r>
              <a:rPr lang="ru-RU" dirty="0" smtClean="0"/>
              <a:t>) — набор особых слов или новых значений уже существующих слов, употребляемых в различных человеческих объединениях (профессиональных, социальных, возрастных групп).</a:t>
            </a:r>
            <a:endParaRPr lang="ru-RU" dirty="0"/>
          </a:p>
        </p:txBody>
      </p:sp>
      <p:pic>
        <p:nvPicPr>
          <p:cNvPr id="5" name="Содержимое 4" descr="314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1643050"/>
            <a:ext cx="4101261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Современное состояние речевого этикета</a:t>
            </a:r>
            <a:endParaRPr lang="ru-RU" dirty="0"/>
          </a:p>
        </p:txBody>
      </p:sp>
      <p:pic>
        <p:nvPicPr>
          <p:cNvPr id="6" name="Содержимое 5" descr="183225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51057" y="1285860"/>
            <a:ext cx="2892943" cy="4000528"/>
          </a:xfrm>
        </p:spPr>
      </p:pic>
      <p:sp>
        <p:nvSpPr>
          <p:cNvPr id="5" name="Содержимое 3"/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ru-RU" dirty="0" smtClean="0"/>
              <a:t>Феня — язык, сформировавшийся на Руси в эпоху Средневековья и первоначально использовавшийся бродячими торговцами офенями. Офени создали новый язык, придумав новые корни и оставив традиционную русскую морфологию и использовали язык для общения «не для чужих ушей». Впоследствии язык был перенят уголовной средой, и в настоящее время феней называется воровской жаргон (разговаривать на таком языке — </a:t>
            </a:r>
            <a:r>
              <a:rPr lang="ru-RU" dirty="0" err="1" smtClean="0"/>
              <a:t>ботать</a:t>
            </a:r>
            <a:r>
              <a:rPr lang="ru-RU" dirty="0" smtClean="0"/>
              <a:t> по фене).</a:t>
            </a:r>
          </a:p>
          <a:p>
            <a:endParaRPr lang="ru-RU" dirty="0"/>
          </a:p>
        </p:txBody>
      </p:sp>
      <p:pic>
        <p:nvPicPr>
          <p:cNvPr id="7" name="Рисунок 6" descr="ueqy7jon3tmo39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929066"/>
            <a:ext cx="3333752" cy="2500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Современное состояние речевого этикета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u="sng" dirty="0" smtClean="0"/>
              <a:t>Отрывок №1</a:t>
            </a:r>
            <a:endParaRPr lang="ru-RU" dirty="0" smtClean="0"/>
          </a:p>
          <a:p>
            <a:pPr marL="0" indent="457200">
              <a:spcBef>
                <a:spcPts val="0"/>
              </a:spcBef>
              <a:buNone/>
            </a:pPr>
            <a:endParaRPr lang="ru-RU" dirty="0" smtClean="0"/>
          </a:p>
          <a:p>
            <a:pPr marL="0" indent="457200">
              <a:spcBef>
                <a:spcPts val="0"/>
              </a:spcBef>
              <a:buNone/>
            </a:pPr>
            <a:r>
              <a:rPr lang="ru-RU" dirty="0" smtClean="0"/>
              <a:t>«Классный Днепр при </a:t>
            </a:r>
            <a:r>
              <a:rPr lang="ru-RU" dirty="0" err="1" smtClean="0"/>
              <a:t>клёвой</a:t>
            </a:r>
            <a:r>
              <a:rPr lang="ru-RU" dirty="0" smtClean="0"/>
              <a:t> погоде, когда, кочевряжась и выпендриваясь, пилит он сквозь леса и горы. Не </a:t>
            </a:r>
            <a:r>
              <a:rPr lang="ru-RU" dirty="0" err="1" smtClean="0"/>
              <a:t>гикнется</a:t>
            </a:r>
            <a:r>
              <a:rPr lang="ru-RU" dirty="0" smtClean="0"/>
              <a:t>, </a:t>
            </a:r>
            <a:r>
              <a:rPr lang="ru-RU" dirty="0" err="1" smtClean="0"/>
              <a:t>не</a:t>
            </a:r>
            <a:r>
              <a:rPr lang="ru-RU" dirty="0" smtClean="0"/>
              <a:t> навернётся. Вылупишь зенки свои, откроешь варежку и не сечешь, пилит он или не пилит. Редкая птица со </a:t>
            </a:r>
            <a:r>
              <a:rPr lang="ru-RU" dirty="0" err="1" smtClean="0"/>
              <a:t>шнобелем</a:t>
            </a:r>
            <a:r>
              <a:rPr lang="ru-RU" dirty="0" smtClean="0"/>
              <a:t> дочешет до середины, а если доскачет — так </a:t>
            </a:r>
            <a:r>
              <a:rPr lang="ru-RU" dirty="0" err="1" smtClean="0"/>
              <a:t>гикнется</a:t>
            </a:r>
            <a:r>
              <a:rPr lang="ru-RU" dirty="0" smtClean="0"/>
              <a:t>, что копыта отбросит»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u="sng" dirty="0" smtClean="0"/>
              <a:t>Отрывок №2</a:t>
            </a:r>
            <a:endParaRPr lang="ru-RU" dirty="0" smtClean="0"/>
          </a:p>
          <a:p>
            <a:pPr marL="0" indent="274320">
              <a:spcBef>
                <a:spcPts val="0"/>
              </a:spcBef>
              <a:buNone/>
            </a:pPr>
            <a:endParaRPr lang="ru-RU" dirty="0" smtClean="0"/>
          </a:p>
          <a:p>
            <a:pPr marL="0" indent="274320">
              <a:spcBef>
                <a:spcPts val="0"/>
              </a:spcBef>
              <a:buNone/>
            </a:pPr>
            <a:r>
              <a:rPr lang="ru-RU" dirty="0" smtClean="0"/>
              <a:t>«Чуден Днепр при тихой погоде, когда вольно и плавно мчит сквозь леса и горы полные воды свои. Не </a:t>
            </a:r>
            <a:r>
              <a:rPr lang="ru-RU" dirty="0" err="1" smtClean="0"/>
              <a:t>замелькнёт</a:t>
            </a:r>
            <a:r>
              <a:rPr lang="ru-RU" dirty="0" smtClean="0"/>
              <a:t>, </a:t>
            </a:r>
            <a:r>
              <a:rPr lang="ru-RU" dirty="0" err="1" smtClean="0"/>
              <a:t>не</a:t>
            </a:r>
            <a:r>
              <a:rPr lang="ru-RU" dirty="0" smtClean="0"/>
              <a:t> прогремит. Глядишь и не знаешь, идёт или не идёт вдаль его величественная красота... Редкая птица долетит до середины Днепра...» </a:t>
            </a:r>
          </a:p>
          <a:p>
            <a:pPr marL="0" indent="274320">
              <a:spcBef>
                <a:spcPts val="0"/>
              </a:spcBef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Качества речевого этикета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Тактичность</a:t>
            </a:r>
          </a:p>
          <a:p>
            <a:r>
              <a:rPr lang="ru-RU" dirty="0" smtClean="0"/>
              <a:t>Предупредительность</a:t>
            </a:r>
          </a:p>
          <a:p>
            <a:r>
              <a:rPr lang="ru-RU" dirty="0" smtClean="0"/>
              <a:t>Терпимость</a:t>
            </a:r>
          </a:p>
          <a:p>
            <a:r>
              <a:rPr lang="ru-RU" dirty="0" smtClean="0"/>
              <a:t>Доброжелательность</a:t>
            </a:r>
          </a:p>
          <a:p>
            <a:r>
              <a:rPr lang="ru-RU" dirty="0" smtClean="0"/>
              <a:t>Выдержанность</a:t>
            </a:r>
          </a:p>
          <a:p>
            <a:r>
              <a:rPr lang="ru-RU" dirty="0" smtClean="0"/>
              <a:t>Использование обращений</a:t>
            </a:r>
            <a:endParaRPr lang="ru-RU" dirty="0"/>
          </a:p>
        </p:txBody>
      </p:sp>
      <p:pic>
        <p:nvPicPr>
          <p:cNvPr id="5" name="Содержимое 4" descr="bdbd17a94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86182" y="3232543"/>
            <a:ext cx="5357818" cy="36254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Речевой этикет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857496"/>
            <a:ext cx="8503920" cy="3241552"/>
          </a:xfrm>
        </p:spPr>
        <p:txBody>
          <a:bodyPr/>
          <a:lstStyle/>
          <a:p>
            <a:r>
              <a:rPr lang="ru-RU" i="1" dirty="0" smtClean="0"/>
              <a:t>Слово - не что иное, как отдаленное и ослабленное эхо мысли.</a:t>
            </a:r>
            <a:endParaRPr lang="ru-RU" dirty="0" smtClean="0"/>
          </a:p>
          <a:p>
            <a:pPr algn="r"/>
            <a:endParaRPr lang="ru-RU" i="1" dirty="0" smtClean="0"/>
          </a:p>
          <a:p>
            <a:pPr algn="r"/>
            <a:r>
              <a:rPr lang="ru-RU" i="1" dirty="0" smtClean="0"/>
              <a:t>Гюстав Флобер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ru-RU" sz="2800" b="1" i="1" dirty="0" smtClean="0"/>
              <a:t>Каждая группа получает по 2 карточки, на которых написаны качества. В течение 5 минут подготовить объяснение каждого качества.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Тактичность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Предупредительность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это этическая норма, требующая от говорящего понимать собеседника, избегать неуместных вопросов, обсуждения тем, которые могут оказаться неприятными для него.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заключается в умении предвидеть возможные вопросы и пожелания собеседника, готовность подробно проинформировать его по всем существенным для разговора темам.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Качества речевого этикета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Терпимость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Выдержанность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состоит в том, чтобы спокойно относиться к возможным расхождениям во мнениях, избегать резкой критики взглядов собеседника. Следует уважать мнение других людей, стараться понять, почему у них сложилась та или иная точка зрения.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умение спокойно реагировать на неожиданные или нетактичные вопросы и высказывания собеседника.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Качества речевого этикета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Доброжелательность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Использование обращений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необходима как в отношении к собеседнику, так и во всем построении разговора: в его содержании и форме, в интонации и подборе слов.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самый массовый и самый яркий этикетный признак. 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Качества речевого этикета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ТЫ или ВЫ?</a:t>
            </a:r>
            <a:endParaRPr lang="ru-RU" dirty="0"/>
          </a:p>
        </p:txBody>
      </p:sp>
      <p:pic>
        <p:nvPicPr>
          <p:cNvPr id="6" name="Содержимое 5" descr="0_2bc36_9432999_XL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71604" y="1142984"/>
            <a:ext cx="6080958" cy="6080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ru-RU" sz="3200" dirty="0" smtClean="0"/>
              <a:t>Составьте правила речевого этикета в форме таблицы, используя раздаточный материал.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Позвони мне, позвони…</a:t>
            </a:r>
            <a:endParaRPr lang="ru-RU" dirty="0"/>
          </a:p>
        </p:txBody>
      </p:sp>
      <p:pic>
        <p:nvPicPr>
          <p:cNvPr id="5" name="Содержимое 4" descr="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1643050"/>
            <a:ext cx="6858048" cy="4718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Диалог «Почему обиделась мама?»</a:t>
            </a:r>
          </a:p>
          <a:p>
            <a:pPr marL="0" indent="274320">
              <a:spcBef>
                <a:spcPts val="0"/>
              </a:spcBef>
              <a:buNone/>
            </a:pPr>
            <a:endParaRPr lang="ru-RU" dirty="0" smtClean="0"/>
          </a:p>
          <a:p>
            <a:pPr marL="0" indent="274320">
              <a:spcBef>
                <a:spcPts val="0"/>
              </a:spcBef>
              <a:buNone/>
            </a:pPr>
            <a:r>
              <a:rPr lang="ru-RU" dirty="0" smtClean="0"/>
              <a:t>Маша: Алло, Катя, это ты?</a:t>
            </a:r>
          </a:p>
          <a:p>
            <a:pPr marL="0" indent="274320">
              <a:spcBef>
                <a:spcPts val="0"/>
              </a:spcBef>
              <a:buNone/>
            </a:pPr>
            <a:r>
              <a:rPr lang="ru-RU" dirty="0" smtClean="0"/>
              <a:t>Мама: Нет, это не Катя. А кто её спрашивает?</a:t>
            </a:r>
          </a:p>
          <a:p>
            <a:pPr marL="0" indent="274320">
              <a:spcBef>
                <a:spcPts val="0"/>
              </a:spcBef>
              <a:buNone/>
            </a:pPr>
            <a:r>
              <a:rPr lang="ru-RU" dirty="0" smtClean="0"/>
              <a:t>Маша: Да так, знакомая. А где Катя?</a:t>
            </a:r>
          </a:p>
          <a:p>
            <a:pPr marL="0" indent="274320">
              <a:spcBef>
                <a:spcPts val="0"/>
              </a:spcBef>
              <a:buNone/>
            </a:pPr>
            <a:r>
              <a:rPr lang="ru-RU" dirty="0" smtClean="0"/>
              <a:t>Мама: Её нет дома. Что ей передать?</a:t>
            </a:r>
          </a:p>
          <a:p>
            <a:pPr marL="0" indent="274320">
              <a:spcBef>
                <a:spcPts val="0"/>
              </a:spcBef>
              <a:buNone/>
            </a:pPr>
            <a:r>
              <a:rPr lang="ru-RU" dirty="0" smtClean="0"/>
              <a:t>Маша: Вот коза, обещала меня подождать, а сама куда-то слиняла.</a:t>
            </a:r>
          </a:p>
          <a:p>
            <a:pPr marL="0" indent="274320">
              <a:spcBef>
                <a:spcPts val="0"/>
              </a:spcBef>
              <a:buNone/>
            </a:pPr>
            <a:r>
              <a:rPr lang="ru-RU" dirty="0" smtClean="0"/>
              <a:t>Мама: Простите, я с вами в таком духе не могу дальше разговаривать.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над ошибками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274320">
              <a:spcBef>
                <a:spcPts val="0"/>
              </a:spcBef>
              <a:buNone/>
            </a:pPr>
            <a:r>
              <a:rPr lang="ru-RU" dirty="0" smtClean="0"/>
              <a:t>Мама: Алло. Слушаю вас.</a:t>
            </a:r>
          </a:p>
          <a:p>
            <a:pPr marL="0" indent="274320">
              <a:spcBef>
                <a:spcPts val="0"/>
              </a:spcBef>
              <a:buNone/>
            </a:pPr>
            <a:r>
              <a:rPr lang="ru-RU" dirty="0" smtClean="0"/>
              <a:t>Маша: Здравствуйте, вас беспокоит Катина одноклассница, Маша.</a:t>
            </a:r>
          </a:p>
          <a:p>
            <a:pPr marL="0" indent="274320">
              <a:spcBef>
                <a:spcPts val="0"/>
              </a:spcBef>
              <a:buNone/>
            </a:pPr>
            <a:r>
              <a:rPr lang="ru-RU" dirty="0" smtClean="0"/>
              <a:t>Мама: Здравствуйте, я вас слушаю.</a:t>
            </a:r>
          </a:p>
          <a:p>
            <a:pPr marL="0" indent="274320">
              <a:spcBef>
                <a:spcPts val="0"/>
              </a:spcBef>
              <a:buNone/>
            </a:pPr>
            <a:r>
              <a:rPr lang="ru-RU" dirty="0" smtClean="0"/>
              <a:t>Маша: Можно пригласить вашу дочь к телефону?</a:t>
            </a:r>
          </a:p>
          <a:p>
            <a:pPr marL="0" indent="274320">
              <a:spcBef>
                <a:spcPts val="0"/>
              </a:spcBef>
              <a:buNone/>
            </a:pPr>
            <a:r>
              <a:rPr lang="ru-RU" dirty="0" smtClean="0"/>
              <a:t>Мама: К сожалению, её сейчас нет дома. Что ей передать?</a:t>
            </a:r>
          </a:p>
          <a:p>
            <a:pPr marL="0" indent="274320">
              <a:spcBef>
                <a:spcPts val="0"/>
              </a:spcBef>
              <a:buNone/>
            </a:pPr>
            <a:r>
              <a:rPr lang="ru-RU" dirty="0" smtClean="0"/>
              <a:t>Маша: Не беспокойтесь, срочного ничего нет, просто мы с ней должны договориться о встрече. Скажите, в какое время мне удобнее позвонить, чтобы застать её дома?</a:t>
            </a:r>
          </a:p>
          <a:p>
            <a:pPr marL="0" indent="274320">
              <a:spcBef>
                <a:spcPts val="0"/>
              </a:spcBef>
              <a:buNone/>
            </a:pPr>
            <a:r>
              <a:rPr lang="ru-RU" dirty="0" smtClean="0"/>
              <a:t>Мама: Позвоните часа через два. Я передам ей, что вы звонили.</a:t>
            </a:r>
          </a:p>
          <a:p>
            <a:pPr marL="0" indent="274320">
              <a:spcBef>
                <a:spcPts val="0"/>
              </a:spcBef>
              <a:buNone/>
            </a:pPr>
            <a:r>
              <a:rPr lang="ru-RU" dirty="0" smtClean="0"/>
              <a:t>Маша: Спасибо. Я обязательно перезвоню.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разговора по телефону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1600" dirty="0" smtClean="0"/>
              <a:t>Сначала поздоровайтесь, назовите себя и только потом обращайтесь с просьбой.</a:t>
            </a:r>
          </a:p>
          <a:p>
            <a:pPr lvl="0"/>
            <a:r>
              <a:rPr lang="ru-RU" sz="1600" dirty="0" smtClean="0"/>
              <a:t>Не набирайте номер по памяти, если не уверены в его правильности. Не звоните до 9 утра и после 22 часов (кроме случаев срочного сообщения или если вы точно знаете, что вашего звонка будут ждать и не легли спать).</a:t>
            </a:r>
          </a:p>
          <a:p>
            <a:pPr lvl="0"/>
            <a:r>
              <a:rPr lang="ru-RU" sz="1600" dirty="0" smtClean="0"/>
              <a:t>Если во время разговора телефон случайно отключился, перезванивает тот, кто звонил.</a:t>
            </a:r>
          </a:p>
          <a:p>
            <a:pPr lvl="0"/>
            <a:r>
              <a:rPr lang="ru-RU" sz="1600" dirty="0" smtClean="0"/>
              <a:t>Частные разговоры неудобно вести в присутствии других лиц. Поэтому, позвонив по личному делу, вначале поинтересуйтесь, есть ли возможность говорить.</a:t>
            </a:r>
          </a:p>
          <a:p>
            <a:pPr lvl="0"/>
            <a:r>
              <a:rPr lang="ru-RU" sz="1600" dirty="0" smtClean="0"/>
              <a:t>Не звоните без крайней надобности на работу по личному делу.</a:t>
            </a:r>
          </a:p>
          <a:p>
            <a:pPr lvl="0"/>
            <a:r>
              <a:rPr lang="ru-RU" sz="1600" dirty="0" smtClean="0"/>
              <a:t>На работе говорите по телефону коротко.</a:t>
            </a:r>
          </a:p>
          <a:p>
            <a:pPr lvl="0"/>
            <a:r>
              <a:rPr lang="ru-RU" sz="1600" dirty="0" smtClean="0"/>
              <a:t>Разговор по телефону не должен быть более 3-5 минут.</a:t>
            </a:r>
          </a:p>
          <a:p>
            <a:pPr lvl="0"/>
            <a:r>
              <a:rPr lang="ru-RU" sz="1600" dirty="0" smtClean="0"/>
              <a:t>Окончить разговор должен тот человек, который  позвонил.</a:t>
            </a:r>
          </a:p>
          <a:p>
            <a:pPr lvl="0"/>
            <a:r>
              <a:rPr lang="ru-RU" sz="1600" dirty="0" smtClean="0"/>
              <a:t>Если звонивший ошибся номером, отвечайте вежливо. Часто бывает, что виноват не человек, а автоматика. </a:t>
            </a:r>
          </a:p>
          <a:p>
            <a:pPr lvl="0"/>
            <a:r>
              <a:rPr lang="ru-RU" sz="1600" dirty="0" smtClean="0"/>
              <a:t>По правилам русского речевого этикета абонент, </a:t>
            </a:r>
            <a:r>
              <a:rPr lang="ru-RU" sz="1600" u="sng" dirty="0" smtClean="0"/>
              <a:t>которому</a:t>
            </a:r>
            <a:r>
              <a:rPr lang="ru-RU" sz="1600" dirty="0" smtClean="0"/>
              <a:t> звонят, может себя не называть. 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56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3048000" cy="4533900"/>
          </a:xfrm>
          <a:prstGeom prst="rect">
            <a:avLst/>
          </a:prstGeom>
        </p:spPr>
      </p:pic>
      <p:pic>
        <p:nvPicPr>
          <p:cNvPr id="4" name="Рисунок 3" descr="Etiket_Formuly_vezlivos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428736"/>
            <a:ext cx="5776839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pPr algn="just"/>
            <a:r>
              <a:rPr lang="ru-RU" dirty="0" smtClean="0"/>
              <a:t>Составить в парах диалог телефонного разговора, учитывая правила речевого этикета. Записать диалог в тетрадь.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Меньше говори, больше слушай</a:t>
            </a:r>
            <a:endParaRPr lang="ru-RU" dirty="0"/>
          </a:p>
        </p:txBody>
      </p:sp>
      <p:pic>
        <p:nvPicPr>
          <p:cNvPr id="8" name="Содержимое 7" descr="1277981677_1_imag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7756" y="1371600"/>
            <a:ext cx="3106338" cy="4681538"/>
          </a:xfrm>
        </p:spPr>
      </p:pic>
      <p:pic>
        <p:nvPicPr>
          <p:cNvPr id="9" name="Содержимое 8" descr="1261749469_35569136_razgovo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51585" y="1371600"/>
            <a:ext cx="3136630" cy="4681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«Волшебные» слова</a:t>
            </a:r>
            <a:endParaRPr lang="ru-RU" dirty="0"/>
          </a:p>
        </p:txBody>
      </p:sp>
      <p:pic>
        <p:nvPicPr>
          <p:cNvPr id="5" name="Содержимое 4" descr="p19_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57752" y="1571612"/>
            <a:ext cx="4038600" cy="3028950"/>
          </a:xfrm>
        </p:spPr>
      </p:pic>
      <p:pic>
        <p:nvPicPr>
          <p:cNvPr id="6" name="Содержимое 5" descr="p19_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5720" y="1571612"/>
            <a:ext cx="4038600" cy="3099626"/>
          </a:xfrm>
        </p:spPr>
      </p:pic>
      <p:pic>
        <p:nvPicPr>
          <p:cNvPr id="7" name="Рисунок 6" descr="p19_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3819385"/>
            <a:ext cx="3357586" cy="3038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214686"/>
            <a:ext cx="4257692" cy="1752600"/>
          </a:xfrm>
        </p:spPr>
        <p:txBody>
          <a:bodyPr/>
          <a:lstStyle/>
          <a:p>
            <a:pPr algn="l"/>
            <a:r>
              <a:rPr lang="ru-RU" i="1" dirty="0" smtClean="0"/>
              <a:t>Слово - не что иное, как отдаленное и ослабленное эхо мысли.</a:t>
            </a:r>
            <a:endParaRPr lang="ru-RU" dirty="0" smtClean="0"/>
          </a:p>
          <a:p>
            <a:pPr algn="r"/>
            <a:endParaRPr lang="ru-RU" i="1" dirty="0" smtClean="0"/>
          </a:p>
          <a:p>
            <a:pPr algn="r"/>
            <a:r>
              <a:rPr lang="ru-RU" i="1" dirty="0" smtClean="0"/>
              <a:t>Гюстав Флобер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Речевой этикет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Толковый словарь русского речевого этикета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pPr algn="just"/>
            <a:r>
              <a:rPr lang="ru-RU" dirty="0" smtClean="0"/>
              <a:t>Речевой этикет — это система специфических языковых знаков (слов, устойчивых словесных формул) и правил их употребления, принятых в данном обществе в данное время с целью установления речевого контакта между собеседниками и поддержания дружеских, вежливых, доброжелательных или официальных отношений в соответствии с речевой ситуации.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Толковый словарь русского речевого этикета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pPr algn="just"/>
            <a:r>
              <a:rPr lang="ru-RU" dirty="0" smtClean="0"/>
              <a:t>Речевой этикет — условный язык вежливости, субординации, имеющий свой словарь (систему знаков) и грамматику (правила пристойного речевого поведения в обществе)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язык. Энциклопедия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pPr algn="just"/>
            <a:r>
              <a:rPr lang="ru-RU" dirty="0" smtClean="0"/>
              <a:t>Речевой этикет — это совокупность всех этикетных речевых средств и правила их использования в тех или иных ситуациях.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Формула речевой этикета</a:t>
            </a:r>
            <a:endParaRPr lang="ru-RU" dirty="0"/>
          </a:p>
        </p:txBody>
      </p:sp>
      <p:pic>
        <p:nvPicPr>
          <p:cNvPr id="4" name="Содержимое 3" descr="i_00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0166" y="1785926"/>
            <a:ext cx="6215106" cy="4616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было: из истории речевого этикета</a:t>
            </a:r>
            <a:endParaRPr lang="ru-RU" dirty="0"/>
          </a:p>
        </p:txBody>
      </p:sp>
      <p:pic>
        <p:nvPicPr>
          <p:cNvPr id="6" name="Содержимое 5" descr="al_book_6241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4323" y="1371600"/>
            <a:ext cx="3511154" cy="4681538"/>
          </a:xfr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b="1" dirty="0" smtClean="0"/>
              <a:t>Русская пословица гласит: «</a:t>
            </a:r>
            <a:r>
              <a:rPr lang="ru-RU" sz="3200" b="1" dirty="0" err="1" smtClean="0">
                <a:solidFill>
                  <a:srgbClr val="FF0000"/>
                </a:solidFill>
              </a:rPr>
              <a:t>Безобычному</a:t>
            </a:r>
            <a:r>
              <a:rPr lang="ru-RU" sz="3200" b="1" dirty="0" smtClean="0"/>
              <a:t> человеку с людьми не жить»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Завет Владимира Мономаха</a:t>
            </a:r>
            <a:endParaRPr lang="ru-RU" dirty="0"/>
          </a:p>
        </p:txBody>
      </p:sp>
      <p:pic>
        <p:nvPicPr>
          <p:cNvPr id="5" name="Содержимое 4" descr="Владимир Мономах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43504" y="1500174"/>
            <a:ext cx="3368480" cy="482936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1500174"/>
            <a:ext cx="4038600" cy="468172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/>
              <a:t>Оставляя на княжение сыновьям русскую землю, завещал им:</a:t>
            </a:r>
          </a:p>
          <a:p>
            <a:pPr marL="0" indent="0" algn="just">
              <a:spcBef>
                <a:spcPts val="0"/>
              </a:spcBef>
            </a:pPr>
            <a:r>
              <a:rPr lang="ru-RU" sz="1800" dirty="0" smtClean="0"/>
              <a:t>«иметь душу чистую и непорочную, тело худое, беседу кроткую и соблюдать слово Господне».</a:t>
            </a:r>
          </a:p>
          <a:p>
            <a:pPr marL="0" indent="0" algn="just">
              <a:spcBef>
                <a:spcPts val="0"/>
              </a:spcBef>
            </a:pPr>
            <a:r>
              <a:rPr lang="ru-RU" sz="1800" dirty="0" smtClean="0"/>
              <a:t>... При старых молчать, премудрых слушать, старшим покоряться...</a:t>
            </a:r>
          </a:p>
          <a:p>
            <a:pPr marL="0" indent="0" algn="just">
              <a:spcBef>
                <a:spcPts val="0"/>
              </a:spcBef>
            </a:pPr>
            <a:r>
              <a:rPr lang="ru-RU" sz="1800" dirty="0" smtClean="0"/>
              <a:t>... </a:t>
            </a:r>
            <a:r>
              <a:rPr lang="ru-RU" sz="1800" dirty="0" smtClean="0">
                <a:solidFill>
                  <a:srgbClr val="FF0000"/>
                </a:solidFill>
              </a:rPr>
              <a:t>не свирепствовать словом, не хулить в беседе...</a:t>
            </a:r>
          </a:p>
          <a:p>
            <a:pPr marL="0" indent="0" algn="just">
              <a:spcBef>
                <a:spcPts val="0"/>
              </a:spcBef>
            </a:pPr>
            <a:r>
              <a:rPr lang="ru-RU" sz="1800" dirty="0" smtClean="0"/>
              <a:t>...не много смеяться, стыдиться старших...</a:t>
            </a:r>
          </a:p>
          <a:p>
            <a:pPr marL="0" indent="0" algn="just">
              <a:spcBef>
                <a:spcPts val="0"/>
              </a:spcBef>
            </a:pPr>
            <a:r>
              <a:rPr lang="ru-RU" sz="1800" dirty="0" smtClean="0"/>
              <a:t>...</a:t>
            </a:r>
            <a:r>
              <a:rPr lang="ru-RU" sz="1800" dirty="0" smtClean="0">
                <a:solidFill>
                  <a:srgbClr val="FF0000"/>
                </a:solidFill>
              </a:rPr>
              <a:t>не пропустите человека, не поприветствовав его, и доброе слово ему молвите...</a:t>
            </a:r>
          </a:p>
          <a:p>
            <a:pPr marL="0" indent="0" algn="just">
              <a:spcBef>
                <a:spcPts val="0"/>
              </a:spcBef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498</TotalTime>
  <Words>1187</Words>
  <PresentationFormat>Экран (4:3)</PresentationFormat>
  <Paragraphs>106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Официальная</vt:lpstr>
      <vt:lpstr>• Презентация для студентов неязыковых факультетов  • Автор: Беркенова Б.Б., преподаватель Центра языковой подготовки, КГУ им. А. Байтурсынова</vt:lpstr>
      <vt:lpstr>Речевой этикет</vt:lpstr>
      <vt:lpstr>Слайд 3</vt:lpstr>
      <vt:lpstr>Толковый словарь русского речевого этикета</vt:lpstr>
      <vt:lpstr>Толковый словарь русского речевого этикета</vt:lpstr>
      <vt:lpstr>Русский язык. Энциклопедия</vt:lpstr>
      <vt:lpstr>Формула речевой этикета</vt:lpstr>
      <vt:lpstr>Как было: из истории речевого этикета</vt:lpstr>
      <vt:lpstr>Завет Владимира Мономаха</vt:lpstr>
      <vt:lpstr>«Домострой»</vt:lpstr>
      <vt:lpstr>Слайд 11</vt:lpstr>
      <vt:lpstr>Задание</vt:lpstr>
      <vt:lpstr>Современное состояние речевого этикета</vt:lpstr>
      <vt:lpstr>Национальная специфика</vt:lpstr>
      <vt:lpstr>Уровень культуры человека</vt:lpstr>
      <vt:lpstr>Современное состояние речевого этикета</vt:lpstr>
      <vt:lpstr>Современное состояние речевого этикета</vt:lpstr>
      <vt:lpstr>Современное состояние речевого этикета</vt:lpstr>
      <vt:lpstr>Качества речевого этикета</vt:lpstr>
      <vt:lpstr>Задание</vt:lpstr>
      <vt:lpstr>Качества речевого этикета</vt:lpstr>
      <vt:lpstr>Качества речевого этикета</vt:lpstr>
      <vt:lpstr>Качества речевого этикета</vt:lpstr>
      <vt:lpstr>ТЫ или ВЫ?</vt:lpstr>
      <vt:lpstr>Задание</vt:lpstr>
      <vt:lpstr>Позвони мне, позвони…</vt:lpstr>
      <vt:lpstr>Задание</vt:lpstr>
      <vt:lpstr>Работа над ошибками</vt:lpstr>
      <vt:lpstr>Правила разговора по телефону</vt:lpstr>
      <vt:lpstr>Домашнее задание</vt:lpstr>
      <vt:lpstr>Меньше говори, больше слушай</vt:lpstr>
      <vt:lpstr>«Волшебные» слова</vt:lpstr>
      <vt:lpstr>Речевой этикет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Речевой этикет</dc:title>
  <dc:creator>Алёна</dc:creator>
  <cp:lastModifiedBy>Admin</cp:lastModifiedBy>
  <cp:revision>56</cp:revision>
  <dcterms:created xsi:type="dcterms:W3CDTF">2011-03-24T09:11:25Z</dcterms:created>
  <dcterms:modified xsi:type="dcterms:W3CDTF">2009-07-07T20:31:19Z</dcterms:modified>
</cp:coreProperties>
</file>