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E%D1%81%D1%83%D0%B4%D0%B0%D1%80%D1%81%D1%82%D0%B2%D0%B5%D0%BD%D0%BD%D1%8B%D0%B9_%D0%B1%D1%8E%D0%B4%D0%B6%D0%B5%D1%8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1%8E%D0%B4%D0%B6%D0%B5%D1%82%D0%BD%D0%BE%D0%B5_%D1%83%D1%87%D1%80%D0%B5%D0%B6%D0%B4%D0%B5%D0%BD%D0%B8%D0%B5" TargetMode="External"/><Relationship Id="rId7" Type="http://schemas.openxmlformats.org/officeDocument/2006/relationships/hyperlink" Target="http://ru.wikipedia.org/wiki/%D0%94%D0%BE%D1%85%D0%BE%D0%B4" TargetMode="External"/><Relationship Id="rId2" Type="http://schemas.openxmlformats.org/officeDocument/2006/relationships/hyperlink" Target="http://ru.wikipedia.org/wiki/%D0%97%D0%B0%D0%BA%D0%BE%D0%BD%D0%BE%D0%B4%D0%B0%D1%82%D0%B5%D0%BB%D1%8C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0%D1%82%D1%80%D0%B0%D1%82%D1%8B" TargetMode="External"/><Relationship Id="rId5" Type="http://schemas.openxmlformats.org/officeDocument/2006/relationships/hyperlink" Target="http://ru.wikipedia.org/wiki/%D0%9F%D1%80%D0%B0%D0%B2%D0%BE%D0%B2%D0%BE%D0%B9_%D0%B0%D0%BA%D1%82" TargetMode="External"/><Relationship Id="rId4" Type="http://schemas.openxmlformats.org/officeDocument/2006/relationships/hyperlink" Target="http://ru.wikipedia.org/wiki/%D0%9C%D0%B5%D1%81%D1%82%D0%BD%D0%BE%D0%B5_%D1%81%D0%B0%D0%BC%D0%BE%D1%83%D0%BF%D1%80%D0%B0%D0%B2%D0%BB%D0%B5%D0%BD%D0%B8%D0%B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E%D1%81%D1%83%D0%B4%D0%B0%D1%80%D1%81%D1%82%D0%B2%D0%B5%D0%BD%D0%BD%D1%8B%D0%B9_%D0%B1%D1%8E%D0%B4%D0%B6%D0%B5%D1%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1%8E%D0%B4%D0%B6%D0%B5%D1%82%D0%BD%D0%BE%D0%B5_%D1%83%D1%87%D1%80%D0%B5%D0%B6%D0%B4%D0%B5%D0%BD%D0%B8%D0%B5" TargetMode="External"/><Relationship Id="rId2" Type="http://schemas.openxmlformats.org/officeDocument/2006/relationships/hyperlink" Target="http://ru.wikipedia.org/wiki/%D0%97%D0%B0%D0%BA%D0%BE%D0%BD%D0%BE%D0%B4%D0%B0%D1%82%D0%B5%D0%BB%D1%8C%D1%81%D1%82%D0%B2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F%D1%80%D0%B0%D0%B2%D0%BE%D0%B2%D0%BE%D0%B9_%D0%B0%D0%BA%D1%82" TargetMode="External"/><Relationship Id="rId4" Type="http://schemas.openxmlformats.org/officeDocument/2006/relationships/hyperlink" Target="http://ru.wikipedia.org/wiki/%D0%9C%D0%B5%D1%81%D1%82%D0%BD%D0%BE%D0%B5_%D1%81%D0%B0%D0%BC%D0%BE%D1%83%D0%BF%D1%80%D0%B0%D0%B2%D0%BB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Тема: Экономическое значение планирования бюджетных ассигнований </a:t>
            </a:r>
            <a:endParaRPr lang="ru-RU" sz="3600" dirty="0"/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>
          <a:xfrm>
            <a:off x="539552" y="2420888"/>
            <a:ext cx="7992888" cy="3888432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>
                <a:solidFill>
                  <a:schemeClr val="tx1"/>
                </a:solidFill>
              </a:rPr>
              <a:t>План:</a:t>
            </a:r>
            <a:endParaRPr lang="ru-RU" sz="3200" dirty="0">
              <a:solidFill>
                <a:schemeClr val="tx1"/>
              </a:solidFill>
            </a:endParaRPr>
          </a:p>
          <a:p>
            <a:pPr lvl="0" algn="just"/>
            <a:r>
              <a:rPr lang="ru-RU" sz="3200" dirty="0" smtClean="0">
                <a:solidFill>
                  <a:schemeClr val="tx1"/>
                </a:solidFill>
              </a:rPr>
              <a:t>1. Сущность </a:t>
            </a:r>
            <a:r>
              <a:rPr lang="ru-RU" sz="3200" dirty="0">
                <a:solidFill>
                  <a:schemeClr val="tx1"/>
                </a:solidFill>
              </a:rPr>
              <a:t>планирования бюджетных ассигнований</a:t>
            </a:r>
          </a:p>
          <a:p>
            <a:pPr lvl="0" algn="just"/>
            <a:r>
              <a:rPr lang="ru-RU" sz="3200" dirty="0" smtClean="0">
                <a:solidFill>
                  <a:schemeClr val="tx1"/>
                </a:solidFill>
              </a:rPr>
              <a:t>2. Роль </a:t>
            </a:r>
            <a:r>
              <a:rPr lang="ru-RU" sz="3200" dirty="0">
                <a:solidFill>
                  <a:schemeClr val="tx1"/>
                </a:solidFill>
              </a:rPr>
              <a:t>планирования бюджетных ассигнований в решении общегосударственных задач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0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55576" y="1052736"/>
            <a:ext cx="7632848" cy="18002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Бюджетные ассигнования — это такие бюджетные средства, которые предусмотрены получателю или распорядителю бюджетных средств бюджетной подписью.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55576" y="3284984"/>
            <a:ext cx="7632848" cy="2304256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Бюджетные ассигновании — </a:t>
            </a:r>
            <a:r>
              <a:rPr lang="ru-RU" sz="2400" dirty="0">
                <a:solidFill>
                  <a:schemeClr val="tx1"/>
                </a:solidFill>
                <a:hlinkClick r:id="rId2" tooltip="Государственный бюджет"/>
              </a:rPr>
              <a:t>бюджетные</a:t>
            </a:r>
            <a:r>
              <a:rPr lang="ru-RU" sz="2400" dirty="0">
                <a:solidFill>
                  <a:schemeClr val="tx1"/>
                </a:solidFill>
              </a:rPr>
              <a:t> средства, предусмотренные бюджетной росписью получателю или распорядителю бюджетных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57700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Основными видами бюджетных ассигнований в соответствии с казахстанским бюджетным </a:t>
            </a:r>
            <a:r>
              <a:rPr lang="ru-RU" sz="2400" u="sng" dirty="0">
                <a:hlinkClick r:id="rId2" tooltip="Законодательство"/>
              </a:rPr>
              <a:t>законодательством</a:t>
            </a:r>
            <a:r>
              <a:rPr lang="ru-RU" sz="2400" dirty="0"/>
              <a:t> являются ассигнования на: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27584" y="1484784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843808" y="1484784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400092" y="1484784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866366" y="1484784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2286147"/>
            <a:ext cx="1728192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tx1"/>
                </a:solidFill>
              </a:rPr>
              <a:t>содержание </a:t>
            </a:r>
            <a:r>
              <a:rPr lang="ru-RU" sz="2000" dirty="0">
                <a:solidFill>
                  <a:schemeClr val="tx1"/>
                </a:solidFill>
                <a:hlinkClick r:id="rId3" tooltip="Бюджетное учреждение"/>
              </a:rPr>
              <a:t>бюджетных учреждений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2204864"/>
            <a:ext cx="2376264" cy="3600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chemeClr val="tx1"/>
                </a:solidFill>
              </a:rPr>
              <a:t>реализацию органами </a:t>
            </a:r>
            <a:r>
              <a:rPr lang="ru-RU" sz="1500" dirty="0">
                <a:solidFill>
                  <a:schemeClr val="tx1"/>
                </a:solidFill>
                <a:hlinkClick r:id="rId4" tooltip="Местное самоуправление"/>
              </a:rPr>
              <a:t>местного самоуправления</a:t>
            </a:r>
            <a:r>
              <a:rPr lang="ru-RU" sz="1500" dirty="0">
                <a:solidFill>
                  <a:schemeClr val="tx1"/>
                </a:solidFill>
              </a:rPr>
              <a:t> обязательных выплат населению, установленных законодательством РК, а также законодательством субъектов РК, </a:t>
            </a:r>
            <a:r>
              <a:rPr lang="ru-RU" sz="1500" dirty="0">
                <a:solidFill>
                  <a:schemeClr val="tx1"/>
                </a:solidFill>
                <a:hlinkClick r:id="rId5" tooltip="Правовой акт"/>
              </a:rPr>
              <a:t>правовыми актами</a:t>
            </a:r>
            <a:r>
              <a:rPr lang="ru-RU" sz="1500" dirty="0">
                <a:solidFill>
                  <a:schemeClr val="tx1"/>
                </a:solidFill>
              </a:rPr>
              <a:t> представительных органов местного самоуправления;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2204863"/>
            <a:ext cx="1915972" cy="3004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осуществление отдельных государственных полномочий, передаваемых на другие уровни власти;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32240" y="2204864"/>
            <a:ext cx="2232248" cy="37444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компенсацию дополнительных расходов, возникающих в результате решений, принятых органами государственной власти, приводящих к увеличению бюджетных </a:t>
            </a:r>
            <a:r>
              <a:rPr lang="ru-RU" sz="1500" dirty="0">
                <a:solidFill>
                  <a:schemeClr val="tx1"/>
                </a:solidFill>
                <a:hlinkClick r:id="rId6" tooltip="Затраты"/>
              </a:rPr>
              <a:t>расходов</a:t>
            </a:r>
            <a:r>
              <a:rPr lang="ru-RU" sz="1500" dirty="0">
                <a:solidFill>
                  <a:schemeClr val="tx1"/>
                </a:solidFill>
              </a:rPr>
              <a:t> или уменьшению бюджетных </a:t>
            </a:r>
            <a:r>
              <a:rPr lang="ru-RU" sz="1500" dirty="0">
                <a:solidFill>
                  <a:schemeClr val="tx1"/>
                </a:solidFill>
                <a:hlinkClick r:id="rId7" tooltip="Доход"/>
              </a:rPr>
              <a:t>доходов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5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692696"/>
            <a:ext cx="8712968" cy="2376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</a:rPr>
              <a:t>Ассигнования на исполнение действующих расходных обязательств</a:t>
            </a:r>
            <a:r>
              <a:rPr lang="ru-RU" sz="1600" dirty="0">
                <a:solidFill>
                  <a:schemeClr val="tx1"/>
                </a:solidFill>
              </a:rPr>
              <a:t> – это ассигнования, состав и объем которых обусловлены законами, нормативными актами договорами и соглашениями, не предлагаемыми (не планируемыми) к изменению в текущем году, в очередном году или в плановом периоде, к признанию утратившими силу либо к изменению с увеличением объема ассигнований, предусмотренного на исполнение соответствующих обязательств в текущем году, включая договоры и соглашения, заключенные (подлежащие заключению) получателями бюджетных средств во исполнение указанных законов и нормативных актов.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501008"/>
            <a:ext cx="8568952" cy="29523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Ассигнования на исполнение принимаемых обязательств</a:t>
            </a:r>
            <a:r>
              <a:rPr lang="ru-RU" dirty="0">
                <a:solidFill>
                  <a:schemeClr val="tx1"/>
                </a:solidFill>
              </a:rPr>
              <a:t> – это ассигнования, состав и объем которых обусловлены законами, нормативными актами, договорами и соглашениями, предлагаемыми (планируемыми) к принятию или изменению в текущем году, в очередном году или в плановом периоде, к принятию либо к изменению с увеличением объема ассигнований, предусмотренного на исполнение соответствующих обязательств в текущем году, включая договоры и соглашения, подлежащие заключению получателями бюджетных средств во исполнение указанных законов и нормативных актов. </a:t>
            </a:r>
          </a:p>
        </p:txBody>
      </p:sp>
    </p:spTree>
    <p:extLst>
      <p:ext uri="{BB962C8B-B14F-4D97-AF65-F5344CB8AC3E}">
        <p14:creationId xmlns:p14="http://schemas.microsoft.com/office/powerpoint/2010/main" val="3161185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Организация бюджетного процесса в республике строится на следующих принципах: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ашивка 3"/>
          <p:cNvSpPr/>
          <p:nvPr/>
        </p:nvSpPr>
        <p:spPr>
          <a:xfrm>
            <a:off x="251520" y="1952836"/>
            <a:ext cx="1008112" cy="50405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236890" y="3537012"/>
            <a:ext cx="1008112" cy="432048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619672" y="1772816"/>
            <a:ext cx="6840760" cy="108012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- единства, выражающегося в единой правовой базе, единой бюджетной классификации, в единстве форм бюджетной документации, необходимой для статистической и бюджетной информации, в единстве денежной системы;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19672" y="3212976"/>
            <a:ext cx="6840760" cy="108012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- самостоятельности, когда каждый участник бюджетного процесса самостоятельно организует свою деятельность, которая обеспечивается наличием собственных источников доходов и правом определять направления их использования;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251520" y="5013176"/>
            <a:ext cx="1008112" cy="504056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619672" y="4797152"/>
            <a:ext cx="6552728" cy="93610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- сбалансированности, сущность которой заключается в установлении правильного соотношения между доходами и расходами всех бюджетов;</a:t>
            </a:r>
          </a:p>
        </p:txBody>
      </p:sp>
    </p:spTree>
    <p:extLst>
      <p:ext uri="{BB962C8B-B14F-4D97-AF65-F5344CB8AC3E}">
        <p14:creationId xmlns:p14="http://schemas.microsoft.com/office/powerpoint/2010/main" val="130378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Регламентирование </a:t>
            </a:r>
            <a:r>
              <a:rPr lang="ru-RU" sz="2000" dirty="0"/>
              <a:t>функций государственной власти в управлении финансовыми ресурсами, включая организацию бюджетного процесса. Эти функции проявляются:</a:t>
            </a:r>
            <a:endParaRPr lang="ru-RU" sz="2000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1628800"/>
            <a:ext cx="8712968" cy="5112568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-во взаимодействии экономических и финансовых целей государства;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-во взаимодействии бюджетов разных уровней и взаимодействии бюджетов с различными секторами экономики;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совершенствовании налогово-фискальных инструментов;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определении источников и размеров отчислений во внебюджетные специальные фонды;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установлении структуры и размера поступлений доходов в бюджеты и расходов из бюджетов;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определении размера дефицита (профицита) республиканского бюджета;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сбалансированности местных бюджетов;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 оценке состояния и динамики государственного долга с учетом его погашения и влияния на финансовые операции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24306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На протяжении всех стадий бюджетной деятельности по организации бюджетного процесса решаются следующие основные задачи: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305566" y="1625321"/>
            <a:ext cx="8856984" cy="5040560"/>
          </a:xfrm>
          <a:prstGeom prst="snip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-определение доходов бюджета по отдельным налоговым и другим платежам, а также общего объема в соответствии с прогнозами и целевыми программами социально-экономического развития;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-установление расходов бюджета по целевому и адресному назначению;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-согласование бюджета с общей программой финансовой стабилизации, направленной на преодоление инфляционных тенденций в экономике и обеспечение устойчивости национальной денежной единицы;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-сокращение и ликвидация бюджетного дефицита за счет экономически оправданных источников;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-осуществление бюджетного регулирования в целях сбалансированности бюджетов разного уровня путем перераспределения источников доходов государства между ними, а также между сферами деятельности и регионами;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-повышение роли перспективного бюджетного планирования (прогнозирования) для обеспечения пропорциональности и сбалансированности различных крупномасштабных социально-экономических программ;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-контроль финансовой деятельности юридических лиц и доходов физических лиц при выполнении ими налоговых обязательств.</a:t>
            </a:r>
          </a:p>
        </p:txBody>
      </p:sp>
    </p:spTree>
    <p:extLst>
      <p:ext uri="{BB962C8B-B14F-4D97-AF65-F5344CB8AC3E}">
        <p14:creationId xmlns:p14="http://schemas.microsoft.com/office/powerpoint/2010/main" val="36699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В </a:t>
            </a:r>
            <a:r>
              <a:rPr lang="ru-RU" sz="2200" dirty="0"/>
              <a:t>целом осуществление бюджетного процесса включает в себя следующие этапы бюджетной деятельности:</a:t>
            </a:r>
            <a:endParaRPr lang="ru-RU" sz="2200" dirty="0"/>
          </a:p>
        </p:txBody>
      </p:sp>
      <p:sp>
        <p:nvSpPr>
          <p:cNvPr id="5" name="Нашивка 4"/>
          <p:cNvSpPr/>
          <p:nvPr/>
        </p:nvSpPr>
        <p:spPr>
          <a:xfrm>
            <a:off x="395536" y="1772816"/>
            <a:ext cx="936104" cy="432048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95536" y="2852936"/>
            <a:ext cx="864096" cy="504056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95536" y="3933056"/>
            <a:ext cx="864096" cy="57606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95536" y="5157192"/>
            <a:ext cx="864096" cy="576064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619672" y="1772816"/>
            <a:ext cx="5832648" cy="64807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составление </a:t>
            </a:r>
            <a:r>
              <a:rPr lang="ru-RU" sz="2400" dirty="0">
                <a:solidFill>
                  <a:schemeClr val="tx1"/>
                </a:solidFill>
              </a:rPr>
              <a:t>проекта бюджета;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619672" y="2852936"/>
            <a:ext cx="5832648" cy="86409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рассмотрение </a:t>
            </a:r>
            <a:r>
              <a:rPr lang="ru-RU" sz="2400" dirty="0">
                <a:solidFill>
                  <a:schemeClr val="tx1"/>
                </a:solidFill>
              </a:rPr>
              <a:t>и утверждение бюджета;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618006" y="3933056"/>
            <a:ext cx="5688632" cy="7920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исполнение бюджета;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619672" y="5157192"/>
            <a:ext cx="5688632" cy="86409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составление отчета об исполнении бюджета и его утверждение.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25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Исполнение бюджетов обеспечивают Правительство РК и соответствующие местные исполнительные органы, руководствуясь при этом следующими принципами: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251520" y="1628800"/>
            <a:ext cx="8712968" cy="4968552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- целевого использования бюджетных средств, согласно которому использование бюджетных ассигнований осуществляется строго по назначению в соответствии с паспортами бюджетных программ и нормативными правовыми актами, регламентирующими их осуществление;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своевременности, который требует своевременного в установленные сроки зачисления поступлений в бюджет и использования бюджетных средств;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равномерного исполнения бюджета, который требует распределения бюджетных средств в течение бюджетного года таким образом, чтобы в конце года не допустить накопления объема платежей;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 единства кассы, по которому все финансовые операции, проводимые по зачислению поступлений, и финансированию расходов, осуществляются с единого казначейского счета в национальной валюте.</a:t>
            </a:r>
          </a:p>
        </p:txBody>
      </p:sp>
    </p:spTree>
    <p:extLst>
      <p:ext uri="{BB962C8B-B14F-4D97-AF65-F5344CB8AC3E}">
        <p14:creationId xmlns:p14="http://schemas.microsoft.com/office/powerpoint/2010/main" val="3594441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соответствии с Бюджетным кодексом к компетенции Правительства РК в области бюджетных отношений относятся: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83568" y="1628800"/>
            <a:ext cx="936104" cy="36004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555776" y="1628800"/>
            <a:ext cx="1152128" cy="36004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788024" y="1628800"/>
            <a:ext cx="1008112" cy="504056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876256" y="1628800"/>
            <a:ext cx="1296144" cy="36004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395536" y="2492896"/>
            <a:ext cx="1512168" cy="2232248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>
                <a:solidFill>
                  <a:schemeClr val="tx1"/>
                </a:solidFill>
              </a:rPr>
              <a:t>методики расчетов различных показателей;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2267744" y="2492896"/>
            <a:ext cx="1656184" cy="2376264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установление </a:t>
            </a:r>
            <a:r>
              <a:rPr lang="ru-RU" sz="1600" dirty="0">
                <a:solidFill>
                  <a:schemeClr val="tx1"/>
                </a:solidFill>
              </a:rPr>
              <a:t>и утверждение различных процедур, обеспечивающих порядок разработки и исполнения бюджетов;</a:t>
            </a:r>
          </a:p>
        </p:txBody>
      </p:sp>
      <p:sp>
        <p:nvSpPr>
          <p:cNvPr id="10" name="Загнутый угол 9"/>
          <p:cNvSpPr/>
          <p:nvPr/>
        </p:nvSpPr>
        <p:spPr>
          <a:xfrm>
            <a:off x="4572000" y="2492896"/>
            <a:ext cx="1512168" cy="2664296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представление </a:t>
            </a:r>
            <a:r>
              <a:rPr lang="ru-RU" sz="1600" dirty="0">
                <a:solidFill>
                  <a:schemeClr val="tx1"/>
                </a:solidFill>
              </a:rPr>
              <a:t>Парламенту РК республиканского бюджета и годового отчета о его исполнении;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6588224" y="2492896"/>
            <a:ext cx="1872208" cy="2808312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составление </a:t>
            </a:r>
            <a:r>
              <a:rPr lang="ru-RU" sz="1600" dirty="0">
                <a:solidFill>
                  <a:schemeClr val="tx1"/>
                </a:solidFill>
              </a:rPr>
              <a:t>совместно с Национальным банком РК годового отчета о формировании и использовании Национального фонда РК.</a:t>
            </a:r>
          </a:p>
        </p:txBody>
      </p:sp>
    </p:spTree>
    <p:extLst>
      <p:ext uri="{BB962C8B-B14F-4D97-AF65-F5344CB8AC3E}">
        <p14:creationId xmlns:p14="http://schemas.microsoft.com/office/powerpoint/2010/main" val="2940529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Экономическую и финансовую основу деятельности местного государственного управления составляют: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83568" y="1412776"/>
            <a:ext cx="129614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275856" y="1412776"/>
            <a:ext cx="1512168" cy="36004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660232" y="1412776"/>
            <a:ext cx="1296144" cy="36004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>
            <a:off x="323528" y="2276872"/>
            <a:ext cx="1944216" cy="2088232"/>
          </a:xfrm>
          <a:prstGeom prst="teardrop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местный бюджет;</a:t>
            </a:r>
          </a:p>
        </p:txBody>
      </p:sp>
      <p:sp>
        <p:nvSpPr>
          <p:cNvPr id="8" name="Капля 7"/>
          <p:cNvSpPr/>
          <p:nvPr/>
        </p:nvSpPr>
        <p:spPr>
          <a:xfrm>
            <a:off x="3059832" y="2276872"/>
            <a:ext cx="2592288" cy="2232248"/>
          </a:xfrm>
          <a:prstGeom prst="teardrop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 имущество, закрепленное за коммунальными юридическими лицами;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6012160" y="2276872"/>
            <a:ext cx="2952328" cy="2664296"/>
          </a:xfrm>
          <a:prstGeom prst="teardrop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1600" dirty="0">
                <a:solidFill>
                  <a:schemeClr val="tx1"/>
                </a:solidFill>
              </a:rPr>
              <a:t>иное имущество, находящееся в коммунальной собственности в соответствии с законодательством Республики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293753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Финансовое планирование подразумевает: 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1916832"/>
            <a:ext cx="8352928" cy="460851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MO" sz="2800" b="1" dirty="0">
                <a:solidFill>
                  <a:schemeClr val="tx1"/>
                </a:solidFill>
              </a:rPr>
              <a:t>- выявление потребностей в капиталовложениях; </a:t>
            </a:r>
            <a:br>
              <a:rPr lang="ru-MO" sz="2800" b="1" dirty="0">
                <a:solidFill>
                  <a:schemeClr val="tx1"/>
                </a:solidFill>
              </a:rPr>
            </a:br>
            <a:r>
              <a:rPr lang="ru-MO" sz="2800" b="1" dirty="0">
                <a:solidFill>
                  <a:schemeClr val="tx1"/>
                </a:solidFill>
              </a:rPr>
              <a:t>- анализ альтернативных вариантов удовлетворения этих потребностей; </a:t>
            </a:r>
            <a:br>
              <a:rPr lang="ru-MO" sz="2800" b="1" dirty="0">
                <a:solidFill>
                  <a:schemeClr val="tx1"/>
                </a:solidFill>
              </a:rPr>
            </a:br>
            <a:r>
              <a:rPr lang="ru-MO" sz="2800" b="1" dirty="0">
                <a:solidFill>
                  <a:schemeClr val="tx1"/>
                </a:solidFill>
              </a:rPr>
              <a:t>- подготовку доклада для менеджеров; </a:t>
            </a:r>
            <a:br>
              <a:rPr lang="ru-MO" sz="2800" b="1" dirty="0">
                <a:solidFill>
                  <a:schemeClr val="tx1"/>
                </a:solidFill>
              </a:rPr>
            </a:br>
            <a:r>
              <a:rPr lang="ru-MO" sz="2800" b="1" dirty="0">
                <a:solidFill>
                  <a:schemeClr val="tx1"/>
                </a:solidFill>
              </a:rPr>
              <a:t>- выбор лучшей альтернативы; </a:t>
            </a:r>
            <a:br>
              <a:rPr lang="ru-MO" sz="2800" b="1" dirty="0">
                <a:solidFill>
                  <a:schemeClr val="tx1"/>
                </a:solidFill>
              </a:rPr>
            </a:br>
            <a:r>
              <a:rPr lang="ru-MO" sz="2800" b="1" dirty="0">
                <a:solidFill>
                  <a:schemeClr val="tx1"/>
                </a:solidFill>
              </a:rPr>
              <a:t>- распределение имеющихся ресурсов между различными направлениями инвестирования.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4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83568" y="1196752"/>
            <a:ext cx="7992888" cy="3456384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</a:rPr>
              <a:t>Бюджетные ассигновании</a:t>
            </a:r>
            <a:r>
              <a:rPr lang="ru-RU" sz="2800" dirty="0">
                <a:solidFill>
                  <a:schemeClr val="tx1"/>
                </a:solidFill>
              </a:rPr>
              <a:t> — </a:t>
            </a:r>
            <a:r>
              <a:rPr lang="ru-RU" sz="2800" u="sng" dirty="0">
                <a:solidFill>
                  <a:schemeClr val="tx1"/>
                </a:solidFill>
                <a:hlinkClick r:id="rId2" tooltip="Государственный бюджет"/>
              </a:rPr>
              <a:t>бюджетные</a:t>
            </a:r>
            <a:r>
              <a:rPr lang="ru-RU" sz="2800" dirty="0">
                <a:solidFill>
                  <a:schemeClr val="tx1"/>
                </a:solidFill>
              </a:rPr>
              <a:t> средства, предусмотренные бюджетной росписью получателю или распорядителю бюджетных средств.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4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Основными </a:t>
            </a:r>
            <a:r>
              <a:rPr lang="ru-RU" sz="2400" dirty="0"/>
              <a:t>видами бюджетных ассигнований в соответствии с бюджетным </a:t>
            </a:r>
            <a:r>
              <a:rPr lang="ru-RU" sz="2400" u="sng" dirty="0">
                <a:hlinkClick r:id="rId2" tooltip="Законодательство"/>
              </a:rPr>
              <a:t>законодательством</a:t>
            </a:r>
            <a:r>
              <a:rPr lang="ru-RU" sz="2400" dirty="0"/>
              <a:t> являются ассигнования на: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1412776"/>
            <a:ext cx="8784976" cy="5112568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содержание </a:t>
            </a:r>
            <a:r>
              <a:rPr lang="ru-RU" u="sng" dirty="0">
                <a:solidFill>
                  <a:schemeClr val="tx1"/>
                </a:solidFill>
                <a:hlinkClick r:id="rId3" tooltip="Бюджетное учреждение"/>
              </a:rPr>
              <a:t>бюджетных учреждений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реализацию органами </a:t>
            </a:r>
            <a:r>
              <a:rPr lang="ru-RU" u="sng" dirty="0">
                <a:solidFill>
                  <a:schemeClr val="tx1"/>
                </a:solidFill>
                <a:hlinkClick r:id="rId4" tooltip="Местное самоуправление"/>
              </a:rPr>
              <a:t>местного самоуправления</a:t>
            </a:r>
            <a:r>
              <a:rPr lang="ru-RU" dirty="0">
                <a:solidFill>
                  <a:schemeClr val="tx1"/>
                </a:solidFill>
              </a:rPr>
              <a:t> обязательных выплат населению, установленных законодательством, а также законодательством субъектов, </a:t>
            </a:r>
            <a:r>
              <a:rPr lang="ru-RU" u="sng" dirty="0">
                <a:solidFill>
                  <a:schemeClr val="tx1"/>
                </a:solidFill>
                <a:hlinkClick r:id="rId5" tooltip="Правовой акт"/>
              </a:rPr>
              <a:t>правовыми актами</a:t>
            </a:r>
            <a:r>
              <a:rPr lang="ru-RU" dirty="0">
                <a:solidFill>
                  <a:schemeClr val="tx1"/>
                </a:solidFill>
              </a:rPr>
              <a:t> оказание </a:t>
            </a:r>
            <a:r>
              <a:rPr lang="ru-RU" dirty="0" err="1">
                <a:solidFill>
                  <a:schemeClr val="tx1"/>
                </a:solidFill>
              </a:rPr>
              <a:t>гос</a:t>
            </a:r>
            <a:r>
              <a:rPr lang="ru-RU" dirty="0">
                <a:solidFill>
                  <a:schemeClr val="tx1"/>
                </a:solidFill>
              </a:rPr>
              <a:t>/услуг (выполнение работ), в том числе ассигнования на оплату </a:t>
            </a:r>
            <a:r>
              <a:rPr lang="ru-RU" dirty="0" err="1">
                <a:solidFill>
                  <a:schemeClr val="tx1"/>
                </a:solidFill>
              </a:rPr>
              <a:t>гос</a:t>
            </a:r>
            <a:r>
              <a:rPr lang="ru-RU" dirty="0">
                <a:solidFill>
                  <a:schemeClr val="tx1"/>
                </a:solidFill>
              </a:rPr>
              <a:t>/контрактов на поставку товаров, выполнение работ, оказание услуг для </a:t>
            </a:r>
            <a:r>
              <a:rPr lang="ru-RU" dirty="0" err="1">
                <a:solidFill>
                  <a:schemeClr val="tx1"/>
                </a:solidFill>
              </a:rPr>
              <a:t>гос</a:t>
            </a:r>
            <a:r>
              <a:rPr lang="ru-RU" dirty="0">
                <a:solidFill>
                  <a:schemeClr val="tx1"/>
                </a:solidFill>
              </a:rPr>
              <a:t>/нужд;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социальное обеспечение населения; - предоставление бюджетных инвестиций ЮЛ, не являющимся госучреждениями;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предоставление субсидий ЮЛ (за исключением субсидий ГУ), ИП, ФЛ - производителям товаров, работ, услуг;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предоставление межбюджетных трансфертов;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предоставление платежей, взносов, безвозмездных перечислений субъектам международного права;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обслуживание государственного долга;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 исполнение судебных актов по искам, субъектам РК, муниципальным образованиям о возмещении вреда, причиненного ФЛ или ЮЛ в результате незаконных действий (бездействия) органов </a:t>
            </a:r>
            <a:r>
              <a:rPr lang="ru-RU" dirty="0" err="1">
                <a:solidFill>
                  <a:schemeClr val="tx1"/>
                </a:solidFill>
              </a:rPr>
              <a:t>гос</a:t>
            </a:r>
            <a:r>
              <a:rPr lang="ru-RU" dirty="0">
                <a:solidFill>
                  <a:schemeClr val="tx1"/>
                </a:solidFill>
              </a:rPr>
              <a:t>/власти, органов местного самоуправления либо должностных лиц этих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35191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/>
              <a:t>Бюджетные ассигнования на оказание </a:t>
            </a:r>
            <a:r>
              <a:rPr lang="ru-RU" sz="2700" dirty="0" err="1"/>
              <a:t>гос</a:t>
            </a:r>
            <a:r>
              <a:rPr lang="ru-RU" sz="2700" dirty="0"/>
              <a:t>/услуг (выполнение работ) относятся ассигнования на: 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обеспечение выполнения функций бюджетных учреждений; </a:t>
            </a:r>
          </a:p>
          <a:p>
            <a:r>
              <a:rPr lang="ru-RU" dirty="0"/>
              <a:t>- предоставление субсидий некоммерческим организациям, не являющимся бюджетными учреждениями, в </a:t>
            </a:r>
            <a:r>
              <a:rPr lang="ru-RU" dirty="0" err="1"/>
              <a:t>т.ч</a:t>
            </a:r>
            <a:r>
              <a:rPr lang="ru-RU" dirty="0"/>
              <a:t>. в соответствии с договорами (соглашениями) на оказание указанными организациями </a:t>
            </a:r>
            <a:r>
              <a:rPr lang="ru-RU" dirty="0" err="1"/>
              <a:t>гос</a:t>
            </a:r>
            <a:r>
              <a:rPr lang="ru-RU" dirty="0"/>
              <a:t> /услуг ФЛ и (или) ЮЛ;</a:t>
            </a:r>
          </a:p>
          <a:p>
            <a:r>
              <a:rPr lang="ru-RU" dirty="0"/>
              <a:t> - закупку товаров, работ и услуг для </a:t>
            </a:r>
            <a:r>
              <a:rPr lang="ru-RU" dirty="0" err="1"/>
              <a:t>гос</a:t>
            </a:r>
            <a:r>
              <a:rPr lang="ru-RU" dirty="0"/>
              <a:t>/нужд (за </a:t>
            </a:r>
            <a:r>
              <a:rPr lang="ru-RU" dirty="0" err="1"/>
              <a:t>искл</a:t>
            </a:r>
            <a:r>
              <a:rPr lang="ru-RU" dirty="0"/>
              <a:t> бюджетных ассигнований для обеспечения выполнения функций бюджетного учреждения), в том числе в целях: оказания </a:t>
            </a:r>
            <a:r>
              <a:rPr lang="ru-RU" dirty="0" err="1"/>
              <a:t>гос</a:t>
            </a:r>
            <a:r>
              <a:rPr lang="ru-RU" dirty="0"/>
              <a:t> /услуг ФЛ и ЮЛ; </a:t>
            </a:r>
          </a:p>
          <a:p>
            <a:r>
              <a:rPr lang="ru-RU" dirty="0"/>
              <a:t>- осуществления бюджетных инвестиций в объекты </a:t>
            </a:r>
            <a:r>
              <a:rPr lang="ru-RU" dirty="0" err="1"/>
              <a:t>гос</a:t>
            </a:r>
            <a:r>
              <a:rPr lang="ru-RU" dirty="0"/>
              <a:t>/собственности,</a:t>
            </a:r>
          </a:p>
          <a:p>
            <a:r>
              <a:rPr lang="ru-RU" dirty="0"/>
              <a:t>- разработки, закупки и ремонта вооружений, военной и специальной техники, продукции производственно-технического назначения и имущества в рамках </a:t>
            </a:r>
            <a:r>
              <a:rPr lang="ru-RU" dirty="0" err="1"/>
              <a:t>гос</a:t>
            </a:r>
            <a:r>
              <a:rPr lang="ru-RU" dirty="0"/>
              <a:t>/оборонного заказа;</a:t>
            </a:r>
          </a:p>
          <a:p>
            <a:r>
              <a:rPr lang="ru-RU" dirty="0"/>
              <a:t> - закупки товаров в государственный материальный резерв.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24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 Государственные финансы – это отношения распределения и перераспределения совокупного общественного продукта и части национального богатства, связанные с формированием финансовых ресурсов государства и использованием их на затраты по расширению производства</a:t>
            </a:r>
            <a:r>
              <a:rPr lang="ru-RU" dirty="0" smtClean="0"/>
              <a:t>, </a:t>
            </a:r>
            <a:r>
              <a:rPr lang="ru-RU" dirty="0"/>
              <a:t>удовлетворения растущих социально-культурных потребностей общества, нужд обороны и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53042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MO" sz="2800" b="1" dirty="0"/>
              <a:t>В сфере государственных финансов выделяются звенья: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1772816"/>
            <a:ext cx="1656184" cy="5760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67544" y="2996952"/>
            <a:ext cx="1656184" cy="57606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67544" y="4365104"/>
            <a:ext cx="1656184" cy="6480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411760" y="1772816"/>
            <a:ext cx="5832648" cy="864096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MO" sz="2400" b="1" dirty="0">
                <a:solidFill>
                  <a:schemeClr val="tx1"/>
                </a:solidFill>
              </a:rPr>
              <a:t>- государственный бюджет,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411760" y="3284984"/>
            <a:ext cx="5976664" cy="64807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MO" sz="2400" b="1" dirty="0">
                <a:solidFill>
                  <a:schemeClr val="tx1"/>
                </a:solidFill>
              </a:rPr>
              <a:t>- внебюджетные фонды,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2411760" y="4509120"/>
            <a:ext cx="6120680" cy="61206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MO" sz="2400" b="1" dirty="0">
                <a:solidFill>
                  <a:schemeClr val="tx1"/>
                </a:solidFill>
              </a:rPr>
              <a:t>- государственный кредит.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05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MO" b="1" dirty="0"/>
              <a:t>Бюджет - как финансовый план государства базируется на показателях прогноза социально-экономического развития страны на очередной год. Общие показатели и структура доходов и расходов органически связаны с объемами общественного продукта и национального дохода и определяется налоговой системой и бюджетно-финансовой политикой государства.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97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MO" sz="2400" b="1" dirty="0"/>
              <a:t>В соответствии с уровнем государственного управления финансовые отношения внутри  звеньев сферы государственных финансов делятся на </a:t>
            </a:r>
            <a:r>
              <a:rPr lang="ru-MO" sz="2400" b="1" dirty="0" err="1"/>
              <a:t>подзвенья</a:t>
            </a:r>
            <a:r>
              <a:rPr lang="ru-MO" sz="2400" b="1" dirty="0"/>
              <a:t>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796186" y="2251154"/>
            <a:ext cx="731520" cy="864096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674409" y="3508992"/>
            <a:ext cx="731520" cy="1216152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907704" y="2348880"/>
            <a:ext cx="6480720" cy="720080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MO" sz="2400" b="1" dirty="0">
                <a:solidFill>
                  <a:schemeClr val="tx1"/>
                </a:solidFill>
              </a:rPr>
              <a:t>- финансы субъектов Республики Казахстан,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907704" y="3861048"/>
            <a:ext cx="6480720" cy="864096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MO" sz="2400" b="1" dirty="0">
                <a:solidFill>
                  <a:schemeClr val="tx1"/>
                </a:solidFill>
              </a:rPr>
              <a:t>- местные финансы.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13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1063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Экономическое значение планирования бюджетных ассигнований </vt:lpstr>
      <vt:lpstr>Финансовое планирование подразумевает: </vt:lpstr>
      <vt:lpstr>Презентация PowerPoint</vt:lpstr>
      <vt:lpstr> Основными видами бюджетных ассигнований в соответствии с бюджетным законодательством являются ассигнования на: </vt:lpstr>
      <vt:lpstr> Бюджетные ассигнования на оказание гос/услуг (выполнение работ) относятся ассигнования на:  </vt:lpstr>
      <vt:lpstr>Презентация PowerPoint</vt:lpstr>
      <vt:lpstr>В сфере государственных финансов выделяются звенья: </vt:lpstr>
      <vt:lpstr>Презентация PowerPoint</vt:lpstr>
      <vt:lpstr>В соответствии с уровнем государственного управления финансовые отношения внутри  звеньев сферы государственных финансов делятся на подзвенья: </vt:lpstr>
      <vt:lpstr>Презентация PowerPoint</vt:lpstr>
      <vt:lpstr>Основными видами бюджетных ассигнований в соответствии с казахстанским бюджетным законодательством являются ассигнования на: </vt:lpstr>
      <vt:lpstr>Презентация PowerPoint</vt:lpstr>
      <vt:lpstr>Организация бюджетного процесса в республике строится на следующих принципах: </vt:lpstr>
      <vt:lpstr>Регламентирование функций государственной власти в управлении финансовыми ресурсами, включая организацию бюджетного процесса. Эти функции проявляются:</vt:lpstr>
      <vt:lpstr>На протяжении всех стадий бюджетной деятельности по организации бюджетного процесса решаются следующие основные задачи: </vt:lpstr>
      <vt:lpstr>В целом осуществление бюджетного процесса включает в себя следующие этапы бюджетной деятельности:</vt:lpstr>
      <vt:lpstr>Исполнение бюджетов обеспечивают Правительство РК и соответствующие местные исполнительные органы, руководствуясь при этом следующими принципами: </vt:lpstr>
      <vt:lpstr>В соответствии с Бюджетным кодексом к компетенции Правительства РК в области бюджетных отношений относятся: </vt:lpstr>
      <vt:lpstr>Экономическую и финансовую основу деятельности местного государственного управления составляют: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Экономическое значение планирования бюджетных ассигнований </dc:title>
  <dc:creator>admin</dc:creator>
  <cp:lastModifiedBy>admin</cp:lastModifiedBy>
  <cp:revision>10</cp:revision>
  <dcterms:created xsi:type="dcterms:W3CDTF">2013-10-07T04:02:17Z</dcterms:created>
  <dcterms:modified xsi:type="dcterms:W3CDTF">2013-10-07T06:12:31Z</dcterms:modified>
</cp:coreProperties>
</file>