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8" r:id="rId2"/>
    <p:sldId id="286" r:id="rId3"/>
    <p:sldId id="260" r:id="rId4"/>
    <p:sldId id="261" r:id="rId5"/>
    <p:sldId id="262" r:id="rId6"/>
    <p:sldId id="264" r:id="rId7"/>
    <p:sldId id="285" r:id="rId8"/>
    <p:sldId id="284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4898C-849E-4EEB-89C7-9D8EF57BF60F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D7A69-D51A-426A-9042-97E35ECD3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457200" y="332656"/>
            <a:ext cx="8229600" cy="136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01233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       </a:t>
            </a:r>
            <a:endParaRPr lang="ru-RU" sz="4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875"/>
            <a:ext cx="9144000" cy="705387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142976" y="1785926"/>
            <a:ext cx="72951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Общая характеристика научного стиля  </a:t>
            </a:r>
            <a:endParaRPr lang="kk-KZ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892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Автор</a:t>
            </a:r>
            <a:r>
              <a:rPr lang="en-US" sz="3200" dirty="0" smtClean="0"/>
              <a:t>:</a:t>
            </a:r>
            <a:r>
              <a:rPr lang="kk-KZ" sz="3200" dirty="0" smtClean="0"/>
              <a:t> Ахметчина </a:t>
            </a:r>
            <a:r>
              <a:rPr lang="kk-KZ" sz="3200" dirty="0" smtClean="0"/>
              <a:t>Каламкас Ермашевна</a:t>
            </a:r>
            <a:endParaRPr lang="ru-RU" sz="3200" dirty="0" smtClean="0"/>
          </a:p>
          <a:p>
            <a:pPr algn="ctr"/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486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КГУ имени </a:t>
            </a:r>
            <a:r>
              <a:rPr lang="ru-RU" sz="3200" dirty="0" err="1" smtClean="0"/>
              <a:t>А.Байтурсынова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8992800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/>
              <a:t>Научный стиль речи</a:t>
            </a:r>
            <a:r>
              <a:rPr lang="ru-RU" dirty="0" smtClean="0"/>
              <a:t> является средством общения в области науки и учебно-научной деятельности. Каждый член современного общества в разное время жизни и в разной мере сталкивается с текстами данного стиля, функционирующего в устной и письменной форме, поэтому овладение нормами научного и научно-учебного стиля речи является важной составной частью культуры русской устной и письменной речи.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1325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                   </a:t>
            </a:r>
            <a:r>
              <a:rPr lang="ru-RU" b="1" dirty="0" smtClean="0"/>
              <a:t> Лексика научного стиля</a:t>
            </a:r>
          </a:p>
          <a:p>
            <a:r>
              <a:rPr lang="en-US" dirty="0" smtClean="0"/>
              <a:t>         </a:t>
            </a:r>
            <a:r>
              <a:rPr lang="ru-RU" dirty="0" smtClean="0"/>
              <a:t>Так как ведущей формой научного мышления является понятие, то и почти каждая лексическая единица в научном стиле обозначает понятие или абстрактный предмет. Точно и однозначно называют специальные понятия научной сферы общения и раскрывают их содержание особые лексические единицы - термины. </a:t>
            </a:r>
            <a:r>
              <a:rPr lang="ru-RU" b="1" dirty="0" smtClean="0"/>
              <a:t>Термин</a:t>
            </a:r>
            <a:r>
              <a:rPr lang="ru-RU" dirty="0" smtClean="0"/>
              <a:t> - это слово или словосочетание, обозначающее понятие специальной области знания или деятельности и являющееся элементом определенной системы терминов. Внутри данной системы термин стремится к однозначности, не выражает экспрессии и является стилистически нейтральным. Приведем примеры терминов: </a:t>
            </a:r>
            <a:r>
              <a:rPr lang="ru-RU" i="1" dirty="0" smtClean="0"/>
              <a:t>атрофия, численные методы алгебры, диапазон, зенит, лазер, призма, радиолокация, симптом, сфера, фаза, низкие температуры, </a:t>
            </a:r>
            <a:r>
              <a:rPr lang="ru-RU" i="1" dirty="0" err="1" smtClean="0"/>
              <a:t>керметы</a:t>
            </a:r>
            <a:r>
              <a:rPr lang="ru-RU" dirty="0" smtClean="0"/>
              <a:t>. Термины, значительная часть которых является интернациональными словами, - это </a:t>
            </a:r>
            <a:r>
              <a:rPr lang="ru-RU" b="1" dirty="0" smtClean="0"/>
              <a:t>условный язык науки</a:t>
            </a:r>
            <a:r>
              <a:rPr lang="ru-RU" dirty="0" smtClean="0"/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22619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8640"/>
            <a:ext cx="8229600" cy="648072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Реферат имеет определённую композицию:</a:t>
            </a:r>
          </a:p>
          <a:p>
            <a:r>
              <a:rPr lang="ru-RU" dirty="0" smtClean="0"/>
              <a:t>  Введение. Во вступлении обосновывается выбор темы, могут быть даны исходные данные реферируемого текста (название, где опубликован, в каком году), сообщены сведения об авторе (Ф. И. О., специальность, учёная степень, учёное звание), раскрывается проблематика выбранной темы;</a:t>
            </a:r>
          </a:p>
          <a:p>
            <a:r>
              <a:rPr lang="ru-RU" dirty="0" smtClean="0"/>
              <a:t>  Основная часть. Содержание реферируемого текста, приводятся и аргументируются основные тезисы;</a:t>
            </a:r>
          </a:p>
          <a:p>
            <a:r>
              <a:rPr lang="ru-RU" dirty="0" smtClean="0"/>
              <a:t>  Вывод. Делается общий вывод по проблеме, заявленной в реферате.</a:t>
            </a:r>
          </a:p>
          <a:p>
            <a:r>
              <a:rPr lang="ru-RU" dirty="0" smtClean="0"/>
              <a:t>Реферат имеет следующие признаки:</a:t>
            </a:r>
          </a:p>
          <a:p>
            <a:r>
              <a:rPr lang="ru-RU" dirty="0" smtClean="0"/>
              <a:t> содержание реферата полностью зависит от     содержания реферируемого источника;</a:t>
            </a:r>
          </a:p>
          <a:p>
            <a:r>
              <a:rPr lang="ru-RU" dirty="0" smtClean="0"/>
              <a:t> содержит точное изложение основной информации без искажений и субъективных оценок;</a:t>
            </a:r>
          </a:p>
          <a:p>
            <a:r>
              <a:rPr lang="ru-RU" dirty="0" smtClean="0"/>
              <a:t> имеет постоянные структуры.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1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614366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             </a:t>
            </a:r>
            <a:r>
              <a:rPr lang="ru-RU" b="1" dirty="0" smtClean="0"/>
              <a:t>Морфология научного стиля</a:t>
            </a:r>
          </a:p>
          <a:p>
            <a:r>
              <a:rPr lang="en-US" dirty="0" smtClean="0"/>
              <a:t>     </a:t>
            </a:r>
            <a:r>
              <a:rPr lang="ru-RU" dirty="0" smtClean="0"/>
              <a:t>Языку научного общения присущи и свои грамматические особенности. Отвлеченность и обобщенность научной речи проявляются в особенностях функционирования разнообразных грамматических, в частности морфологических, единиц, что обнаруживается в выборе категорий и форм, а также степени их частоты в тексте. Реализация закона экономии языковых средств в научном стиле речи приводит к использованию более кратких вариантных форм, в частности форм существительных мужского рода вместо форм женского</a:t>
            </a:r>
            <a:r>
              <a:rPr lang="en-US" dirty="0" smtClean="0"/>
              <a:t> </a:t>
            </a:r>
            <a:r>
              <a:rPr lang="ru-RU" dirty="0" smtClean="0"/>
              <a:t>рода: </a:t>
            </a:r>
            <a:r>
              <a:rPr lang="ru-RU" i="1" dirty="0" smtClean="0"/>
              <a:t>клавиш</a:t>
            </a:r>
            <a:r>
              <a:rPr lang="ru-RU" dirty="0" smtClean="0"/>
              <a:t> (вместо </a:t>
            </a:r>
            <a:r>
              <a:rPr lang="ru-RU" i="1" dirty="0" smtClean="0"/>
              <a:t>клавиша</a:t>
            </a:r>
            <a:r>
              <a:rPr lang="ru-RU" dirty="0" smtClean="0"/>
              <a:t>), </a:t>
            </a:r>
            <a:r>
              <a:rPr lang="ru-RU" i="1" dirty="0" smtClean="0"/>
              <a:t>манжет</a:t>
            </a:r>
            <a:r>
              <a:rPr lang="ru-RU" dirty="0" smtClean="0"/>
              <a:t> (вместо </a:t>
            </a:r>
            <a:r>
              <a:rPr lang="ru-RU" i="1" dirty="0" smtClean="0"/>
              <a:t>манжета</a:t>
            </a:r>
            <a:r>
              <a:rPr lang="ru-RU" dirty="0" smtClean="0"/>
              <a:t>).</a:t>
            </a:r>
          </a:p>
          <a:p>
            <a:endParaRPr lang="en-US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47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                  </a:t>
            </a:r>
            <a:r>
              <a:rPr lang="ru-RU" b="1" dirty="0" smtClean="0"/>
              <a:t>Синтаксис научного стиля</a:t>
            </a:r>
          </a:p>
          <a:p>
            <a:r>
              <a:rPr lang="en-US" dirty="0" smtClean="0"/>
              <a:t>        </a:t>
            </a:r>
            <a:r>
              <a:rPr lang="ru-RU" dirty="0" smtClean="0"/>
              <a:t>Для синтаксиса научного стиля речи характерна тенденция к </a:t>
            </a:r>
            <a:r>
              <a:rPr lang="ru-RU" b="1" dirty="0" smtClean="0"/>
              <a:t>сложным построениям</a:t>
            </a:r>
            <a:r>
              <a:rPr lang="ru-RU" dirty="0" smtClean="0"/>
              <a:t>, что способствует передаче сложной системы научных понятий, установлению отношений между родовыми и видовыми понятиями, между причиной и следствием, доказательствами и выводами. Для этой цели используются предложения с однородными членами и обобщающими словами при них. В научных текстах распространены разные типы сложных предложений, в частности с использованием составных подчинительных союзов, что вообще характерно для книжной речи: </a:t>
            </a:r>
            <a:r>
              <a:rPr lang="ru-RU" i="1" dirty="0" smtClean="0"/>
              <a:t>вследствие того что; ввиду того что, в то время как</a:t>
            </a:r>
            <a:r>
              <a:rPr lang="ru-RU" dirty="0" smtClean="0"/>
              <a:t> и пр. Средствами связи частей текста служат вводные слова и сочетания: </a:t>
            </a:r>
            <a:r>
              <a:rPr lang="ru-RU" i="1" dirty="0" smtClean="0"/>
              <a:t>во-первых, наконец, с другой стороны</a:t>
            </a:r>
            <a:r>
              <a:rPr lang="ru-RU" dirty="0" smtClean="0"/>
              <a:t>, указывающие на последовательность изложения. Для объединения частей текста, в частности абзацев, имеющих тесную логическую связь друг с другом, используются указывающие на эту связь слова и словосочетания: </a:t>
            </a:r>
            <a:r>
              <a:rPr lang="ru-RU" i="1" dirty="0" smtClean="0"/>
              <a:t>таким образом, в заключение</a:t>
            </a:r>
            <a:r>
              <a:rPr lang="ru-RU" dirty="0" smtClean="0"/>
              <a:t> и пр. Предложения в научном стиле однообразны по цели высказывания - они почти всегда повествовательные. Вопросительные предложения редки и используются для привлечения внимания читателя к какому-либо вопросу.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30038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6498" y="530225"/>
            <a:ext cx="6177042" cy="418782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85852" y="1571612"/>
            <a:ext cx="70052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БЛАГОДАРИМ ВАС </a:t>
            </a:r>
          </a:p>
          <a:p>
            <a:pPr algn="ctr"/>
            <a:r>
              <a:rPr lang="kk-KZ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</a:t>
            </a:r>
          </a:p>
        </p:txBody>
      </p:sp>
      <p:pic>
        <p:nvPicPr>
          <p:cNvPr id="9" name="Рисунок 8" descr="30038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4143380"/>
            <a:ext cx="457203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5aee6eef97062bf3596638a40dc80a22e88ffa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327</TotalTime>
  <Words>196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Асема</dc:creator>
  <cp:lastModifiedBy>User</cp:lastModifiedBy>
  <cp:revision>44</cp:revision>
  <dcterms:created xsi:type="dcterms:W3CDTF">2016-01-24T07:00:04Z</dcterms:created>
  <dcterms:modified xsi:type="dcterms:W3CDTF">2016-02-29T10:40:13Z</dcterms:modified>
</cp:coreProperties>
</file>