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7" r:id="rId4"/>
    <p:sldId id="258" r:id="rId5"/>
    <p:sldId id="259" r:id="rId6"/>
    <p:sldId id="266" r:id="rId7"/>
    <p:sldId id="257" r:id="rId8"/>
    <p:sldId id="260" r:id="rId9"/>
    <p:sldId id="262" r:id="rId10"/>
    <p:sldId id="264" r:id="rId11"/>
    <p:sldId id="261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6" autoAdjust="0"/>
    <p:restoredTop sz="94660"/>
  </p:normalViewPr>
  <p:slideViewPr>
    <p:cSldViewPr>
      <p:cViewPr>
        <p:scale>
          <a:sx n="68" d="100"/>
          <a:sy n="68" d="100"/>
        </p:scale>
        <p:origin x="-1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8655-7624-4A6A-83C4-002C0EA7FA0C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F3B5-C34C-49A8-8E87-B330C45FE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D32B-1E81-4825-BA81-C4A65FB41141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4E16F-2C9E-430B-8FFE-A47430A92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269E-338A-4B3A-8150-A50EF0E3E401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268-BD87-48D6-B62D-18777B22B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08EA-BA54-4A10-B046-489BE4BD90F2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768A-BFFF-43A5-A9C7-BB43AF316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118D-3EE8-481A-AFE4-76B6FEC17418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601A-CFCC-41F9-9F72-302D45402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B1ED-F500-487D-B74C-1479F9F66967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E4FB-85D6-4AF8-8DF5-D3CCBB3E8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3EE1-32EA-4541-9DC2-9EBF888A2719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E2E9-8F4B-4E24-8C5E-4FA06A1D0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1EDC-6D51-452F-BB8C-912DEB218634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8AFC-3B68-444F-A61C-678AA493F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FD58-0775-4E97-B754-EC0617DDE01E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AB5BF-201B-438A-A680-DA91F723B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4DCF-5132-4893-BDCE-55457D826EE2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84B3-32D8-4466-98C8-965DABC42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93A4C-0296-4DB5-852A-BB1B63F124C6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61601-4820-4919-8193-528FBC1FB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D2FA8A-9D87-46F2-BC5B-B5E5A06D5863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24A79-D0C9-4BF9-8489-31A10ECBF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0" r:id="rId10"/>
    <p:sldLayoutId id="2147483671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railym\Pictures\&#1055;&#1083;&#1077;&#1085;&#1082;&#1072;\&#1093;&#1072;&#1092;&#1080;&#1079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204200" cy="5184775"/>
          </a:xfrm>
        </p:spPr>
        <p:txBody>
          <a:bodyPr tIns="45720" rIns="0"/>
          <a:lstStyle/>
          <a:p>
            <a:pPr algn="ctr"/>
            <a: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  <a:t>Костанайский государственный университет имени А.Байтурсынова</a:t>
            </a:r>
            <a:b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  <a:t/>
            </a:r>
            <a:b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  <a:t>Сарманова Фарида Тогызбаевна</a:t>
            </a:r>
            <a:b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  <a:t/>
            </a:r>
            <a:b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  <a:t>Культура речи в профессиональной сфере</a:t>
            </a:r>
            <a:br>
              <a:rPr lang="ru-RU" sz="3600" b="0" smtClean="0">
                <a:solidFill>
                  <a:schemeClr val="tx2"/>
                </a:solidFill>
                <a:effectLst/>
                <a:latin typeface="Arial" charset="0"/>
              </a:rPr>
            </a:br>
            <a:endParaRPr lang="ru-RU" sz="3600" b="0" smtClean="0"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388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Ромб 5"/>
          <p:cNvSpPr/>
          <p:nvPr/>
        </p:nvSpPr>
        <p:spPr>
          <a:xfrm>
            <a:off x="1571625" y="428625"/>
            <a:ext cx="6000750" cy="1928813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Важнейшие этические и нравственные категории в культуре речи таковы:</a:t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8" y="1785938"/>
            <a:ext cx="642937" cy="3571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>
            <a:stCxn id="6" idx="1"/>
          </p:cNvCxnSpPr>
          <p:nvPr/>
        </p:nvCxnSpPr>
        <p:spPr>
          <a:xfrm rot="10800000" flipV="1">
            <a:off x="1571625" y="1392238"/>
            <a:ext cx="1588" cy="132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28625" y="2714625"/>
            <a:ext cx="2500313" cy="24288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7030A0"/>
                </a:solidFill>
              </a:rPr>
              <a:t>Честность и порядочность по отношению к окружающим;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214688" y="3286125"/>
            <a:ext cx="2786062" cy="21431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 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совестливость и открытость в отношении с потребителями;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уважение и вежливость</a:t>
            </a:r>
            <a:r>
              <a:rPr lang="ru-RU" dirty="0"/>
              <a:t>;</a:t>
            </a:r>
          </a:p>
        </p:txBody>
      </p: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 rot="5400000">
            <a:off x="4106863" y="2820988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787356" y="2213769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215063" y="3000375"/>
            <a:ext cx="2643187" cy="24288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FF00"/>
                </a:solidFill>
              </a:rPr>
              <a:t>осознание своего профессионального долга (обязанностей) во взаимодействии с клиентами.</a:t>
            </a:r>
            <a:br>
              <a:rPr lang="ru-RU" i="1" dirty="0">
                <a:solidFill>
                  <a:srgbClr val="FFFF00"/>
                </a:solidFill>
              </a:rPr>
            </a:b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-2357437" y="3143250"/>
            <a:ext cx="59293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85813" y="357188"/>
            <a:ext cx="107156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" y="642938"/>
            <a:ext cx="785812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0"/>
            <a:ext cx="6357982" cy="10001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Для успеха в профессиональной деятельности современному специалисту необходимо в совершенстве владеть навыками </a:t>
            </a:r>
            <a:endParaRPr lang="ru-RU" i="1">
              <a:solidFill>
                <a:srgbClr val="4F6228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2938" y="1357313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0" y="1000125"/>
            <a:ext cx="68580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8" name="Rectangle 2"/>
          <p:cNvSpPr>
            <a:spLocks noChangeArrowheads="1"/>
          </p:cNvSpPr>
          <p:nvPr/>
        </p:nvSpPr>
        <p:spPr bwMode="auto">
          <a:xfrm>
            <a:off x="0" y="1000125"/>
            <a:ext cx="6786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ru-RU" sz="1600" i="1"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1</a:t>
            </a:r>
            <a:r>
              <a:rPr lang="kk-KZ" sz="1600" i="1"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.</a:t>
            </a:r>
            <a:r>
              <a:rPr lang="ru-RU" sz="1600" i="1"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Знание норм литературного языка и устойчивые навыки их применения в речи;</a:t>
            </a:r>
            <a:endParaRPr lang="ru-RU" sz="1600" i="1">
              <a:solidFill>
                <a:srgbClr val="FFFF00"/>
              </a:solidFill>
              <a:latin typeface="Constantia" pitchFamily="18" charset="0"/>
              <a:cs typeface="Arial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71500" y="2071688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0" y="1714488"/>
            <a:ext cx="6215074" cy="500066"/>
          </a:xfrm>
          <a:prstGeom prst="roundRect">
            <a:avLst>
              <a:gd name="adj" fmla="val 6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2.</a:t>
            </a:r>
            <a:r>
              <a:rPr lang="ru-RU" i="1" dirty="0"/>
              <a:t>умение следить за точностью, логичностью и выразительностью речи;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0063" y="2714625"/>
            <a:ext cx="571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71500" y="3357563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2286000"/>
            <a:ext cx="57150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6" name="Rectangle 4"/>
          <p:cNvSpPr>
            <a:spLocks noChangeArrowheads="1"/>
          </p:cNvSpPr>
          <p:nvPr/>
        </p:nvSpPr>
        <p:spPr bwMode="auto">
          <a:xfrm>
            <a:off x="0" y="2357438"/>
            <a:ext cx="571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en-US" sz="1400" i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1400" i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en-US" sz="1400" i="1">
                <a:solidFill>
                  <a:srgbClr val="E46C0A"/>
                </a:solidFill>
                <a:latin typeface="Constantia" pitchFamily="18" charset="0"/>
                <a:cs typeface="Times New Roman" pitchFamily="18" charset="0"/>
              </a:rPr>
              <a:t>.</a:t>
            </a:r>
            <a:r>
              <a:rPr lang="ru-RU" sz="1400" i="1">
                <a:solidFill>
                  <a:srgbClr val="E46C0A"/>
                </a:solidFill>
                <a:latin typeface="Constantia" pitchFamily="18" charset="0"/>
                <a:cs typeface="Times New Roman" pitchFamily="18" charset="0"/>
              </a:rPr>
              <a:t> умение определять цель и понимать ситуацию общения;</a:t>
            </a:r>
            <a:endParaRPr lang="ru-RU" i="1">
              <a:solidFill>
                <a:srgbClr val="E46C0A"/>
              </a:solidFill>
              <a:latin typeface="Constantia" pitchFamily="18" charset="0"/>
              <a:cs typeface="Arial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71500" y="3857625"/>
            <a:ext cx="642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928934"/>
            <a:ext cx="528638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190500" algn="just">
              <a:defRPr/>
            </a:pPr>
            <a:r>
              <a:rPr lang="en-US" sz="1400" i="1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ru-RU" sz="1400" i="1">
                <a:solidFill>
                  <a:srgbClr val="FF0000"/>
                </a:solidFill>
                <a:cs typeface="Times New Roman" pitchFamily="18" charset="0"/>
              </a:rPr>
              <a:t>4. умение учитывать социальные и индивидуальные черты личности с</a:t>
            </a:r>
            <a:r>
              <a:rPr lang="en-US" sz="1400" i="1">
                <a:solidFill>
                  <a:srgbClr val="FF0000"/>
                </a:solidFill>
                <a:cs typeface="Times New Roman" pitchFamily="18" charset="0"/>
              </a:rPr>
              <a:t>   c</a:t>
            </a:r>
            <a:r>
              <a:rPr lang="ru-RU" sz="1400" i="1">
                <a:solidFill>
                  <a:srgbClr val="FF0000"/>
                </a:solidFill>
                <a:cs typeface="Times New Roman" pitchFamily="18" charset="0"/>
              </a:rPr>
              <a:t>обеседника;</a:t>
            </a:r>
            <a:r>
              <a:rPr lang="en-US" sz="1400" i="1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i="1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71500" y="4429125"/>
            <a:ext cx="500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0" y="3571875"/>
            <a:ext cx="54292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53" name="Rectangle 6"/>
          <p:cNvSpPr>
            <a:spLocks noChangeArrowheads="1"/>
          </p:cNvSpPr>
          <p:nvPr/>
        </p:nvSpPr>
        <p:spPr bwMode="auto">
          <a:xfrm>
            <a:off x="0" y="3500438"/>
            <a:ext cx="5500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ru-RU" sz="1400" i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5.навыки прогнозирования развития диалога, реакций собеседника</a:t>
            </a:r>
            <a:r>
              <a:rPr lang="ru-RU" sz="1400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;</a:t>
            </a:r>
            <a:endParaRPr lang="ru-RU" i="1">
              <a:solidFill>
                <a:srgbClr val="002060"/>
              </a:solidFill>
              <a:cs typeface="Arial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71500" y="4786313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000504"/>
            <a:ext cx="542925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190500" algn="just">
              <a:defRPr/>
            </a:pP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1400" i="1">
                <a:solidFill>
                  <a:schemeClr val="tx1"/>
                </a:solidFill>
                <a:cs typeface="Times New Roman" pitchFamily="18" charset="0"/>
              </a:rPr>
              <a:t>6.умение создавать и поддерживать благожелательную атмосферу общения;</a:t>
            </a:r>
            <a:endParaRPr lang="ru-RU" i="1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71500" y="5429250"/>
            <a:ext cx="571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0" y="4572000"/>
            <a:ext cx="592931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60" name="Rectangle 8"/>
          <p:cNvSpPr>
            <a:spLocks noChangeArrowheads="1"/>
          </p:cNvSpPr>
          <p:nvPr/>
        </p:nvSpPr>
        <p:spPr bwMode="auto">
          <a:xfrm>
            <a:off x="14288" y="4572000"/>
            <a:ext cx="5929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en-US" sz="140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 </a:t>
            </a:r>
            <a:r>
              <a:rPr lang="ru-RU" sz="1400" i="1">
                <a:solidFill>
                  <a:srgbClr val="10253F"/>
                </a:solidFill>
                <a:latin typeface="Constantia" pitchFamily="18" charset="0"/>
                <a:cs typeface="Times New Roman" pitchFamily="18" charset="0"/>
              </a:rPr>
              <a:t>7.высокая степень контроля эмоционального состояния и выражения эмоций;</a:t>
            </a:r>
            <a:endParaRPr lang="ru-RU" i="1">
              <a:solidFill>
                <a:srgbClr val="10253F"/>
              </a:solidFill>
              <a:latin typeface="Constantia" pitchFamily="18" charset="0"/>
              <a:cs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642938" y="5857875"/>
            <a:ext cx="642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5143512"/>
            <a:ext cx="657226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190500" algn="just">
              <a:defRPr/>
            </a:pP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ru-RU" sz="1400">
                <a:solidFill>
                  <a:srgbClr val="E6B9B8"/>
                </a:solidFill>
                <a:cs typeface="Times New Roman" pitchFamily="18" charset="0"/>
              </a:rPr>
              <a:t>8.умение направлять диалог в соответствии с целями профессиональной деятельности;</a:t>
            </a:r>
            <a:endParaRPr lang="ru-RU">
              <a:solidFill>
                <a:srgbClr val="E6B9B8"/>
              </a:solidFill>
              <a:cs typeface="Arial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1108076" y="617855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356394" y="6358732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42938" y="6357938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0" y="5715000"/>
            <a:ext cx="700087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69" name="Rectangle 10"/>
          <p:cNvSpPr>
            <a:spLocks noChangeArrowheads="1"/>
          </p:cNvSpPr>
          <p:nvPr/>
        </p:nvSpPr>
        <p:spPr bwMode="auto">
          <a:xfrm>
            <a:off x="0" y="5715000"/>
            <a:ext cx="7143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en-US" sz="1400" i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1400" i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9.</a:t>
            </a:r>
            <a:r>
              <a:rPr lang="en-US" sz="1400" i="1"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.</a:t>
            </a:r>
            <a:r>
              <a:rPr lang="ru-RU" sz="1400" i="1"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 знание этикета и четкость выполнения его правил.</a:t>
            </a:r>
            <a:endParaRPr lang="ru-RU" i="1">
              <a:solidFill>
                <a:srgbClr val="FFFF00"/>
              </a:solidFill>
              <a:latin typeface="Constantia" pitchFamily="18" charset="0"/>
              <a:cs typeface="Arial" charset="0"/>
            </a:endParaRPr>
          </a:p>
        </p:txBody>
      </p:sp>
      <p:pic>
        <p:nvPicPr>
          <p:cNvPr id="22570" name="Picture 1" descr="C:\Users\Arailym\Downloads\W-7YblpOC8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86563" y="285750"/>
            <a:ext cx="2357437" cy="62150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bg2"/>
                </a:solidFill>
              </a:rPr>
              <a:t>Этические основы, деловой этикет и эстетические аспекты сервисной деятельности:</a:t>
            </a:r>
            <a:endParaRPr lang="ru-RU" sz="3200" i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13" y="1857375"/>
            <a:ext cx="5500687" cy="50006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00B050"/>
                </a:solidFill>
              </a:rPr>
              <a:t>Этические основы сервисной деятельности формируются из тех мировоззренческих представлений, нравственных ценностей, которые определяют профессиональное поведение работников сервиса и регулируют их отношение с потребителями. Этические принципы предписывают работнику сервисного предприятия освоить такие отношения с клиентами, которые считаются в обществе желательными, одобряемыми, стимулируются современной практикой сервиса и тем самым облегчают процесс обслуживания, делают его приятным и эффективным для обеих сторон.</a:t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00B050"/>
                </a:solidFill>
              </a:rPr>
              <a:t/>
            </a:r>
            <a:br>
              <a:rPr lang="ru-RU" i="1" dirty="0" smtClean="0">
                <a:solidFill>
                  <a:srgbClr val="00B050"/>
                </a:solidFill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23558" name="Picture 1" descr="C:\Users\Arailym\Downloads\rielt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928813"/>
            <a:ext cx="36433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5786438" cy="6858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 smtClean="0">
                <a:solidFill>
                  <a:srgbClr val="FFFF00"/>
                </a:solidFill>
              </a:rPr>
              <a:t>Заключени</a:t>
            </a:r>
            <a:r>
              <a:rPr lang="kk-KZ" i="1" dirty="0" smtClean="0">
                <a:solidFill>
                  <a:srgbClr val="FFFF00"/>
                </a:solidFill>
              </a:rPr>
              <a:t>е: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Рассматривая производителей и потребителей услуг как равноправных партнёров, определяя их общие цели в сервисной деятельности, философия способна продуцировать единые духовные ценности (например, «клиент всегда прав»), тем самым согласовывая и гармонизируя их поведение в целом. В свою очередь слаженные действия и взаимопонимание всех участников сервисной активности ведут к тому, что позитивный эффект обслуживания многократно усиливается. В этом случае в фирме царит дух доброжелательности и хорошего настроения. Главное в том, что этим настроением заражаются клиенты, унося его с собой. Подобный оптимистический настрой способен привести их в эту фирму ещё раз</a:t>
            </a:r>
            <a:r>
              <a:rPr lang="kk-KZ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1" descr="C:\Users\Arailym\Downloads\Kakuyu-professiyu-vyibrat-devush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142875"/>
            <a:ext cx="30003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" descr="C:\Users\Arailym\Downloads\to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7563" y="3286125"/>
            <a:ext cx="31035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хафиз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3006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84438" y="1628775"/>
            <a:ext cx="5832475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Культура речи в профессиональной сфере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8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357688" y="214313"/>
            <a:ext cx="4786312" cy="6643687"/>
          </a:xfrm>
        </p:spPr>
        <p:txBody>
          <a:bodyPr>
            <a:normAutofit fontScale="97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Вопросы культуры речи в профессиональной сфере стали особенно актуальны в настоящее время. Для деловой речи чрезвычайно важно соответствовать качествам, обусловливающим эффективность делового общения. Одно из них - грамотность. Оно подразумевает не только знание правил словоупотребления, грамматической сочетаемости, моделей предложения, но и разграничение сфер использования языка.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4339" name="Picture 2" descr="C:\Users\Arailym\Downloads\1287768553_ifemme.ru_1f0cb8748ebec2f69376c8eed24a76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39290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Arailym\Downloads\internet-kous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3643313"/>
            <a:ext cx="39290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0" y="0"/>
            <a:ext cx="6357938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00B050"/>
                </a:solidFill>
              </a:rPr>
              <a:t>Что же подразумевает понятие «культура речи»?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i="1" dirty="0" smtClean="0">
                <a:solidFill>
                  <a:srgbClr val="00B050"/>
                </a:solidFill>
              </a:rPr>
              <a:t>Словосочетание «культура речи» применяется в трех основных значениях: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i="1" dirty="0" smtClean="0">
              <a:solidFill>
                <a:srgbClr val="00B05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00B050"/>
                </a:solidFill>
              </a:rPr>
              <a:t>1. Культура речи - это раздел филологической науки, изучающий речевую жизнь общества в определенную эпоху и устанавливающий на научной основе правила пользования языком как основным средством общения людей, орудием формирования и выражения мыслей. Иными словами, словосочетания «культура речи» в этом значении - это учение о совокупности и системе коммуникативных качеств речи.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00B050"/>
                </a:solidFill>
              </a:rPr>
              <a:t>2. Культура речи - это какие-то ее признаки и свойства, совокупность и системы которых говорят о ее коммуникативном совершенстве.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5363" name="Picture 1" descr="C:\Users\Arailym\Downloads\3m33DOfyZj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1071563"/>
            <a:ext cx="2428875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75" y="0"/>
            <a:ext cx="5572125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FFFF00"/>
                </a:solidFill>
              </a:rPr>
              <a:t>3. Культура речи - это совокупность навыков и знаний человека, обеспечивающих целесообразное и незатрудненное применение языка в целях общения, «владение нормами устного и письменного литературного языка (правилами произношения, ударения, словоупотребления, грамматики, стилистики), а также умение использовать выразительные средства языка в различных условиях общения в соответствии с целями и содержанием речи».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>
                <a:solidFill>
                  <a:srgbClr val="FFFF00"/>
                </a:solidFill>
              </a:rPr>
              <a:t>Первое значение словосочетания «культура речи» определяет предмет изучения определенной отрасли филологии. Второе и третье значение определяют культуру речи как совокупность и систему ее нормативных коммуникативных качеств, знание и овладение которыми является целью изучения этой дисциплины студентами. В этом смысле «культура речи» тождественно понятию «культурная речь», «хорошая речь».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16387" name="Picture 1" descr="C:\Users\Arailym\Downloads\7773580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75"/>
            <a:ext cx="34734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6" descr="2341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3714750"/>
            <a:ext cx="3643312" cy="2894013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7286625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14313"/>
            <a:ext cx="5429250" cy="928687"/>
          </a:xfrm>
          <a:prstGeom prst="rect">
            <a:avLst/>
          </a:prstGeom>
        </p:spPr>
        <p:txBody>
          <a:bodyPr lIns="0" rIns="0" bIns="0" anchor="b">
            <a:normAutofit fontScale="6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i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3100" i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Общение как механизм взаимодействия людей:</a:t>
            </a:r>
            <a:r>
              <a:rPr lang="ru-RU" sz="5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5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5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4000500" y="1000125"/>
            <a:ext cx="51435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algn="just"/>
            <a:r>
              <a:rPr lang="ru-RU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Без общения не может существовать ни отдельный человек, ни человеческое общество как целое. Общение для человека - это его среда обитания. Без общения невозможно формирование личности человека, его воспитание, интеллектуальное развитие, приспособление к жизни. Общение необходимо людям как в процессе совместной трудовой деятельности, так и для поддержания межличностных отношений, отдыха, эмоциональной разгрузки, интеллектуального и художественного творчества.</a:t>
            </a:r>
            <a:r>
              <a:rPr lang="ru-RU" sz="2000">
                <a:latin typeface="Constantia" pitchFamily="18" charset="0"/>
              </a:rPr>
              <a:t> </a:t>
            </a:r>
            <a:r>
              <a:rPr lang="ru-RU" sz="2000">
                <a:solidFill>
                  <a:srgbClr val="FF0000"/>
                </a:solidFill>
                <a:latin typeface="Constantia" pitchFamily="18" charset="0"/>
              </a:rPr>
              <a:t>Общение представляет собой процесс взаимодействия личностей и социальных групп, в котором происходит обмен деятельностью, информацией, опытом, навыками и результатами деятельности. </a:t>
            </a:r>
          </a:p>
          <a:p>
            <a:pPr indent="190500" algn="just"/>
            <a:endParaRPr lang="ru-RU" sz="200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7414" name="Picture 2" descr="C:\Users\Arailym\Downloads\5192c49960b349b983ca8198228fc967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928688"/>
            <a:ext cx="3786187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4143404" cy="15001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>В процессе  общения: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1857375"/>
            <a:ext cx="5715000" cy="44291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- передается и усваивается социальный опыт;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- происходит изменение структуры и сущности взаимодействующих субъектов;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- формируется разнообразие человеческих индивидуальностей;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- происходит социализация личности.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0" y="0"/>
            <a:ext cx="431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kk-KZ">
              <a:ea typeface="Calibri" pitchFamily="34" charset="0"/>
              <a:cs typeface="Arial" charset="0"/>
            </a:endParaRPr>
          </a:p>
        </p:txBody>
      </p:sp>
      <p:pic>
        <p:nvPicPr>
          <p:cNvPr id="18438" name="Picture 2" descr="C:\Users\Arailym\Downloads\McSQ19YY6-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714500"/>
            <a:ext cx="3143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гнутая вправо стрелка 6"/>
          <p:cNvSpPr/>
          <p:nvPr/>
        </p:nvSpPr>
        <p:spPr>
          <a:xfrm>
            <a:off x="4357688" y="1785938"/>
            <a:ext cx="1357312" cy="1285875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1785918" y="285728"/>
            <a:ext cx="5357850" cy="214314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FF00"/>
                </a:solidFill>
              </a:rPr>
              <a:t>Культура профессиональной деятельности во многом определяет ее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428875" y="2357438"/>
            <a:ext cx="1428750" cy="128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572125" y="2428875"/>
            <a:ext cx="1071563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642938" y="3571875"/>
            <a:ext cx="3786187" cy="1857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92D050"/>
                </a:solidFill>
              </a:rPr>
              <a:t>эффективность, </a:t>
            </a:r>
          </a:p>
        </p:txBody>
      </p:sp>
      <p:sp>
        <p:nvSpPr>
          <p:cNvPr id="13" name="Овал 12"/>
          <p:cNvSpPr/>
          <p:nvPr/>
        </p:nvSpPr>
        <p:spPr>
          <a:xfrm>
            <a:off x="4786313" y="3357563"/>
            <a:ext cx="3500437" cy="20716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002060"/>
                </a:solidFill>
              </a:rPr>
              <a:t>репутацию организации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357188"/>
            <a:ext cx="7500938" cy="14859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FFFF00"/>
                </a:solidFill>
              </a:rPr>
              <a:t>Структура профессионально-речевой культуры включает единство трех компонентов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428750" y="1857375"/>
            <a:ext cx="714375" cy="7143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1563" y="2571750"/>
            <a:ext cx="1643062" cy="3643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Когнитивного (знание профессионально-речевого общения, умение применять знания в профессиональной деятельности</a:t>
            </a:r>
            <a:r>
              <a:rPr lang="ru-RU" dirty="0"/>
              <a:t>);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86250" y="1857375"/>
            <a:ext cx="642938" cy="7143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4750" y="2571750"/>
            <a:ext cx="1857375" cy="2928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bg1"/>
                </a:solidFill>
              </a:rPr>
              <a:t>Коммуникативного (включает межличностную коммуникацию, межличностное восприятие); 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58000" y="1857375"/>
            <a:ext cx="642938" cy="7143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86500" y="2571750"/>
            <a:ext cx="1928813" cy="357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FFFF00"/>
                </a:solidFill>
              </a:rPr>
              <a:t>Рефлексивного(способность к самовыражению в профессионально-речевой  деятельности,умение  оказывать  влияние на  партнера по  общению);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669</Words>
  <Application>Microsoft Office PowerPoint</Application>
  <PresentationFormat>On-screen Show (4:3)</PresentationFormat>
  <Paragraphs>46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Костанайский государственный университет имени А.Байтурсынова  Сарманова Фарида Тогызбаевна  Культура речи в профессиональной сфере 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ARGINBEK</dc:creator>
  <cp:lastModifiedBy>1</cp:lastModifiedBy>
  <cp:revision>27</cp:revision>
  <dcterms:created xsi:type="dcterms:W3CDTF">2014-04-16T16:15:57Z</dcterms:created>
  <dcterms:modified xsi:type="dcterms:W3CDTF">2016-02-25T09:29:44Z</dcterms:modified>
</cp:coreProperties>
</file>