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0A66C0-AB63-405B-A81B-8123BE4148FC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8ECB10-52D8-4672-960B-BDCCED92C61A}">
      <dgm:prSet phldrT="[Текст]"/>
      <dgm:spPr/>
      <dgm:t>
        <a:bodyPr/>
        <a:lstStyle/>
        <a:p>
          <a:r>
            <a:rPr lang="ru-RU" i="1" dirty="0" smtClean="0"/>
            <a:t>Согласование </a:t>
          </a:r>
          <a:endParaRPr lang="ru-RU" dirty="0"/>
        </a:p>
      </dgm:t>
    </dgm:pt>
    <dgm:pt modelId="{C6AA76BC-9B04-4BCC-A966-20D880B465A2}" type="parTrans" cxnId="{3C8DF178-8B26-45C3-B9E0-E08DB35F2D88}">
      <dgm:prSet/>
      <dgm:spPr/>
      <dgm:t>
        <a:bodyPr/>
        <a:lstStyle/>
        <a:p>
          <a:endParaRPr lang="ru-RU"/>
        </a:p>
      </dgm:t>
    </dgm:pt>
    <dgm:pt modelId="{19901FF0-F897-4C89-9A65-02A637BE2330}" type="sibTrans" cxnId="{3C8DF178-8B26-45C3-B9E0-E08DB35F2D88}">
      <dgm:prSet/>
      <dgm:spPr/>
      <dgm:t>
        <a:bodyPr/>
        <a:lstStyle/>
        <a:p>
          <a:endParaRPr lang="ru-RU"/>
        </a:p>
      </dgm:t>
    </dgm:pt>
    <dgm:pt modelId="{6610A24B-13DF-46F9-83FF-EE24DE93E886}">
      <dgm:prSet phldrT="[Текст]" custT="1"/>
      <dgm:spPr/>
      <dgm:t>
        <a:bodyPr/>
        <a:lstStyle/>
        <a:p>
          <a:pPr algn="ctr"/>
          <a:r>
            <a:rPr lang="ru-RU" sz="1800" b="1" i="1" dirty="0" smtClean="0"/>
            <a:t>– </a:t>
          </a:r>
          <a:r>
            <a:rPr lang="ru-RU" sz="1800" b="1" dirty="0" smtClean="0"/>
            <a:t>вид подчинительной связи, при котором зависимое слово уподобляется в своей форме главному в роде, числе, падеже</a:t>
          </a:r>
          <a:endParaRPr lang="ru-RU" sz="1800" b="1" dirty="0"/>
        </a:p>
      </dgm:t>
    </dgm:pt>
    <dgm:pt modelId="{03363170-B750-412D-AB29-3E68A71EF48A}" type="parTrans" cxnId="{85A462B2-E4A2-4712-86C9-604184FD8A33}">
      <dgm:prSet/>
      <dgm:spPr/>
      <dgm:t>
        <a:bodyPr/>
        <a:lstStyle/>
        <a:p>
          <a:endParaRPr lang="ru-RU"/>
        </a:p>
      </dgm:t>
    </dgm:pt>
    <dgm:pt modelId="{5818C334-5346-4D47-99D4-0BF30FA2654E}" type="sibTrans" cxnId="{85A462B2-E4A2-4712-86C9-604184FD8A33}">
      <dgm:prSet/>
      <dgm:spPr/>
      <dgm:t>
        <a:bodyPr/>
        <a:lstStyle/>
        <a:p>
          <a:endParaRPr lang="ru-RU"/>
        </a:p>
      </dgm:t>
    </dgm:pt>
    <dgm:pt modelId="{2A74F25D-B74E-4557-8B04-F9F4BCE2999A}">
      <dgm:prSet phldrT="[Текст]"/>
      <dgm:spPr/>
      <dgm:t>
        <a:bodyPr/>
        <a:lstStyle/>
        <a:p>
          <a:r>
            <a:rPr lang="ru-RU" i="1" dirty="0" smtClean="0"/>
            <a:t>Управление</a:t>
          </a:r>
          <a:endParaRPr lang="ru-RU" dirty="0"/>
        </a:p>
      </dgm:t>
    </dgm:pt>
    <dgm:pt modelId="{95D705BD-2E31-43D4-994F-963DB2E9C230}" type="parTrans" cxnId="{5A09DEA6-45E4-40FB-9A98-5949B32DFE7E}">
      <dgm:prSet/>
      <dgm:spPr/>
      <dgm:t>
        <a:bodyPr/>
        <a:lstStyle/>
        <a:p>
          <a:endParaRPr lang="ru-RU"/>
        </a:p>
      </dgm:t>
    </dgm:pt>
    <dgm:pt modelId="{6B3D498F-8DBD-426D-91AD-FF175D2A538F}" type="sibTrans" cxnId="{5A09DEA6-45E4-40FB-9A98-5949B32DFE7E}">
      <dgm:prSet/>
      <dgm:spPr/>
      <dgm:t>
        <a:bodyPr/>
        <a:lstStyle/>
        <a:p>
          <a:endParaRPr lang="ru-RU"/>
        </a:p>
      </dgm:t>
    </dgm:pt>
    <dgm:pt modelId="{101C91FA-8815-41E7-A996-66F95CF3CEC2}">
      <dgm:prSet phldrT="[Текст]"/>
      <dgm:spPr/>
      <dgm:t>
        <a:bodyPr/>
        <a:lstStyle/>
        <a:p>
          <a:r>
            <a:rPr lang="ru-RU" b="1" i="1" dirty="0" smtClean="0"/>
            <a:t>– </a:t>
          </a:r>
          <a:r>
            <a:rPr lang="ru-RU" b="1" dirty="0" smtClean="0"/>
            <a:t>вид подчинительной связи, при котором употребление зависимого слова обусловлено лексико-грамматическим значением главного слова </a:t>
          </a:r>
          <a:endParaRPr lang="ru-RU" b="1" dirty="0"/>
        </a:p>
      </dgm:t>
    </dgm:pt>
    <dgm:pt modelId="{07A6632B-10BA-4668-95C3-7B95593F9C8C}" type="parTrans" cxnId="{3326D0A2-164C-4051-82E6-2AD8173874F9}">
      <dgm:prSet/>
      <dgm:spPr/>
      <dgm:t>
        <a:bodyPr/>
        <a:lstStyle/>
        <a:p>
          <a:endParaRPr lang="ru-RU"/>
        </a:p>
      </dgm:t>
    </dgm:pt>
    <dgm:pt modelId="{275387D3-C9DA-4BED-BAAF-B49685052074}" type="sibTrans" cxnId="{3326D0A2-164C-4051-82E6-2AD8173874F9}">
      <dgm:prSet/>
      <dgm:spPr/>
      <dgm:t>
        <a:bodyPr/>
        <a:lstStyle/>
        <a:p>
          <a:endParaRPr lang="ru-RU"/>
        </a:p>
      </dgm:t>
    </dgm:pt>
    <dgm:pt modelId="{31F6C1D4-1B28-42FF-8442-C507A6DB5A7D}">
      <dgm:prSet phldrT="[Текст]"/>
      <dgm:spPr/>
      <dgm:t>
        <a:bodyPr/>
        <a:lstStyle/>
        <a:p>
          <a:r>
            <a:rPr lang="ru-RU" i="1" dirty="0" smtClean="0"/>
            <a:t>Примыкание </a:t>
          </a:r>
          <a:endParaRPr lang="ru-RU" dirty="0"/>
        </a:p>
      </dgm:t>
    </dgm:pt>
    <dgm:pt modelId="{ACBFE63B-BDC9-437B-9D97-AFC962D69BC7}" type="parTrans" cxnId="{E54F2C52-E674-4C99-9CE1-4C91FAC90F70}">
      <dgm:prSet/>
      <dgm:spPr/>
      <dgm:t>
        <a:bodyPr/>
        <a:lstStyle/>
        <a:p>
          <a:endParaRPr lang="ru-RU"/>
        </a:p>
      </dgm:t>
    </dgm:pt>
    <dgm:pt modelId="{C60C4E97-9BC7-465E-8CDD-7CAF5A01102E}" type="sibTrans" cxnId="{E54F2C52-E674-4C99-9CE1-4C91FAC90F70}">
      <dgm:prSet/>
      <dgm:spPr/>
      <dgm:t>
        <a:bodyPr/>
        <a:lstStyle/>
        <a:p>
          <a:endParaRPr lang="ru-RU"/>
        </a:p>
      </dgm:t>
    </dgm:pt>
    <dgm:pt modelId="{7D3B7871-5335-423A-899A-78E5CF0DE6F2}">
      <dgm:prSet phldrT="[Текст]"/>
      <dgm:spPr/>
      <dgm:t>
        <a:bodyPr/>
        <a:lstStyle/>
        <a:p>
          <a:r>
            <a:rPr lang="ru-RU" b="1" i="1" dirty="0" smtClean="0"/>
            <a:t>–</a:t>
          </a:r>
          <a:r>
            <a:rPr lang="ru-RU" b="1" dirty="0" smtClean="0"/>
            <a:t> вид подчинительной связи, при котором зависимость подчиненного слова выражается интонационно, лексически и порядком слов </a:t>
          </a:r>
          <a:endParaRPr lang="ru-RU" b="1" dirty="0"/>
        </a:p>
      </dgm:t>
    </dgm:pt>
    <dgm:pt modelId="{034C9F9D-8A41-467B-8341-0E057C909779}" type="parTrans" cxnId="{94C2A37F-6F95-40C9-9911-0F41C57BE5B1}">
      <dgm:prSet/>
      <dgm:spPr/>
      <dgm:t>
        <a:bodyPr/>
        <a:lstStyle/>
        <a:p>
          <a:endParaRPr lang="ru-RU"/>
        </a:p>
      </dgm:t>
    </dgm:pt>
    <dgm:pt modelId="{F40913FB-1132-4C36-89EB-9036B2711B5C}" type="sibTrans" cxnId="{94C2A37F-6F95-40C9-9911-0F41C57BE5B1}">
      <dgm:prSet/>
      <dgm:spPr/>
      <dgm:t>
        <a:bodyPr/>
        <a:lstStyle/>
        <a:p>
          <a:endParaRPr lang="ru-RU"/>
        </a:p>
      </dgm:t>
    </dgm:pt>
    <dgm:pt modelId="{98A59E74-0157-4D70-BD87-ACBB54B4EE29}" type="pres">
      <dgm:prSet presAssocID="{170A66C0-AB63-405B-A81B-8123BE4148F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C348EE-60F0-4BA4-B8A6-4113753C4E87}" type="pres">
      <dgm:prSet presAssocID="{0F8ECB10-52D8-4672-960B-BDCCED92C61A}" presName="linNode" presStyleCnt="0"/>
      <dgm:spPr/>
    </dgm:pt>
    <dgm:pt modelId="{A6056DB6-5CBD-4D8F-87D1-80FA49A6D711}" type="pres">
      <dgm:prSet presAssocID="{0F8ECB10-52D8-4672-960B-BDCCED92C61A}" presName="parentText" presStyleLbl="node1" presStyleIdx="0" presStyleCnt="3" custScaleX="902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9F8E8-F588-4504-B9F2-A4594DD2F988}" type="pres">
      <dgm:prSet presAssocID="{0F8ECB10-52D8-4672-960B-BDCCED92C61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447B94-2BCF-440D-83E1-9A5BBF8EF2A2}" type="pres">
      <dgm:prSet presAssocID="{19901FF0-F897-4C89-9A65-02A637BE2330}" presName="sp" presStyleCnt="0"/>
      <dgm:spPr/>
    </dgm:pt>
    <dgm:pt modelId="{61441F5B-4D02-485C-B49E-B933FA3C8774}" type="pres">
      <dgm:prSet presAssocID="{2A74F25D-B74E-4557-8B04-F9F4BCE2999A}" presName="linNode" presStyleCnt="0"/>
      <dgm:spPr/>
    </dgm:pt>
    <dgm:pt modelId="{B1712A59-1A21-4BBC-8C02-35E2B205F274}" type="pres">
      <dgm:prSet presAssocID="{2A74F25D-B74E-4557-8B04-F9F4BCE2999A}" presName="parentText" presStyleLbl="node1" presStyleIdx="1" presStyleCnt="3" custScaleX="902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939479-65E0-4DBC-8551-62ACE3F19BE4}" type="pres">
      <dgm:prSet presAssocID="{2A74F25D-B74E-4557-8B04-F9F4BCE2999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701DF-0261-4F5F-9002-38342D9138D8}" type="pres">
      <dgm:prSet presAssocID="{6B3D498F-8DBD-426D-91AD-FF175D2A538F}" presName="sp" presStyleCnt="0"/>
      <dgm:spPr/>
    </dgm:pt>
    <dgm:pt modelId="{C3098993-5A28-449F-9FC9-0DFF486C2351}" type="pres">
      <dgm:prSet presAssocID="{31F6C1D4-1B28-42FF-8442-C507A6DB5A7D}" presName="linNode" presStyleCnt="0"/>
      <dgm:spPr/>
    </dgm:pt>
    <dgm:pt modelId="{C6BECC77-DCF4-42F3-8F0C-3DCC6F7B6119}" type="pres">
      <dgm:prSet presAssocID="{31F6C1D4-1B28-42FF-8442-C507A6DB5A7D}" presName="parentText" presStyleLbl="node1" presStyleIdx="2" presStyleCnt="3" custScaleX="90279" custLinFactNeighborX="197" custLinFactNeighborY="-48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8DCA-7443-4591-A5AE-FA8403AFA2A5}" type="pres">
      <dgm:prSet presAssocID="{31F6C1D4-1B28-42FF-8442-C507A6DB5A7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4F2C52-E674-4C99-9CE1-4C91FAC90F70}" srcId="{170A66C0-AB63-405B-A81B-8123BE4148FC}" destId="{31F6C1D4-1B28-42FF-8442-C507A6DB5A7D}" srcOrd="2" destOrd="0" parTransId="{ACBFE63B-BDC9-437B-9D97-AFC962D69BC7}" sibTransId="{C60C4E97-9BC7-465E-8CDD-7CAF5A01102E}"/>
    <dgm:cxn modelId="{6457C574-F2E6-4D3E-9EFE-DCC846FB7888}" type="presOf" srcId="{7D3B7871-5335-423A-899A-78E5CF0DE6F2}" destId="{576E8DCA-7443-4591-A5AE-FA8403AFA2A5}" srcOrd="0" destOrd="0" presId="urn:microsoft.com/office/officeart/2005/8/layout/vList5"/>
    <dgm:cxn modelId="{C3F4CA22-8E02-40CB-B6F7-F6EC1E18DCBF}" type="presOf" srcId="{6610A24B-13DF-46F9-83FF-EE24DE93E886}" destId="{18E9F8E8-F588-4504-B9F2-A4594DD2F988}" srcOrd="0" destOrd="0" presId="urn:microsoft.com/office/officeart/2005/8/layout/vList5"/>
    <dgm:cxn modelId="{3C8DF178-8B26-45C3-B9E0-E08DB35F2D88}" srcId="{170A66C0-AB63-405B-A81B-8123BE4148FC}" destId="{0F8ECB10-52D8-4672-960B-BDCCED92C61A}" srcOrd="0" destOrd="0" parTransId="{C6AA76BC-9B04-4BCC-A966-20D880B465A2}" sibTransId="{19901FF0-F897-4C89-9A65-02A637BE2330}"/>
    <dgm:cxn modelId="{5A09DEA6-45E4-40FB-9A98-5949B32DFE7E}" srcId="{170A66C0-AB63-405B-A81B-8123BE4148FC}" destId="{2A74F25D-B74E-4557-8B04-F9F4BCE2999A}" srcOrd="1" destOrd="0" parTransId="{95D705BD-2E31-43D4-994F-963DB2E9C230}" sibTransId="{6B3D498F-8DBD-426D-91AD-FF175D2A538F}"/>
    <dgm:cxn modelId="{94C2A37F-6F95-40C9-9911-0F41C57BE5B1}" srcId="{31F6C1D4-1B28-42FF-8442-C507A6DB5A7D}" destId="{7D3B7871-5335-423A-899A-78E5CF0DE6F2}" srcOrd="0" destOrd="0" parTransId="{034C9F9D-8A41-467B-8341-0E057C909779}" sibTransId="{F40913FB-1132-4C36-89EB-9036B2711B5C}"/>
    <dgm:cxn modelId="{D5AE329D-80E0-43D5-8329-FCBDE721656D}" type="presOf" srcId="{170A66C0-AB63-405B-A81B-8123BE4148FC}" destId="{98A59E74-0157-4D70-BD87-ACBB54B4EE29}" srcOrd="0" destOrd="0" presId="urn:microsoft.com/office/officeart/2005/8/layout/vList5"/>
    <dgm:cxn modelId="{07A1004C-40FD-4FE8-A550-9BA265EEA608}" type="presOf" srcId="{101C91FA-8815-41E7-A996-66F95CF3CEC2}" destId="{6B939479-65E0-4DBC-8551-62ACE3F19BE4}" srcOrd="0" destOrd="0" presId="urn:microsoft.com/office/officeart/2005/8/layout/vList5"/>
    <dgm:cxn modelId="{68F05C3E-65A3-4A27-9AAA-634FEF169537}" type="presOf" srcId="{2A74F25D-B74E-4557-8B04-F9F4BCE2999A}" destId="{B1712A59-1A21-4BBC-8C02-35E2B205F274}" srcOrd="0" destOrd="0" presId="urn:microsoft.com/office/officeart/2005/8/layout/vList5"/>
    <dgm:cxn modelId="{85A462B2-E4A2-4712-86C9-604184FD8A33}" srcId="{0F8ECB10-52D8-4672-960B-BDCCED92C61A}" destId="{6610A24B-13DF-46F9-83FF-EE24DE93E886}" srcOrd="0" destOrd="0" parTransId="{03363170-B750-412D-AB29-3E68A71EF48A}" sibTransId="{5818C334-5346-4D47-99D4-0BF30FA2654E}"/>
    <dgm:cxn modelId="{428192CB-3210-445B-88BA-25EB58A2FD1E}" type="presOf" srcId="{31F6C1D4-1B28-42FF-8442-C507A6DB5A7D}" destId="{C6BECC77-DCF4-42F3-8F0C-3DCC6F7B6119}" srcOrd="0" destOrd="0" presId="urn:microsoft.com/office/officeart/2005/8/layout/vList5"/>
    <dgm:cxn modelId="{9205F9E6-3476-43DB-B69D-ED10F5BB48D5}" type="presOf" srcId="{0F8ECB10-52D8-4672-960B-BDCCED92C61A}" destId="{A6056DB6-5CBD-4D8F-87D1-80FA49A6D711}" srcOrd="0" destOrd="0" presId="urn:microsoft.com/office/officeart/2005/8/layout/vList5"/>
    <dgm:cxn modelId="{3326D0A2-164C-4051-82E6-2AD8173874F9}" srcId="{2A74F25D-B74E-4557-8B04-F9F4BCE2999A}" destId="{101C91FA-8815-41E7-A996-66F95CF3CEC2}" srcOrd="0" destOrd="0" parTransId="{07A6632B-10BA-4668-95C3-7B95593F9C8C}" sibTransId="{275387D3-C9DA-4BED-BAAF-B49685052074}"/>
    <dgm:cxn modelId="{32DA60C4-AE0E-4749-9009-030618FD0D5C}" type="presParOf" srcId="{98A59E74-0157-4D70-BD87-ACBB54B4EE29}" destId="{AAC348EE-60F0-4BA4-B8A6-4113753C4E87}" srcOrd="0" destOrd="0" presId="urn:microsoft.com/office/officeart/2005/8/layout/vList5"/>
    <dgm:cxn modelId="{3C0A23B4-2941-4392-8056-206879D6DD40}" type="presParOf" srcId="{AAC348EE-60F0-4BA4-B8A6-4113753C4E87}" destId="{A6056DB6-5CBD-4D8F-87D1-80FA49A6D711}" srcOrd="0" destOrd="0" presId="urn:microsoft.com/office/officeart/2005/8/layout/vList5"/>
    <dgm:cxn modelId="{14FDBA5E-0041-4D51-ABAF-F4F1A2D461C0}" type="presParOf" srcId="{AAC348EE-60F0-4BA4-B8A6-4113753C4E87}" destId="{18E9F8E8-F588-4504-B9F2-A4594DD2F988}" srcOrd="1" destOrd="0" presId="urn:microsoft.com/office/officeart/2005/8/layout/vList5"/>
    <dgm:cxn modelId="{C21F84AA-2AF3-4A73-8D02-670DAC4D4D37}" type="presParOf" srcId="{98A59E74-0157-4D70-BD87-ACBB54B4EE29}" destId="{4E447B94-2BCF-440D-83E1-9A5BBF8EF2A2}" srcOrd="1" destOrd="0" presId="urn:microsoft.com/office/officeart/2005/8/layout/vList5"/>
    <dgm:cxn modelId="{DD1ECEFE-AA5B-4542-9E2A-8C0E31884768}" type="presParOf" srcId="{98A59E74-0157-4D70-BD87-ACBB54B4EE29}" destId="{61441F5B-4D02-485C-B49E-B933FA3C8774}" srcOrd="2" destOrd="0" presId="urn:microsoft.com/office/officeart/2005/8/layout/vList5"/>
    <dgm:cxn modelId="{28A0CB51-73A7-46A7-8587-D6239C7B648A}" type="presParOf" srcId="{61441F5B-4D02-485C-B49E-B933FA3C8774}" destId="{B1712A59-1A21-4BBC-8C02-35E2B205F274}" srcOrd="0" destOrd="0" presId="urn:microsoft.com/office/officeart/2005/8/layout/vList5"/>
    <dgm:cxn modelId="{CDF3F03F-626B-4434-9DDA-85C3FC94DF36}" type="presParOf" srcId="{61441F5B-4D02-485C-B49E-B933FA3C8774}" destId="{6B939479-65E0-4DBC-8551-62ACE3F19BE4}" srcOrd="1" destOrd="0" presId="urn:microsoft.com/office/officeart/2005/8/layout/vList5"/>
    <dgm:cxn modelId="{1DC685E7-42BD-46F9-B976-A5C4E6319CD0}" type="presParOf" srcId="{98A59E74-0157-4D70-BD87-ACBB54B4EE29}" destId="{11F701DF-0261-4F5F-9002-38342D9138D8}" srcOrd="3" destOrd="0" presId="urn:microsoft.com/office/officeart/2005/8/layout/vList5"/>
    <dgm:cxn modelId="{4DC5F730-FA17-406A-8A63-249FC62B94BC}" type="presParOf" srcId="{98A59E74-0157-4D70-BD87-ACBB54B4EE29}" destId="{C3098993-5A28-449F-9FC9-0DFF486C2351}" srcOrd="4" destOrd="0" presId="urn:microsoft.com/office/officeart/2005/8/layout/vList5"/>
    <dgm:cxn modelId="{EC5B81F0-6520-483A-B36B-AAAE53F47D56}" type="presParOf" srcId="{C3098993-5A28-449F-9FC9-0DFF486C2351}" destId="{C6BECC77-DCF4-42F3-8F0C-3DCC6F7B6119}" srcOrd="0" destOrd="0" presId="urn:microsoft.com/office/officeart/2005/8/layout/vList5"/>
    <dgm:cxn modelId="{42DE0DC7-9A07-49BE-95D4-5B835C4AEDBB}" type="presParOf" srcId="{C3098993-5A28-449F-9FC9-0DFF486C2351}" destId="{576E8DCA-7443-4591-A5AE-FA8403AFA2A5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B9CF1-7E57-48BB-9859-3327C94D33FA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0633D-471D-491E-A6FE-BE43202E0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24E7-2AC6-4A6F-B834-8B65E67E398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9183-5884-454C-96F3-CF7555035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24E7-2AC6-4A6F-B834-8B65E67E398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9183-5884-454C-96F3-CF7555035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24E7-2AC6-4A6F-B834-8B65E67E398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9183-5884-454C-96F3-CF7555035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24E7-2AC6-4A6F-B834-8B65E67E398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9183-5884-454C-96F3-CF7555035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24E7-2AC6-4A6F-B834-8B65E67E398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9183-5884-454C-96F3-CF7555035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24E7-2AC6-4A6F-B834-8B65E67E398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9183-5884-454C-96F3-CF7555035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24E7-2AC6-4A6F-B834-8B65E67E398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9183-5884-454C-96F3-CF7555035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24E7-2AC6-4A6F-B834-8B65E67E398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9183-5884-454C-96F3-CF7555035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24E7-2AC6-4A6F-B834-8B65E67E398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9183-5884-454C-96F3-CF7555035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24E7-2AC6-4A6F-B834-8B65E67E398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9183-5884-454C-96F3-CF7555035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24E7-2AC6-4A6F-B834-8B65E67E398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659183-5884-454C-96F3-CF7555035B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9624E7-2AC6-4A6F-B834-8B65E67E398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659183-5884-454C-96F3-CF7555035B9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899592" y="-965146"/>
            <a:ext cx="770485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Коммуникативные задачи текста. Синтаксические конструкции, характерные для научного стиля речи. 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20000"/>
                  <a:lumOff val="8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2080" y="5085184"/>
            <a:ext cx="3394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87727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Автор</a:t>
            </a:r>
            <a:r>
              <a:rPr lang="en-US" sz="3600" dirty="0" smtClean="0">
                <a:solidFill>
                  <a:schemeClr val="bg1"/>
                </a:solidFill>
              </a:rPr>
              <a:t>:</a:t>
            </a:r>
            <a:r>
              <a:rPr lang="kk-KZ" sz="3600" dirty="0" smtClean="0">
                <a:solidFill>
                  <a:schemeClr val="bg1"/>
                </a:solidFill>
              </a:rPr>
              <a:t> </a:t>
            </a:r>
            <a:r>
              <a:rPr lang="kk-KZ" sz="3600" smtClean="0">
                <a:solidFill>
                  <a:schemeClr val="bg1"/>
                </a:solidFill>
              </a:rPr>
              <a:t>Ахметчина </a:t>
            </a:r>
            <a:r>
              <a:rPr lang="kk-KZ" sz="3600" smtClean="0">
                <a:solidFill>
                  <a:schemeClr val="bg1"/>
                </a:solidFill>
              </a:rPr>
              <a:t>Каламкас Ермашевна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7667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КГУ имени </a:t>
            </a:r>
            <a:r>
              <a:rPr lang="ru-RU" sz="3600" dirty="0" err="1" smtClean="0">
                <a:solidFill>
                  <a:schemeClr val="bg1"/>
                </a:solidFill>
              </a:rPr>
              <a:t>А.Байтурсынова</a:t>
            </a:r>
            <a:endParaRPr lang="ru-RU" sz="36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686800" cy="583264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kk-KZ" sz="5400" dirty="0" smtClean="0"/>
          </a:p>
          <a:p>
            <a:pPr algn="ctr">
              <a:buNone/>
            </a:pPr>
            <a:endParaRPr lang="kk-KZ" sz="5400" dirty="0" smtClean="0"/>
          </a:p>
          <a:p>
            <a:pPr algn="ctr">
              <a:buNone/>
            </a:pPr>
            <a:endParaRPr lang="ru-RU" sz="5400" i="1" dirty="0">
              <a:solidFill>
                <a:schemeClr val="accent1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608" y="2420888"/>
            <a:ext cx="85747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</a:rPr>
              <a:t>Спасибо за внимание!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365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Коммуникативная задача </a:t>
            </a:r>
            <a:r>
              <a:rPr lang="ru-RU" sz="2800" i="1" dirty="0" smtClean="0"/>
              <a:t>(КЗ</a:t>
            </a:r>
            <a:r>
              <a:rPr lang="ru-RU" sz="2800" dirty="0" smtClean="0"/>
              <a:t>) сообщает читателю индивидуально - авторское понимание отношений между явлениями, описанными средствами содержательно -концептуальной информации, их значимости в социальной, экономической жизни народа.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Коммуникативная задача</a:t>
            </a:r>
            <a:r>
              <a:rPr lang="ru-RU" sz="2800" b="1" dirty="0" smtClean="0"/>
              <a:t> </a:t>
            </a:r>
            <a:r>
              <a:rPr lang="ru-RU" sz="2800" dirty="0" smtClean="0"/>
              <a:t>– это замысел автора плюс его содержательная интерпретация.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</a:rPr>
              <a:t>Значение: </a:t>
            </a:r>
            <a:r>
              <a:rPr lang="ru-RU" sz="3600" i="1" dirty="0" smtClean="0">
                <a:solidFill>
                  <a:schemeClr val="tx1"/>
                </a:solidFill>
              </a:rPr>
              <a:t>Определение сущности предмета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658794" y="1575582"/>
          <a:ext cx="208280" cy="3657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1772816"/>
          <a:ext cx="2376264" cy="468052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376264"/>
              </a:tblGrid>
              <a:tr h="4680520"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pPr algn="l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Что-(это) что.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есть что.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называется чем.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785403" y="1772816"/>
          <a:ext cx="2532185" cy="468052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532185"/>
              </a:tblGrid>
              <a:tr h="4680520"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Математическая логика – это наука, исследующая математические доказательства.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Квадрат есть равносторонний треугольник.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Уравнение (19) называется уравнением прямой, проходящей через начало.</a:t>
                      </a:r>
                      <a:endParaRPr lang="kk-KZ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303520" y="1772529"/>
          <a:ext cx="2996418" cy="468080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996418"/>
              </a:tblGrid>
              <a:tr h="4680807">
                <a:tc>
                  <a:txBody>
                    <a:bodyPr/>
                    <a:lstStyle/>
                    <a:p>
                      <a:endParaRPr lang="kk-KZ" smtClean="0"/>
                    </a:p>
                    <a:p>
                      <a:endParaRPr lang="kk-KZ" smtClean="0"/>
                    </a:p>
                    <a:p>
                      <a:endParaRPr lang="kk-KZ" smtClean="0"/>
                    </a:p>
                    <a:p>
                      <a:endParaRPr lang="kk-KZ" smtClean="0"/>
                    </a:p>
                    <a:p>
                      <a:endParaRPr lang="kk-KZ" smtClean="0"/>
                    </a:p>
                    <a:p>
                      <a:endParaRPr kumimoji="0" lang="ru-RU" sz="18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Существительное И.п.</a:t>
                      </a:r>
                    </a:p>
                    <a:p>
                      <a:r>
                        <a:rPr kumimoji="0"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-//-</a:t>
                      </a:r>
                    </a:p>
                    <a:p>
                      <a:r>
                        <a:rPr kumimoji="0"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Существительное Т.п.</a:t>
                      </a:r>
                      <a:endParaRPr lang="kk-KZ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07963" y="1800665"/>
          <a:ext cx="2363837" cy="126829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363837"/>
              </a:tblGrid>
              <a:tr h="1268295">
                <a:tc>
                  <a:txBody>
                    <a:bodyPr/>
                    <a:lstStyle/>
                    <a:p>
                      <a:pPr marR="2743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marR="2743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Конструкции, и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их значения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757268" y="1772816"/>
          <a:ext cx="2532184" cy="129614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532184"/>
              </a:tblGrid>
              <a:tr h="1296144">
                <a:tc>
                  <a:txBody>
                    <a:bodyPr/>
                    <a:lstStyle/>
                    <a:p>
                      <a:pPr algn="ctr"/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Примеры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289452" y="1786596"/>
          <a:ext cx="3010486" cy="128236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010486"/>
              </a:tblGrid>
              <a:tr h="1282363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 выражения именной части составного сказуемог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chemeClr val="tx1"/>
                </a:solidFill>
              </a:rPr>
              <a:t>Значение</a:t>
            </a:r>
            <a:r>
              <a:rPr lang="ru-RU" sz="3200" i="1" dirty="0" smtClean="0">
                <a:solidFill>
                  <a:schemeClr val="tx1"/>
                </a:solidFill>
              </a:rPr>
              <a:t>: Для обозначения основного содержания или качества предмета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323528" y="1916832"/>
          <a:ext cx="2520280" cy="388843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520280"/>
              </a:tblGrid>
              <a:tr h="3888432"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является чем.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41674" y="1916831"/>
          <a:ext cx="2810446" cy="388843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810446"/>
              </a:tblGrid>
              <a:tr h="3888433"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Площадь треугольника является величиной положительной.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655212" y="1927274"/>
          <a:ext cx="3165260" cy="387799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165260"/>
              </a:tblGrid>
              <a:tr h="3877990"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Существительное Т.п.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23557" y="1927275"/>
          <a:ext cx="2518117" cy="128570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518117"/>
              </a:tblGrid>
              <a:tr h="1285702">
                <a:tc>
                  <a:txBody>
                    <a:bodyPr/>
                    <a:lstStyle/>
                    <a:p>
                      <a:pPr algn="ctr"/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Конструкции, и их значения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841674" y="1916833"/>
          <a:ext cx="2827606" cy="129614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827606"/>
              </a:tblGrid>
              <a:tr h="1296143">
                <a:tc>
                  <a:txBody>
                    <a:bodyPr/>
                    <a:lstStyle/>
                    <a:p>
                      <a:pPr algn="ctr"/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Примеры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652120" y="1916832"/>
          <a:ext cx="3097985" cy="129060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097985"/>
              </a:tblGrid>
              <a:tr h="1290602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 выражения именной части составного сказуемого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Обозначение цели действия или явления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039815"/>
          <a:ext cx="2697687" cy="448552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697687"/>
              </a:tblGrid>
              <a:tr h="4485529"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считается чем.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считают чем.</a:t>
                      </a:r>
                    </a:p>
                    <a:p>
                      <a:pPr algn="ctr"/>
                      <a:endParaRPr kumimoji="0" lang="ru-RU" sz="18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18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носит (получило) название чего.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79298" y="2039815"/>
          <a:ext cx="2729133" cy="448056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729133"/>
              </a:tblGrid>
              <a:tr h="4346917"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Если кривая не алгебраическая, то она считается трансцендентной.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Энергией считают единую меру различных форм движения.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Числа рациональные и иррациональные получили общее название вещественных чисел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922498" y="2039815"/>
          <a:ext cx="2883877" cy="448552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883877"/>
              </a:tblGrid>
              <a:tr h="4485529"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-//-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-//-</a:t>
                      </a:r>
                    </a:p>
                    <a:p>
                      <a:pPr algn="ctr"/>
                      <a:endParaRPr kumimoji="0" lang="kk-K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Существительное Р .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4234" y="2053883"/>
          <a:ext cx="2715064" cy="99880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715064"/>
              </a:tblGrid>
              <a:tr h="998806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Конструкции, их значения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193366" y="2053883"/>
          <a:ext cx="2715065" cy="99880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715065"/>
              </a:tblGrid>
              <a:tr h="9988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Примеры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922498" y="2053883"/>
          <a:ext cx="2897945" cy="99880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897945"/>
              </a:tblGrid>
              <a:tr h="99880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 выражения именной части составного сказуемого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008112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tx1"/>
                </a:solidFill>
              </a:rPr>
              <a:t>Значение конструкций: Предмет является одним из ряда подобных, однотипных предметов.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392702"/>
          <a:ext cx="2376264" cy="546529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376264"/>
              </a:tblGrid>
              <a:tr h="5465298"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 относится к чему 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Что является одним из чего …</a:t>
                      </a:r>
                    </a:p>
                    <a:p>
                      <a:pPr algn="ctr"/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Что делят на что …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содержится в чем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состоит из чего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kk-KZ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55776" y="1378634"/>
          <a:ext cx="4104455" cy="550046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104455"/>
              </a:tblGrid>
              <a:tr h="5500468"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Понятие числа относится к числу самых основных математических понятий. 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Число является одним из главных особенностей человеческого разума, для удовлетворения практических потребностей людей.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Линейная функция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-(4+3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делится на две функции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1=2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kumimoji="0" lang="ru-M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  <a:r>
                        <a:rPr kumimoji="0" lang="ru-M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1-(4+3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ru-M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Важные задачи теории конформных отображений содержатся в совместных работах М. Лаврентьева и М.В. Келдыша. 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Прибор состоит из передатчика и двух генераторов.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44208" y="1378634"/>
          <a:ext cx="2559115" cy="54864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559115"/>
              </a:tblGrid>
              <a:tr h="5486400"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Д.п. существительного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Р.п. существительного</a:t>
                      </a:r>
                    </a:p>
                    <a:p>
                      <a:endParaRPr kumimoji="0" lang="kk-KZ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В.п. существительного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П.п. существительного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Р.п. существительного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82880" y="1412776"/>
          <a:ext cx="2363372" cy="72551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363372"/>
              </a:tblGrid>
              <a:tr h="725513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Конструкции, их значения</a:t>
                      </a:r>
                      <a:endParaRPr lang="kk-KZ" sz="20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74388" y="1392702"/>
          <a:ext cx="3882683" cy="75965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882683"/>
              </a:tblGrid>
              <a:tr h="759655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Примеры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457071" y="1392702"/>
          <a:ext cx="2546252" cy="75965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546252"/>
              </a:tblGrid>
              <a:tr h="759655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 выражения дополнения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19256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i="1" dirty="0" smtClean="0">
                <a:solidFill>
                  <a:schemeClr val="tx1"/>
                </a:solidFill>
              </a:rPr>
              <a:t>Характеристика качественного состава веще</a:t>
            </a:r>
            <a:r>
              <a:rPr lang="ru-RU" sz="3200" i="1" dirty="0" smtClean="0">
                <a:solidFill>
                  <a:schemeClr val="tx1"/>
                </a:solidFill>
              </a:rPr>
              <a:t>ств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4234" y="1955409"/>
          <a:ext cx="2616591" cy="436098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616591"/>
              </a:tblGrid>
              <a:tr h="4360985"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pPr algn="ctr"/>
                      <a:endParaRPr kumimoji="0" lang="ru-RU" sz="18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входит в состав чего …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содержится в чем.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94892" y="1955409"/>
          <a:ext cx="2743200" cy="437505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743200"/>
              </a:tblGrid>
              <a:tr h="4375053"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Моделирование входит в состав прикладной математики.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Газ, замороженный до твердого состояния – аммиак, содержится в комете.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852160" y="1969477"/>
          <a:ext cx="2841674" cy="437505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841674"/>
              </a:tblGrid>
              <a:tr h="4375052"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Родительный падеж существительного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Предложный падеж существительного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1916832"/>
          <a:ext cx="2702666" cy="118335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702666"/>
              </a:tblGrid>
              <a:tr h="1183356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Конструкции, и их значение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131840" y="1916832"/>
          <a:ext cx="2706252" cy="116399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706252"/>
              </a:tblGrid>
              <a:tr h="1163992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Примеры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852160" y="1916832"/>
          <a:ext cx="2824296" cy="114992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824296"/>
              </a:tblGrid>
              <a:tr h="1149925">
                <a:tc>
                  <a:txBody>
                    <a:bodyPr/>
                    <a:lstStyle/>
                    <a:p>
                      <a:pPr algn="ctr"/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 выражения дополнения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772816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Характеристика количественного соотношения частей, входящих в состав вещества, предмета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78302" y="1927274"/>
          <a:ext cx="2475913" cy="419217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475913"/>
              </a:tblGrid>
              <a:tr h="4192172"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Сколько чего содержится в чем.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Сколько чего приходится на долю чего.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968283" y="1941342"/>
          <a:ext cx="3024554" cy="417810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024554"/>
              </a:tblGrid>
              <a:tr h="4178104"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 сантиметров содержится в одном метре.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25% круга приходится на один сектор круга.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006905" y="1955409"/>
          <a:ext cx="2588455" cy="416403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588455"/>
              </a:tblGrid>
              <a:tr h="4164037"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Сущ. Р.п. + П.п. сущ.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Числ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. + Р.п. сущ. – Р.п. сущ.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78302" y="1941342"/>
          <a:ext cx="2461846" cy="116761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461846"/>
              </a:tblGrid>
              <a:tr h="1167618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Конструкции, и их значение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968283" y="1941342"/>
          <a:ext cx="3038622" cy="118168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038622"/>
              </a:tblGrid>
              <a:tr h="1181686">
                <a:tc>
                  <a:txBody>
                    <a:bodyPr/>
                    <a:lstStyle/>
                    <a:p>
                      <a:pPr algn="ctr"/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Примеры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020972" y="1955409"/>
          <a:ext cx="2574388" cy="116761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574388"/>
              </a:tblGrid>
              <a:tr h="1167619">
                <a:tc>
                  <a:txBody>
                    <a:bodyPr/>
                    <a:lstStyle/>
                    <a:p>
                      <a:pPr algn="ctr"/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 выражения дополнения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16024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Словосочетания строятся на основе подчинительной связи. Основными видами подчинительной связи в словосочетаниях являются </a:t>
            </a:r>
            <a:r>
              <a:rPr lang="ru-RU" sz="2400" b="1" i="1" dirty="0" smtClean="0">
                <a:solidFill>
                  <a:schemeClr val="tx1"/>
                </a:solidFill>
              </a:rPr>
              <a:t>согласование, управление, примыкание</a:t>
            </a:r>
            <a:r>
              <a:rPr lang="ru-RU" sz="2400" i="1" dirty="0" smtClean="0">
                <a:solidFill>
                  <a:schemeClr val="tx1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88840"/>
          <a:ext cx="82296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e401248873dd743f3ec2a94bbd677961f1153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483</Words>
  <Application>Microsoft Office PowerPoint</Application>
  <PresentationFormat>Экран (4:3)</PresentationFormat>
  <Paragraphs>226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Слайд 2</vt:lpstr>
      <vt:lpstr>Значение: Определение сущности предмета</vt:lpstr>
      <vt:lpstr>Значение: Для обозначения основного содержания или качества предмета</vt:lpstr>
      <vt:lpstr>Обозначение цели действия или явления</vt:lpstr>
      <vt:lpstr>Значение конструкций: Предмет является одним из ряда подобных, однотипных предметов.</vt:lpstr>
      <vt:lpstr> Характеристика качественного состава веществ</vt:lpstr>
      <vt:lpstr>Характеристика количественного соотношения частей, входящих в состав вещества, предмета</vt:lpstr>
      <vt:lpstr>Словосочетания строятся на основе подчинительной связи. Основными видами подчинительной связи в словосочетаниях являются согласование, управление, примыкание.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User</cp:lastModifiedBy>
  <cp:revision>25</cp:revision>
  <dcterms:created xsi:type="dcterms:W3CDTF">2016-02-20T14:51:20Z</dcterms:created>
  <dcterms:modified xsi:type="dcterms:W3CDTF">2016-02-29T10:41:18Z</dcterms:modified>
</cp:coreProperties>
</file>