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86" r:id="rId2"/>
    <p:sldId id="257" r:id="rId3"/>
    <p:sldId id="258" r:id="rId4"/>
    <p:sldId id="259" r:id="rId5"/>
    <p:sldId id="260" r:id="rId6"/>
    <p:sldId id="261" r:id="rId7"/>
    <p:sldId id="262" r:id="rId8"/>
    <p:sldId id="263" r:id="rId9"/>
    <p:sldId id="264" r:id="rId10"/>
    <p:sldId id="265" r:id="rId11"/>
    <p:sldId id="281" r:id="rId12"/>
    <p:sldId id="266" r:id="rId13"/>
    <p:sldId id="267" r:id="rId14"/>
    <p:sldId id="282" r:id="rId15"/>
    <p:sldId id="268" r:id="rId16"/>
    <p:sldId id="269" r:id="rId17"/>
    <p:sldId id="283" r:id="rId18"/>
    <p:sldId id="270" r:id="rId19"/>
    <p:sldId id="272" r:id="rId20"/>
    <p:sldId id="284" r:id="rId21"/>
    <p:sldId id="273" r:id="rId22"/>
    <p:sldId id="274" r:id="rId23"/>
    <p:sldId id="275" r:id="rId24"/>
    <p:sldId id="276" r:id="rId25"/>
    <p:sldId id="277" r:id="rId26"/>
    <p:sldId id="285" r:id="rId27"/>
    <p:sldId id="278" r:id="rId28"/>
    <p:sldId id="279" r:id="rId29"/>
    <p:sldId id="280"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10" descr="Celestia-R1---OverlayTitleSD.png"/>
          <p:cNvPicPr>
            <a:picLocks noChangeAspect="1"/>
          </p:cNvPicPr>
          <p:nvPr/>
        </p:nvPicPr>
        <p:blipFill>
          <a:blip r:embed="rId2" cstate="print"/>
          <a:srcRect/>
          <a:stretch>
            <a:fillRect/>
          </a:stretch>
        </p:blipFill>
        <p:spPr bwMode="auto">
          <a:xfrm>
            <a:off x="0" y="0"/>
            <a:ext cx="7397750" cy="6858000"/>
          </a:xfrm>
          <a:prstGeom prst="rect">
            <a:avLst/>
          </a:prstGeom>
          <a:noFill/>
          <a:ln w="9525">
            <a:noFill/>
            <a:miter lim="800000"/>
            <a:headEnd/>
            <a:tailEnd/>
          </a:ln>
        </p:spPr>
      </p:pic>
      <p:sp>
        <p:nvSpPr>
          <p:cNvPr id="2" name="Title 1"/>
          <p:cNvSpPr>
            <a:spLocks noGrp="1"/>
          </p:cNvSpPr>
          <p:nvPr>
            <p:ph type="ctrTitle"/>
          </p:nvPr>
        </p:nvSpPr>
        <p:spPr>
          <a:xfrm>
            <a:off x="2743973" y="1964267"/>
            <a:ext cx="5714228" cy="2421464"/>
          </a:xfrm>
        </p:spPr>
        <p:txBody>
          <a:bodyPr anchor="b"/>
          <a:lstStyle>
            <a:lvl1pPr algn="r">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a:xfrm>
            <a:off x="6751638" y="5870575"/>
            <a:ext cx="1212850" cy="377825"/>
          </a:xfrm>
        </p:spPr>
        <p:txBody>
          <a:bodyPr/>
          <a:lstStyle>
            <a:lvl1pPr>
              <a:defRPr/>
            </a:lvl1pPr>
          </a:lstStyle>
          <a:p>
            <a:pPr>
              <a:defRPr/>
            </a:pPr>
            <a:fld id="{111F7913-4CE8-432E-BC1A-C6014E9245D2}" type="datetimeFigureOut">
              <a:rPr lang="ru-RU"/>
              <a:pPr>
                <a:defRPr/>
              </a:pPr>
              <a:t>26.02.2016</a:t>
            </a:fld>
            <a:endParaRPr lang="ru-RU"/>
          </a:p>
        </p:txBody>
      </p:sp>
      <p:sp>
        <p:nvSpPr>
          <p:cNvPr id="6" name="Footer Placeholder 4"/>
          <p:cNvSpPr>
            <a:spLocks noGrp="1"/>
          </p:cNvSpPr>
          <p:nvPr>
            <p:ph type="ftr" sz="quarter" idx="11"/>
          </p:nvPr>
        </p:nvSpPr>
        <p:spPr>
          <a:xfrm>
            <a:off x="2743200" y="5870575"/>
            <a:ext cx="3932238" cy="377825"/>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040688" y="5870575"/>
            <a:ext cx="417512" cy="377825"/>
          </a:xfrm>
        </p:spPr>
        <p:txBody>
          <a:bodyPr/>
          <a:lstStyle>
            <a:lvl1pPr>
              <a:defRPr/>
            </a:lvl1pPr>
          </a:lstStyle>
          <a:p>
            <a:pPr>
              <a:defRPr/>
            </a:pPr>
            <a:fld id="{8F121E98-1231-4E02-964E-ADF7B9466221}" type="slidenum">
              <a:rPr lang="ru-RU"/>
              <a:pPr>
                <a:defRPr/>
              </a:pPr>
              <a:t>‹#›</a:t>
            </a:fld>
            <a:endParaRPr lang="ru-RU"/>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9"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1" y="4732865"/>
            <a:ext cx="7772400" cy="566738"/>
          </a:xfrm>
        </p:spPr>
        <p:txBody>
          <a:bodyPr anchor="b"/>
          <a:lstStyle>
            <a:lvl1pPr algn="l">
              <a:defRPr sz="2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a:lvl1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73A32348-5D97-4E6F-9E21-83FB6AD687D9}" type="datetimeFigureOut">
              <a:rPr lang="ru-RU"/>
              <a:pPr>
                <a:defRPr/>
              </a:pPr>
              <a:t>26.02.2016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A2151B5A-BF7F-48CE-A150-9AAD75AB01D5}" type="slidenum">
              <a:rPr lang="ru-RU"/>
              <a:pPr>
                <a:defRPr/>
              </a:pPr>
              <a:t>‹#›</a:t>
            </a:fld>
            <a:endParaRPr lang="ru-RU"/>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3" y="609602"/>
            <a:ext cx="7772399" cy="3124199"/>
          </a:xfrm>
        </p:spPr>
        <p:txBody>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202" y="4343400"/>
            <a:ext cx="7772399"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718D0BC-495C-41E6-8347-A8B606DEB3D7}" type="datetimeFigureOut">
              <a:rPr lang="ru-RU"/>
              <a:pPr>
                <a:defRPr/>
              </a:pPr>
              <a:t>26.02.2016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4BDA183-36A4-4B2A-929E-C04847FF1937}" type="slidenum">
              <a:rPr lang="ru-RU"/>
              <a:pPr>
                <a:defRPr/>
              </a:pPr>
              <a:t>‹#›</a:t>
            </a:fld>
            <a:endParaRPr lang="ru-RU"/>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16"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6" name="TextBox 13"/>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14"/>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988671" y="3352800"/>
            <a:ext cx="6876133" cy="381000"/>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462266" y="4343400"/>
            <a:ext cx="7772400"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A0B4F41E-D106-4065-953E-D8804B10D58B}" type="datetimeFigureOut">
              <a:rPr lang="ru-RU"/>
              <a:pPr>
                <a:defRPr/>
              </a:pPr>
              <a:t>26.02.2016</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F242A29D-B67B-484A-A18C-3A7C20D4F887}" type="slidenum">
              <a:rPr lang="ru-RU"/>
              <a:pPr>
                <a:defRPr/>
              </a:pPr>
              <a:t>‹#›</a:t>
            </a:fld>
            <a:endParaRPr lang="ru-RU"/>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1" y="3291648"/>
            <a:ext cx="7772401" cy="1468800"/>
          </a:xfrm>
        </p:spPr>
        <p:txBody>
          <a:bodyPr anchor="b"/>
          <a:lstStyle>
            <a:lvl1pPr algn="l">
              <a:defRPr sz="2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5C4C8E2-91A2-4FDC-8123-BF42D14481F1}" type="datetimeFigureOut">
              <a:rPr lang="ru-RU"/>
              <a:pPr>
                <a:defRPr/>
              </a:pPr>
              <a:t>26.02.2016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A554694-1819-473E-82EA-460520E4CB5F}" type="slidenum">
              <a:rPr lang="ru-RU"/>
              <a:pPr>
                <a:defRPr/>
              </a:pPr>
              <a:t>‹#›</a:t>
            </a:fld>
            <a:endParaRPr lang="ru-RU"/>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5" name="Picture 12"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6" name="TextBox 10"/>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15"/>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457200" y="3886200"/>
            <a:ext cx="7772401" cy="889000"/>
          </a:xfrm>
        </p:spPr>
        <p:txBody>
          <a:bodyPr rtlCol="0" anchor="b">
            <a:normAutofit/>
          </a:bodyPr>
          <a:lstStyle>
            <a:lvl1pPr>
              <a:buNone/>
              <a:defRPr lang="en-US" sz="20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100A8406-2EAA-4E4B-9AF5-9ED1BD42ECA6}" type="datetimeFigureOut">
              <a:rPr lang="ru-RU"/>
              <a:pPr>
                <a:defRPr/>
              </a:pPr>
              <a:t>26.02.2016</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65422A47-FF73-49A0-9BE0-DF7DB812642C}" type="slidenum">
              <a:rPr lang="ru-RU"/>
              <a:pPr>
                <a:defRPr/>
              </a:pPr>
              <a:t>‹#›</a:t>
            </a:fld>
            <a:endParaRPr lang="ru-RU"/>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5" name="Picture 7"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64440" y="609602"/>
            <a:ext cx="7772401" cy="2743199"/>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464440" y="3505200"/>
            <a:ext cx="7772401" cy="838200"/>
          </a:xfrm>
        </p:spPr>
        <p:txBody>
          <a:bodyPr rtlCol="0" anchor="b">
            <a:normAutofit/>
          </a:bodyPr>
          <a:lstStyle>
            <a:lvl1pPr>
              <a:buNone/>
              <a:defRPr lang="en-US" sz="20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5A171D58-0030-4D08-8FCA-50A3CA844830}" type="datetimeFigureOut">
              <a:rPr lang="ru-RU"/>
              <a:pPr>
                <a:defRPr/>
              </a:pPr>
              <a:t>26.02.2016</a:t>
            </a:fld>
            <a:endParaRPr lang="ru-RU"/>
          </a:p>
        </p:txBody>
      </p:sp>
      <p:sp>
        <p:nvSpPr>
          <p:cNvPr id="7" name="Footer Placeholder 4"/>
          <p:cNvSpPr>
            <a:spLocks noGrp="1"/>
          </p:cNvSpPr>
          <p:nvPr>
            <p:ph type="ftr" sz="quarter" idx="15"/>
          </p:nvPr>
        </p:nvSpPr>
        <p:spPr/>
        <p:txBody>
          <a:bodyPr/>
          <a:lstStyle>
            <a:lvl1pPr>
              <a:defRPr/>
            </a:lvl1pPr>
          </a:lstStyle>
          <a:p>
            <a:pPr>
              <a:defRPr/>
            </a:pPr>
            <a:endParaRPr lang="ru-RU"/>
          </a:p>
        </p:txBody>
      </p:sp>
      <p:sp>
        <p:nvSpPr>
          <p:cNvPr id="8" name="Slide Number Placeholder 5"/>
          <p:cNvSpPr>
            <a:spLocks noGrp="1"/>
          </p:cNvSpPr>
          <p:nvPr>
            <p:ph type="sldNum" sz="quarter" idx="16"/>
          </p:nvPr>
        </p:nvSpPr>
        <p:spPr/>
        <p:txBody>
          <a:bodyPr/>
          <a:lstStyle>
            <a:lvl1pPr>
              <a:defRPr/>
            </a:lvl1pPr>
          </a:lstStyle>
          <a:p>
            <a:pPr>
              <a:defRPr/>
            </a:pPr>
            <a:fld id="{3386387B-8EEA-40B2-83DA-ACF6D6A4930F}" type="slidenum">
              <a:rPr lang="ru-RU"/>
              <a:pPr>
                <a:defRPr/>
              </a:pPr>
              <a:t>‹#›</a:t>
            </a:fld>
            <a:endParaRPr lang="ru-RU"/>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8" name="Title 1"/>
          <p:cNvSpPr>
            <a:spLocks noGrp="1"/>
          </p:cNvSpPr>
          <p:nvPr>
            <p:ph type="title"/>
          </p:nvPr>
        </p:nvSpPr>
        <p:spPr>
          <a:xfrm>
            <a:off x="457200" y="609601"/>
            <a:ext cx="7772400" cy="1456267"/>
          </a:xfrm>
        </p:spPr>
        <p:txBody>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46BBDFF-AA89-41C4-837F-C6D71BF2BAEA}" type="datetimeFigureOut">
              <a:rPr lang="ru-RU"/>
              <a:pPr>
                <a:defRPr/>
              </a:pPr>
              <a:t>26.02.2016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2BE56BB-20E0-4B27-A76F-E51902F430C3}" type="slidenum">
              <a:rPr lang="ru-RU"/>
              <a:pPr>
                <a:defRPr/>
              </a:pPr>
              <a:t>‹#›</a:t>
            </a:fld>
            <a:endParaRPr lang="ru-RU"/>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Vertical Title 1"/>
          <p:cNvSpPr>
            <a:spLocks noGrp="1"/>
          </p:cNvSpPr>
          <p:nvPr>
            <p:ph type="title" orient="vert"/>
          </p:nvPr>
        </p:nvSpPr>
        <p:spPr>
          <a:xfrm>
            <a:off x="6552978" y="609600"/>
            <a:ext cx="1676621" cy="5181601"/>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74278E0-C6B6-4F16-9275-58E21E516536}" type="datetimeFigureOut">
              <a:rPr lang="ru-RU"/>
              <a:pPr>
                <a:defRPr/>
              </a:pPr>
              <a:t>26.02.2016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EFCAFBD-CF13-4847-ABF9-7642ACBE7357}" type="slidenum">
              <a:rPr lang="ru-RU"/>
              <a:pPr>
                <a:defRPr/>
              </a:pPr>
              <a:t>‹#›</a:t>
            </a:fld>
            <a:endParaRPr lang="ru-RU"/>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7"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B590BB7-4461-4588-A485-245138353FC2}" type="datetimeFigureOut">
              <a:rPr lang="ru-RU"/>
              <a:pPr>
                <a:defRPr/>
              </a:pPr>
              <a:t>26.02.2016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5E6822F-F496-4224-AFCE-D6C1F23B3EBA}" type="slidenum">
              <a:rPr lang="ru-RU"/>
              <a:pPr>
                <a:defRPr/>
              </a:pPr>
              <a:t>‹#›</a:t>
            </a:fld>
            <a:endParaRPr lang="ru-RU"/>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7"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2" y="3308581"/>
            <a:ext cx="7772400" cy="14688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377BBEAD-65B7-4514-98C7-A9F3CDFD1C3F}" type="datetimeFigureOut">
              <a:rPr lang="ru-RU"/>
              <a:pPr>
                <a:defRPr/>
              </a:pPr>
              <a:t>26.02.2016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493B946-EC82-4D30-9898-D67A60A8060F}" type="slidenum">
              <a:rPr lang="ru-RU"/>
              <a:pPr>
                <a:defRPr/>
              </a:pPr>
              <a:t>‹#›</a:t>
            </a:fld>
            <a:endParaRPr lang="ru-RU"/>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9"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CE34D1F3-33A8-4083-AAD1-3D58A332DD1E}" type="datetimeFigureOut">
              <a:rPr lang="ru-RU"/>
              <a:pPr>
                <a:defRPr/>
              </a:pPr>
              <a:t>26.02.2016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836C84E-4486-4BF6-88F1-65192E825C3F}" type="slidenum">
              <a:rPr lang="ru-RU"/>
              <a:pPr>
                <a:defRPr/>
              </a:pPr>
              <a:t>‹#›</a:t>
            </a:fld>
            <a:endParaRPr lang="ru-RU"/>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2"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DFD5A733-C212-4E34-9A8F-F61731FB4E2B}" type="datetimeFigureOut">
              <a:rPr lang="ru-RU"/>
              <a:pPr>
                <a:defRPr/>
              </a:pPr>
              <a:t>26.02.2016</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222423FB-79CF-4CA1-B754-DFB3086FE811}" type="slidenum">
              <a:rPr lang="ru-RU"/>
              <a:pPr>
                <a:defRPr/>
              </a:pPr>
              <a:t>‹#›</a:t>
            </a:fld>
            <a:endParaRPr lang="ru-RU"/>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5"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1" y="609601"/>
            <a:ext cx="7772400" cy="1456267"/>
          </a:xfrm>
        </p:spPr>
        <p:txBody>
          <a:bodyPr/>
          <a:lstStyle>
            <a:lvl1pPr>
              <a:defRPr sz="3200"/>
            </a:lvl1p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39880CF0-19A6-46D5-AFEA-859F80C60A0E}" type="datetimeFigureOut">
              <a:rPr lang="ru-RU"/>
              <a:pPr>
                <a:defRPr/>
              </a:pPr>
              <a:t>26.02.2016</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9D031873-E2BD-4AD8-BC47-5F5241C56419}" type="slidenum">
              <a:rPr lang="ru-RU"/>
              <a:pPr>
                <a:defRPr/>
              </a:pPr>
              <a:t>‹#›</a:t>
            </a:fld>
            <a:endParaRPr lang="ru-RU"/>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4"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65F7F6C-C81E-4FEB-ADF7-C4BC8B78CEF2}" type="datetimeFigureOut">
              <a:rPr lang="ru-RU"/>
              <a:pPr>
                <a:defRPr/>
              </a:pPr>
              <a:t>26.02.2016</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CAADDD0C-2042-42E2-92C5-68509E2F26F1}" type="slidenum">
              <a:rPr lang="ru-RU"/>
              <a:pPr>
                <a:defRPr/>
              </a:pPr>
              <a:t>‹#›</a:t>
            </a:fld>
            <a:endParaRPr lang="ru-RU"/>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1"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61718" y="1557868"/>
            <a:ext cx="2862910" cy="1439332"/>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606144" y="609601"/>
            <a:ext cx="4627975"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E7C790F3-D386-4A0C-875B-5E435BFF1A3E}" type="datetimeFigureOut">
              <a:rPr lang="ru-RU"/>
              <a:pPr>
                <a:defRPr/>
              </a:pPr>
              <a:t>26.02.2016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32E0754-2A6A-4E9B-A46E-E9F10EBEBE41}" type="slidenum">
              <a:rPr lang="ru-RU"/>
              <a:pPr>
                <a:defRPr/>
              </a:pPr>
              <a:t>‹#›</a:t>
            </a:fld>
            <a:endParaRPr lang="ru-RU"/>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10" descr="Celestia-R1---OverlayContentSD.png"/>
          <p:cNvPicPr>
            <a:picLocks noChangeAspect="1"/>
          </p:cNvPicPr>
          <p:nvPr/>
        </p:nvPicPr>
        <p:blipFill>
          <a:blip r:embed="rId2" cstate="print"/>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62128" y="1735672"/>
            <a:ext cx="4097204" cy="1371600"/>
          </a:xfrm>
        </p:spPr>
        <p:txBody>
          <a:bodyPr anchor="b"/>
          <a:lstStyle>
            <a:lvl1pPr algn="l">
              <a:defRPr sz="24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dirty="0"/>
            </a:lvl1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0F3368A2-8D26-4F2D-8F69-9BDB9F570498}" type="datetimeFigureOut">
              <a:rPr lang="ru-RU"/>
              <a:pPr>
                <a:defRPr/>
              </a:pPr>
              <a:t>26.02.2016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63B85F4C-A832-44DC-BEB5-D4294CA7BE88}" type="slidenum">
              <a:rPr lang="ru-RU"/>
              <a:pPr>
                <a:defRPr/>
              </a:pPr>
              <a:t>‹#›</a:t>
            </a:fld>
            <a:endParaRPr lang="ru-RU"/>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7772400" cy="1455738"/>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2141538"/>
            <a:ext cx="7772400" cy="3649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523038" y="5870575"/>
            <a:ext cx="1212850" cy="3778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defRPr>
            </a:lvl1pPr>
          </a:lstStyle>
          <a:p>
            <a:pPr>
              <a:defRPr/>
            </a:pPr>
            <a:fld id="{1A412B7D-E410-4A63-9FE4-3CAF9519D1F0}" type="datetimeFigureOut">
              <a:rPr lang="ru-RU"/>
              <a:pPr>
                <a:defRPr/>
              </a:pPr>
              <a:t>26.02.2016</a:t>
            </a:fld>
            <a:endParaRPr lang="ru-RU"/>
          </a:p>
        </p:txBody>
      </p:sp>
      <p:sp>
        <p:nvSpPr>
          <p:cNvPr id="5" name="Footer Placeholder 4"/>
          <p:cNvSpPr>
            <a:spLocks noGrp="1"/>
          </p:cNvSpPr>
          <p:nvPr>
            <p:ph type="ftr" sz="quarter" idx="3"/>
          </p:nvPr>
        </p:nvSpPr>
        <p:spPr>
          <a:xfrm>
            <a:off x="457200" y="5870575"/>
            <a:ext cx="5989638" cy="3778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812088" y="5870575"/>
            <a:ext cx="417512" cy="3778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defRPr>
            </a:lvl1pPr>
          </a:lstStyle>
          <a:p>
            <a:pPr>
              <a:defRPr/>
            </a:pPr>
            <a:fld id="{8C12FC0E-1809-4547-9B7F-9224F6A4B91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ransition spd="slow">
    <p:randomBar dir="vert"/>
  </p:transition>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alibri Light"/>
        </a:defRPr>
      </a:lvl2pPr>
      <a:lvl3pPr algn="l" defTabSz="457200" rtl="0" fontAlgn="base">
        <a:spcBef>
          <a:spcPct val="0"/>
        </a:spcBef>
        <a:spcAft>
          <a:spcPct val="0"/>
        </a:spcAft>
        <a:defRPr sz="3200">
          <a:solidFill>
            <a:schemeClr val="tx1"/>
          </a:solidFill>
          <a:latin typeface="Calibri Light"/>
        </a:defRPr>
      </a:lvl3pPr>
      <a:lvl4pPr algn="l" defTabSz="457200" rtl="0" fontAlgn="base">
        <a:spcBef>
          <a:spcPct val="0"/>
        </a:spcBef>
        <a:spcAft>
          <a:spcPct val="0"/>
        </a:spcAft>
        <a:defRPr sz="3200">
          <a:solidFill>
            <a:schemeClr val="tx1"/>
          </a:solidFill>
          <a:latin typeface="Calibri Light"/>
        </a:defRPr>
      </a:lvl4pPr>
      <a:lvl5pPr algn="l" defTabSz="457200" rtl="0" fontAlgn="base">
        <a:spcBef>
          <a:spcPct val="0"/>
        </a:spcBef>
        <a:spcAft>
          <a:spcPct val="0"/>
        </a:spcAft>
        <a:defRPr sz="3200">
          <a:solidFill>
            <a:schemeClr val="tx1"/>
          </a:solidFill>
          <a:latin typeface="Calibri Ligh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0"/>
        </a:spcBef>
        <a:spcAft>
          <a:spcPts val="1000"/>
        </a:spcAft>
        <a:buClr>
          <a:schemeClr val="tx1"/>
        </a:buClr>
        <a:buSzPct val="100000"/>
        <a:buFont typeface="Arial" charset="0"/>
        <a:buChar char="•"/>
        <a:defRPr kern="1200">
          <a:solidFill>
            <a:schemeClr val="tx1"/>
          </a:solidFill>
          <a:latin typeface="+mn-lt"/>
          <a:ea typeface="+mn-ea"/>
          <a:cs typeface="+mn-cs"/>
        </a:defRPr>
      </a:lvl1pPr>
      <a:lvl2pPr marL="742950" indent="-285750" algn="l" defTabSz="457200" rtl="0" fontAlgn="base">
        <a:spcBef>
          <a:spcPct val="0"/>
        </a:spcBef>
        <a:spcAft>
          <a:spcPts val="1000"/>
        </a:spcAft>
        <a:buClr>
          <a:schemeClr val="tx1"/>
        </a:buClr>
        <a:buSzPct val="100000"/>
        <a:buFont typeface="Arial" charset="0"/>
        <a:buChar char="•"/>
        <a:defRPr sz="1600" kern="1200">
          <a:solidFill>
            <a:schemeClr val="tx1"/>
          </a:solidFill>
          <a:latin typeface="+mn-lt"/>
          <a:ea typeface="+mn-ea"/>
          <a:cs typeface="+mn-cs"/>
        </a:defRPr>
      </a:lvl2pPr>
      <a:lvl3pPr marL="1200150" indent="-285750" algn="l" defTabSz="457200" rtl="0" fontAlgn="base">
        <a:spcBef>
          <a:spcPct val="0"/>
        </a:spcBef>
        <a:spcAft>
          <a:spcPts val="1000"/>
        </a:spcAft>
        <a:buClr>
          <a:schemeClr val="tx1"/>
        </a:buClr>
        <a:buSzPct val="100000"/>
        <a:buFont typeface="Arial" charset="0"/>
        <a:buChar char="•"/>
        <a:defRPr sz="1400" kern="1200">
          <a:solidFill>
            <a:schemeClr val="tx1"/>
          </a:solidFill>
          <a:latin typeface="+mn-lt"/>
          <a:ea typeface="+mn-ea"/>
          <a:cs typeface="+mn-cs"/>
        </a:defRPr>
      </a:lvl3pPr>
      <a:lvl4pPr marL="1543050" indent="-171450" algn="l" defTabSz="457200" rtl="0" fontAlgn="base">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4pPr>
      <a:lvl5pPr marL="2000250" indent="-171450" algn="l" defTabSz="457200" rtl="0" fontAlgn="base">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itchFamily="18" charset="0"/>
                <a:cs typeface="Times New Roman" pitchFamily="18" charset="0"/>
              </a:rPr>
              <a:t>А.Байтұрсынов атындағы Қостанай мемлекеттік университеті</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141538"/>
            <a:ext cx="7772400" cy="711398"/>
          </a:xfrm>
        </p:spPr>
        <p:txBody>
          <a:bodyPr/>
          <a:lstStyle/>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buNone/>
            </a:pPr>
            <a:r>
              <a:rPr lang="kk-KZ" sz="3200" dirty="0" smtClean="0">
                <a:latin typeface="Times New Roman" pitchFamily="18" charset="0"/>
                <a:cs typeface="Times New Roman" pitchFamily="18" charset="0"/>
              </a:rPr>
              <a:t>Акдаулетова Жанар Ашимовна</a:t>
            </a: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buNone/>
            </a:pPr>
            <a:r>
              <a:rPr lang="kk-KZ" sz="3200" dirty="0" smtClean="0">
                <a:latin typeface="Times New Roman" pitchFamily="18" charset="0"/>
                <a:cs typeface="Times New Roman" pitchFamily="18" charset="0"/>
              </a:rPr>
              <a:t>КӨЛІК ЖӘНЕ КОММУНИКАЦИЯ</a:t>
            </a:r>
            <a:endParaRPr lang="ru-RU" sz="3200" dirty="0">
              <a:latin typeface="Times New Roman" pitchFamily="18" charset="0"/>
              <a:cs typeface="Times New Roman" pitchFamily="18" charset="0"/>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484313"/>
            <a:ext cx="8713788" cy="5257800"/>
          </a:xfrm>
        </p:spPr>
        <p:txBody>
          <a:bodyPr rtlCol="0">
            <a:normAutofit fontScale="62500" lnSpcReduction="20000"/>
          </a:bodyPr>
          <a:lstStyle/>
          <a:p>
            <a:pPr fontAlgn="auto">
              <a:spcBef>
                <a:spcPts val="0"/>
              </a:spcBef>
              <a:buFont typeface="Arial"/>
              <a:buNone/>
              <a:defRPr/>
            </a:pPr>
            <a:r>
              <a:rPr lang="ru-RU" sz="2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Соңғы уақытта азаматтардың елден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шетелге</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шығуынан </a:t>
            </a:r>
            <a:r>
              <a:rPr lang="ru-RU" sz="3800" b="1" i="1" dirty="0">
                <a:latin typeface="Times New Roman" pitchFamily="18" charset="0"/>
                <a:cs typeface="Times New Roman" pitchFamily="18" charset="0"/>
              </a:rPr>
              <a:t>бас </a:t>
            </a:r>
            <a:r>
              <a:rPr lang="ru-RU" sz="3800" b="1" i="1" dirty="0" err="1">
                <a:latin typeface="Times New Roman" pitchFamily="18" charset="0"/>
                <a:cs typeface="Times New Roman" pitchFamily="18" charset="0"/>
              </a:rPr>
              <a:t>тарту</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жағдайы жиіледі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Бұл бірінші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кезекте</a:t>
            </a:r>
            <a:r>
              <a:rPr lang="ru-RU" sz="3800" b="1" i="1" dirty="0">
                <a:latin typeface="Times New Roman" pitchFamily="18" charset="0"/>
                <a:cs typeface="Times New Roman" pitchFamily="18" charset="0"/>
              </a:rPr>
              <a:t> 2013 </a:t>
            </a:r>
            <a:r>
              <a:rPr lang="ru-RU" sz="3800" b="1" i="1" dirty="0" err="1">
                <a:latin typeface="Times New Roman" pitchFamily="18" charset="0"/>
                <a:cs typeface="Times New Roman" pitchFamily="18" charset="0"/>
              </a:rPr>
              <a:t>жылғы маусымдағы </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Атқарушылық</a:t>
            </a:r>
            <a:r>
              <a:rPr lang="ru-RU" sz="3800" b="1" i="1" dirty="0">
                <a:latin typeface="Times New Roman" pitchFamily="18" charset="0"/>
                <a:cs typeface="Times New Roman" pitchFamily="18" charset="0"/>
              </a:rPr>
              <a:t> </a:t>
            </a:r>
            <a:r>
              <a:rPr lang="en-US" sz="3800" b="1" i="1" dirty="0" err="1">
                <a:latin typeface="Times New Roman" pitchFamily="18" charset="0"/>
                <a:cs typeface="Times New Roman" pitchFamily="18" charset="0"/>
              </a:rPr>
              <a:t>i</a:t>
            </a:r>
            <a:r>
              <a:rPr lang="ru-RU" sz="3800" b="1" i="1" dirty="0">
                <a:latin typeface="Times New Roman" pitchFamily="18" charset="0"/>
                <a:cs typeface="Times New Roman" pitchFamily="18" charset="0"/>
              </a:rPr>
              <a:t>с </a:t>
            </a:r>
            <a:r>
              <a:rPr lang="ru-RU" sz="3800" b="1" i="1" dirty="0" err="1">
                <a:latin typeface="Times New Roman" pitchFamily="18" charset="0"/>
                <a:cs typeface="Times New Roman" pitchFamily="18" charset="0"/>
              </a:rPr>
              <a:t>жүрг</a:t>
            </a:r>
            <a:r>
              <a:rPr lang="en-US" sz="3800" b="1" i="1" dirty="0" err="1">
                <a:latin typeface="Times New Roman" pitchFamily="18" charset="0"/>
                <a:cs typeface="Times New Roman" pitchFamily="18" charset="0"/>
              </a:rPr>
              <a:t>i</a:t>
            </a:r>
            <a:r>
              <a:rPr lang="ru-RU" sz="3800" b="1" i="1" dirty="0" err="1">
                <a:latin typeface="Times New Roman" pitchFamily="18" charset="0"/>
                <a:cs typeface="Times New Roman" pitchFamily="18" charset="0"/>
              </a:rPr>
              <a:t>зу</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және </a:t>
            </a:r>
            <a:r>
              <a:rPr lang="ru-RU" sz="3800" b="1" i="1" dirty="0">
                <a:latin typeface="Times New Roman" pitchFamily="18" charset="0"/>
                <a:cs typeface="Times New Roman" pitchFamily="18" charset="0"/>
              </a:rPr>
              <a:t>сот </a:t>
            </a:r>
            <a:r>
              <a:rPr lang="ru-RU" sz="3800" b="1" i="1" dirty="0" err="1">
                <a:latin typeface="Times New Roman" pitchFamily="18" charset="0"/>
                <a:cs typeface="Times New Roman" pitchFamily="18" charset="0"/>
              </a:rPr>
              <a:t>орындаушыларының мәртебес</a:t>
            </a:r>
            <a:r>
              <a:rPr lang="en-US" sz="3800" b="1" i="1" dirty="0" err="1">
                <a:latin typeface="Times New Roman" pitchFamily="18" charset="0"/>
                <a:cs typeface="Times New Roman" pitchFamily="18" charset="0"/>
              </a:rPr>
              <a:t>i</a:t>
            </a:r>
            <a:r>
              <a:rPr lang="en-US"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туралы</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Заңына енгізілген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өзгертулер тобымен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байланысты</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Аталмыш</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мәселе билеттер</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жолдамалар</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сатып</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алынып</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қонақүйлерден орын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алынған соң, шекара</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бақылауынан өткенде </a:t>
            </a:r>
            <a:r>
              <a:rPr lang="ru-RU" sz="3800" b="1" i="1" dirty="0">
                <a:latin typeface="Times New Roman" pitchFamily="18" charset="0"/>
                <a:cs typeface="Times New Roman" pitchFamily="18" charset="0"/>
              </a:rPr>
              <a:t>де </a:t>
            </a:r>
            <a:r>
              <a:rPr lang="ru-RU" sz="3800" b="1" i="1" dirty="0" err="1">
                <a:latin typeface="Times New Roman" pitchFamily="18" charset="0"/>
                <a:cs typeface="Times New Roman" pitchFamily="18" charset="0"/>
              </a:rPr>
              <a:t>тікелей</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кездесіп</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жатады</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Шетелге</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шығуы шектелген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адамдардың тізіміне</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қалай түспеу керек</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және егер</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сіз</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борышкерлер</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тізімінде</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болсаңыз </a:t>
            </a:r>
            <a:r>
              <a:rPr lang="ru-RU" sz="3800" b="1" i="1" dirty="0">
                <a:latin typeface="Times New Roman" pitchFamily="18" charset="0"/>
                <a:cs typeface="Times New Roman" pitchFamily="18" charset="0"/>
              </a:rPr>
              <a:t>не </a:t>
            </a:r>
            <a:r>
              <a:rPr lang="ru-RU" sz="3800" b="1" i="1" dirty="0" err="1">
                <a:latin typeface="Times New Roman" pitchFamily="18" charset="0"/>
                <a:cs typeface="Times New Roman" pitchFamily="18" charset="0"/>
              </a:rPr>
              <a:t>істеу</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керек</a:t>
            </a:r>
            <a:r>
              <a:rPr lang="ru-RU" sz="3800" b="1" i="1" dirty="0">
                <a:latin typeface="Times New Roman" pitchFamily="18" charset="0"/>
                <a:cs typeface="Times New Roman" pitchFamily="18" charset="0"/>
              </a:rPr>
              <a:t>.</a:t>
            </a:r>
          </a:p>
          <a:p>
            <a:pPr fontAlgn="auto">
              <a:spcBef>
                <a:spcPts val="0"/>
              </a:spcBef>
              <a:buFont typeface="Arial"/>
              <a:buNone/>
              <a:defRPr/>
            </a:pP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Әлемдік тәжірибе, елден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шығуға құқықтарды уақытша шектеу</a:t>
            </a:r>
            <a:r>
              <a:rPr lang="ru-RU" sz="3800" b="1" i="1" dirty="0">
                <a:latin typeface="Times New Roman" pitchFamily="18" charset="0"/>
                <a:cs typeface="Times New Roman" pitchFamily="18" charset="0"/>
              </a:rPr>
              <a:t> – </a:t>
            </a:r>
            <a:r>
              <a:rPr lang="ru-RU" sz="3800" b="1" i="1" dirty="0" err="1">
                <a:latin typeface="Times New Roman" pitchFamily="18" charset="0"/>
                <a:cs typeface="Times New Roman" pitchFamily="18" charset="0"/>
              </a:rPr>
              <a:t>айқын нәтижелерді әкелетін жеткілікті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пәрменді </a:t>
            </a:r>
            <a:r>
              <a:rPr lang="ru-RU" sz="3800" b="1" i="1" dirty="0">
                <a:latin typeface="Times New Roman" pitchFamily="18" charset="0"/>
                <a:cs typeface="Times New Roman" pitchFamily="18" charset="0"/>
              </a:rPr>
              <a:t>шара </a:t>
            </a:r>
            <a:r>
              <a:rPr lang="ru-RU" sz="3800" b="1" i="1" dirty="0" err="1">
                <a:latin typeface="Times New Roman" pitchFamily="18" charset="0"/>
                <a:cs typeface="Times New Roman" pitchFamily="18" charset="0"/>
              </a:rPr>
              <a:t>екенін</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көрсетеді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атқару міндеттемелері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бойынша</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қарыздар жиі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жабылады</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Әрине ұшаққа отырарда</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шетелге</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шығуға тыйым</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салынғанын білу</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ешкімді</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қуантпасы анық.</a:t>
            </a:r>
            <a:r>
              <a:rPr lang="ru-RU" sz="3800" b="1" i="1" dirty="0">
                <a:latin typeface="Times New Roman" pitchFamily="18" charset="0"/>
                <a:cs typeface="Times New Roman" pitchFamily="18" charset="0"/>
              </a:rPr>
              <a:t> </a:t>
            </a:r>
            <a:r>
              <a:rPr lang="ru-RU" sz="3800" b="1" i="1" dirty="0" err="1">
                <a:latin typeface="Times New Roman" pitchFamily="18" charset="0"/>
                <a:cs typeface="Times New Roman" pitchFamily="18" charset="0"/>
              </a:rPr>
              <a:t>Бірақ бұны болдырмауға </a:t>
            </a:r>
            <a:r>
              <a:rPr lang="ru-RU" sz="3800" b="1" i="1" dirty="0">
                <a:latin typeface="Times New Roman" pitchFamily="18" charset="0"/>
                <a:cs typeface="Times New Roman" pitchFamily="18" charset="0"/>
              </a:rPr>
              <a:t>да </a:t>
            </a:r>
            <a:r>
              <a:rPr lang="ru-RU" sz="3800" b="1" i="1" dirty="0" err="1">
                <a:latin typeface="Times New Roman" pitchFamily="18" charset="0"/>
                <a:cs typeface="Times New Roman" pitchFamily="18" charset="0"/>
              </a:rPr>
              <a:t>болады</a:t>
            </a:r>
            <a:r>
              <a:rPr lang="ru-RU" sz="3800" b="1" i="1" dirty="0">
                <a:latin typeface="Times New Roman" pitchFamily="18" charset="0"/>
                <a:cs typeface="Times New Roman" pitchFamily="18" charset="0"/>
              </a:rPr>
              <a:t>.</a:t>
            </a:r>
          </a:p>
          <a:p>
            <a:pPr fontAlgn="auto">
              <a:spcBef>
                <a:spcPts val="0"/>
              </a:spcBef>
              <a:buFont typeface="Arial"/>
              <a:buNone/>
              <a:defRPr/>
            </a:pPr>
            <a:endParaRPr lang="ru-RU" b="1" i="1" dirty="0"/>
          </a:p>
        </p:txBody>
      </p:sp>
      <p:sp>
        <p:nvSpPr>
          <p:cNvPr id="4" name="TextBox 3"/>
          <p:cNvSpPr txBox="1"/>
          <p:nvPr/>
        </p:nvSpPr>
        <p:spPr>
          <a:xfrm>
            <a:off x="395288" y="260350"/>
            <a:ext cx="7993062" cy="1077913"/>
          </a:xfrm>
          <a:prstGeom prst="rect">
            <a:avLst/>
          </a:prstGeom>
          <a:noFill/>
        </p:spPr>
        <p:txBody>
          <a:bodyPr>
            <a:spAutoFit/>
          </a:bodyPr>
          <a:lstStyle/>
          <a:p>
            <a:pPr algn="ctr" fontAlgn="auto">
              <a:spcBef>
                <a:spcPts val="0"/>
              </a:spcBef>
              <a:spcAft>
                <a:spcPts val="0"/>
              </a:spcAft>
              <a:defRPr/>
            </a:pPr>
            <a:r>
              <a:rPr lang="ru-RU" sz="3200" b="1" i="1" dirty="0" err="1">
                <a:solidFill>
                  <a:schemeClr val="bg2">
                    <a:lumMod val="40000"/>
                    <a:lumOff val="60000"/>
                  </a:schemeClr>
                </a:solidFill>
                <a:latin typeface="Times New Roman" pitchFamily="18" charset="0"/>
                <a:cs typeface="Times New Roman" pitchFamily="18" charset="0"/>
              </a:rPr>
              <a:t>Борышкерлердің тізілімі</a:t>
            </a:r>
            <a:r>
              <a:rPr lang="ru-RU" sz="3200" b="1" i="1" dirty="0">
                <a:solidFill>
                  <a:schemeClr val="bg2">
                    <a:lumMod val="40000"/>
                    <a:lumOff val="60000"/>
                  </a:schemeClr>
                </a:solidFill>
                <a:latin typeface="Times New Roman" pitchFamily="18" charset="0"/>
                <a:cs typeface="Times New Roman" pitchFamily="18" charset="0"/>
              </a:rPr>
              <a:t> </a:t>
            </a:r>
            <a:r>
              <a:rPr lang="ru-RU" sz="3200" b="1" i="1" dirty="0" err="1">
                <a:solidFill>
                  <a:schemeClr val="bg2">
                    <a:lumMod val="40000"/>
                    <a:lumOff val="60000"/>
                  </a:schemeClr>
                </a:solidFill>
                <a:latin typeface="Times New Roman" pitchFamily="18" charset="0"/>
                <a:cs typeface="Times New Roman" pitchFamily="18" charset="0"/>
              </a:rPr>
              <a:t>немесе</a:t>
            </a:r>
            <a:r>
              <a:rPr lang="ru-RU" sz="3200" b="1" i="1" dirty="0">
                <a:solidFill>
                  <a:schemeClr val="bg2">
                    <a:lumMod val="40000"/>
                    <a:lumOff val="60000"/>
                  </a:schemeClr>
                </a:solidFill>
                <a:latin typeface="Times New Roman" pitchFamily="18" charset="0"/>
                <a:cs typeface="Times New Roman" pitchFamily="18" charset="0"/>
              </a:rPr>
              <a:t> </a:t>
            </a:r>
            <a:r>
              <a:rPr lang="ru-RU" sz="3200" b="1" i="1" dirty="0" err="1">
                <a:solidFill>
                  <a:schemeClr val="bg2">
                    <a:lumMod val="40000"/>
                    <a:lumOff val="60000"/>
                  </a:schemeClr>
                </a:solidFill>
                <a:latin typeface="Times New Roman" pitchFamily="18" charset="0"/>
                <a:cs typeface="Times New Roman" pitchFamily="18" charset="0"/>
              </a:rPr>
              <a:t>елден</a:t>
            </a:r>
            <a:r>
              <a:rPr lang="ru-RU" sz="3200" b="1" i="1" dirty="0">
                <a:solidFill>
                  <a:schemeClr val="bg2">
                    <a:lumMod val="40000"/>
                    <a:lumOff val="60000"/>
                  </a:schemeClr>
                </a:solidFill>
                <a:latin typeface="Times New Roman" pitchFamily="18" charset="0"/>
                <a:cs typeface="Times New Roman" pitchFamily="18" charset="0"/>
              </a:rPr>
              <a:t> </a:t>
            </a:r>
            <a:r>
              <a:rPr lang="ru-RU" sz="3200" b="1" i="1" dirty="0" err="1">
                <a:solidFill>
                  <a:schemeClr val="bg2">
                    <a:lumMod val="40000"/>
                    <a:lumOff val="60000"/>
                  </a:schemeClr>
                </a:solidFill>
                <a:latin typeface="Times New Roman" pitchFamily="18" charset="0"/>
                <a:cs typeface="Times New Roman" pitchFamily="18" charset="0"/>
              </a:rPr>
              <a:t>қарыздар үшін шығармаса, </a:t>
            </a:r>
            <a:r>
              <a:rPr lang="ru-RU" sz="3200" b="1" i="1" dirty="0">
                <a:solidFill>
                  <a:schemeClr val="bg2">
                    <a:lumMod val="40000"/>
                    <a:lumOff val="60000"/>
                  </a:schemeClr>
                </a:solidFill>
                <a:latin typeface="Times New Roman" pitchFamily="18" charset="0"/>
                <a:cs typeface="Times New Roman" pitchFamily="18" charset="0"/>
              </a:rPr>
              <a:t>не </a:t>
            </a:r>
            <a:r>
              <a:rPr lang="ru-RU" sz="3200" b="1" i="1" dirty="0" err="1">
                <a:solidFill>
                  <a:schemeClr val="bg2">
                    <a:lumMod val="40000"/>
                    <a:lumOff val="60000"/>
                  </a:schemeClr>
                </a:solidFill>
                <a:latin typeface="Times New Roman" pitchFamily="18" charset="0"/>
                <a:cs typeface="Times New Roman" pitchFamily="18" charset="0"/>
              </a:rPr>
              <a:t>істеу</a:t>
            </a:r>
            <a:r>
              <a:rPr lang="ru-RU" sz="3200" b="1" i="1" dirty="0">
                <a:solidFill>
                  <a:schemeClr val="bg2">
                    <a:lumMod val="40000"/>
                    <a:lumOff val="60000"/>
                  </a:schemeClr>
                </a:solidFill>
                <a:latin typeface="Times New Roman" pitchFamily="18" charset="0"/>
                <a:cs typeface="Times New Roman" pitchFamily="18" charset="0"/>
              </a:rPr>
              <a:t> </a:t>
            </a:r>
            <a:r>
              <a:rPr lang="ru-RU" sz="3200" b="1" i="1" dirty="0" err="1">
                <a:solidFill>
                  <a:schemeClr val="bg2">
                    <a:lumMod val="40000"/>
                    <a:lumOff val="60000"/>
                  </a:schemeClr>
                </a:solidFill>
                <a:latin typeface="Times New Roman" pitchFamily="18" charset="0"/>
                <a:cs typeface="Times New Roman" pitchFamily="18" charset="0"/>
              </a:rPr>
              <a:t>керек</a:t>
            </a:r>
            <a:r>
              <a:rPr lang="ru-RU" sz="3200" b="1" i="1" dirty="0">
                <a:solidFill>
                  <a:schemeClr val="bg2">
                    <a:lumMod val="40000"/>
                    <a:lumOff val="60000"/>
                  </a:schemeClr>
                </a:solidFill>
                <a:latin typeface="Times New Roman" pitchFamily="18" charset="0"/>
                <a:cs typeface="Times New Roman" pitchFamily="18" charset="0"/>
              </a:rPr>
              <a:t>?</a:t>
            </a: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827088" y="1773238"/>
            <a:ext cx="7489825" cy="3046412"/>
          </a:xfrm>
          <a:prstGeom prst="rect">
            <a:avLst/>
          </a:prstGeom>
          <a:noFill/>
        </p:spPr>
        <p:txBody>
          <a:bodyPr>
            <a:spAutoFit/>
          </a:bodyPr>
          <a:lstStyle/>
          <a:p>
            <a:pPr fontAlgn="auto">
              <a:spcBef>
                <a:spcPts val="0"/>
              </a:spcBef>
              <a:spcAft>
                <a:spcPts val="0"/>
              </a:spcAft>
              <a:defRPr/>
            </a:pPr>
            <a:r>
              <a:rPr lang="kk-KZ" sz="4800" b="1" i="1" dirty="0">
                <a:solidFill>
                  <a:schemeClr val="bg2">
                    <a:lumMod val="40000"/>
                    <a:lumOff val="60000"/>
                  </a:schemeClr>
                </a:solidFill>
                <a:latin typeface="Times New Roman" panose="02020603050405020304" pitchFamily="18" charset="0"/>
                <a:cs typeface="Times New Roman" panose="02020603050405020304" pitchFamily="18" charset="0"/>
              </a:rPr>
              <a:t>Кімге  және қандай себептер бойынша шетелге шығу шектелуі мүмкін?</a:t>
            </a:r>
            <a:endParaRPr lang="ru-RU" sz="4800" b="1" i="1"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107950" y="1412875"/>
            <a:ext cx="8785225" cy="4392613"/>
          </a:xfrm>
        </p:spPr>
        <p:txBody>
          <a:bodyPr/>
          <a:lstStyle/>
          <a:p>
            <a:pPr>
              <a:buFont typeface="Arial" charset="0"/>
              <a:buNone/>
            </a:pPr>
            <a:r>
              <a:rPr lang="ru-RU" sz="700" b="1" smtClean="0"/>
              <a:t>	</a:t>
            </a:r>
            <a:r>
              <a:rPr lang="ru-RU" sz="1400" b="1" i="1" smtClean="0">
                <a:latin typeface="Times New Roman" pitchFamily="18" charset="0"/>
                <a:cs typeface="Times New Roman" pitchFamily="18" charset="0"/>
              </a:rPr>
              <a:t>Заңның 33-бабына сәйкес атқару құжатын қамтитын талаптарды борышкердің негізді себептерсіз белгіленген мерзімде орындамағанда, сот орындаушысы өндіріп алушының өтініші бойынша ҚР борышкердің шығуға уақытша тексерілуі туралы қаулыны шығаруға міндетті.</a:t>
            </a:r>
          </a:p>
          <a:p>
            <a:pPr>
              <a:buFont typeface="Arial" charset="0"/>
              <a:buNone/>
            </a:pPr>
            <a:r>
              <a:rPr lang="ru-RU" sz="1400" b="1" i="1" smtClean="0">
                <a:latin typeface="Times New Roman" pitchFamily="18" charset="0"/>
                <a:cs typeface="Times New Roman" pitchFamily="18" charset="0"/>
              </a:rPr>
              <a:t>	Атқарушы құжаттарға мыналар жатады:</a:t>
            </a:r>
          </a:p>
          <a:p>
            <a:r>
              <a:rPr lang="ru-RU" sz="1400" b="1" i="1" smtClean="0">
                <a:latin typeface="Times New Roman" pitchFamily="18" charset="0"/>
                <a:cs typeface="Times New Roman" pitchFamily="18" charset="0"/>
              </a:rPr>
              <a:t>сот актілері негізінде берілетін атқару парақтары;</a:t>
            </a:r>
          </a:p>
          <a:p>
            <a:r>
              <a:rPr lang="ru-RU" sz="1400" b="1" i="1" smtClean="0">
                <a:latin typeface="Times New Roman" pitchFamily="18" charset="0"/>
                <a:cs typeface="Times New Roman" pitchFamily="18" charset="0"/>
              </a:rPr>
              <a:t>ҚР азаматтың процессуалдық заңнамасына сәйкес берілетін сот бұйрықтары;</a:t>
            </a:r>
          </a:p>
          <a:p>
            <a:r>
              <a:rPr lang="ru-RU" sz="1400" b="1" i="1" smtClean="0">
                <a:latin typeface="Times New Roman" pitchFamily="18" charset="0"/>
                <a:cs typeface="Times New Roman" pitchFamily="18" charset="0"/>
              </a:rPr>
              <a:t>ҚР аумағында мәжбүрлеп орындау туралы сот актілерінің, халықаралық, шетелдік соттар және арбитраждар шешімдері негізінде берілетін орындау парақтары;</a:t>
            </a:r>
          </a:p>
          <a:p>
            <a:r>
              <a:rPr lang="ru-RU" sz="1400" b="1" i="1" smtClean="0">
                <a:latin typeface="Times New Roman" pitchFamily="18" charset="0"/>
                <a:cs typeface="Times New Roman" pitchFamily="18" charset="0"/>
              </a:rPr>
              <a:t>аралық соттардың шешімдерін мәжбүрлеп орындау туралы сот анықтамасы негізінде берілетін атқару парақтары;</a:t>
            </a:r>
          </a:p>
          <a:p>
            <a:r>
              <a:rPr lang="ru-RU" sz="1400" b="1" i="1" smtClean="0">
                <a:latin typeface="Times New Roman" pitchFamily="18" charset="0"/>
                <a:cs typeface="Times New Roman" pitchFamily="18" charset="0"/>
              </a:rPr>
              <a:t>ҚР Әкімшілік құқық бұзушылықтар туралы Кодексінде  көзделген жағдайларда әкімшілік құқық бұзушылықтар туралы іс бойынша шығарылған сот қаулылары;</a:t>
            </a:r>
          </a:p>
          <a:p>
            <a:r>
              <a:rPr lang="ru-RU" sz="1400" b="1" i="1" smtClean="0">
                <a:latin typeface="Times New Roman" pitchFamily="18" charset="0"/>
                <a:cs typeface="Times New Roman" pitchFamily="18" charset="0"/>
              </a:rPr>
              <a:t>Әкімшілік құқық бұзушылықтар туралы ҚР Кодексінде  көзделген жағдайларда, әкімшілік құқық бұзушылықтар туралы істерді қарастыруға уәкілетті органның қаулылары (лауазымды тұлғаның);</a:t>
            </a:r>
          </a:p>
          <a:p>
            <a:r>
              <a:rPr lang="ru-RU" sz="1400" b="1" i="1" smtClean="0">
                <a:latin typeface="Times New Roman" pitchFamily="18" charset="0"/>
                <a:cs typeface="Times New Roman" pitchFamily="18" charset="0"/>
              </a:rPr>
              <a:t>оның талаптарын мәжбүрлеп орындау туралы прокурордың қаулысы;</a:t>
            </a:r>
          </a:p>
          <a:p>
            <a:r>
              <a:rPr lang="ru-RU" sz="1400" b="1" i="1" smtClean="0">
                <a:latin typeface="Times New Roman" pitchFamily="18" charset="0"/>
                <a:cs typeface="Times New Roman" pitchFamily="18" charset="0"/>
              </a:rPr>
              <a:t>атқару санкцияларын төлету туралы сот орындаушысының қаулылары.</a:t>
            </a:r>
          </a:p>
          <a:p>
            <a:r>
              <a:rPr lang="ru-RU" sz="1400" b="1" i="1" smtClean="0">
                <a:latin typeface="Times New Roman" pitchFamily="18" charset="0"/>
                <a:cs typeface="Times New Roman" pitchFamily="18" charset="0"/>
              </a:rPr>
              <a:t>Елден тыс шығудан бас тартудың басты себебі атқару құжаттарын орындамау, борыш, қарыз болып табылады. Осылайша, егер сіздің мемлекет алдында салықтар, айыппұлдар немесе басқа адамдар алдында сотқа жүгінуге дейін апарған қарыздарыңыз болса, неғұрлым сақ болу қажет. Төлемеуші деп алименттерді немесе жолақы айыппұлдарын төлемеген, сонымен қатар қаланың коммуналдық қызметтеріне қарызы бар адам саналуы мүмкін. Тізімге 700 теңгеден бастап төленбеген шоттары бар және сот осы қарызды өндіру туралы қаулы шығарған адамдар енгізілуі мүмкін.</a:t>
            </a:r>
          </a:p>
          <a:p>
            <a:pPr>
              <a:buFont typeface="Arial" charset="0"/>
              <a:buNone/>
            </a:pPr>
            <a:endParaRPr lang="ru-RU" sz="1000" smtClean="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333375"/>
            <a:ext cx="8713788" cy="6524625"/>
          </a:xfrm>
        </p:spPr>
        <p:txBody>
          <a:bodyPr rtlCol="0">
            <a:normAutofit lnSpcReduction="10000"/>
          </a:bodyPr>
          <a:lstStyle/>
          <a:p>
            <a:pPr fontAlgn="auto">
              <a:spcBef>
                <a:spcPts val="0"/>
              </a:spcBef>
              <a:buFont typeface="Arial"/>
              <a:buNone/>
              <a:defRPr/>
            </a:pPr>
            <a:r>
              <a:rPr lang="ru-RU" dirty="0"/>
              <a:t>		</a:t>
            </a:r>
            <a:r>
              <a:rPr lang="ru-RU" sz="2400" b="1" i="1" dirty="0" err="1">
                <a:latin typeface="Times New Roman" pitchFamily="18" charset="0"/>
                <a:cs typeface="Times New Roman" pitchFamily="18" charset="0"/>
              </a:rPr>
              <a:t>Шетелге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шығу шектелген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адамдардың тізіміне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азамат</a:t>
            </a:r>
            <a:r>
              <a:rPr lang="ru-RU" sz="2400" b="1" i="1" dirty="0">
                <a:latin typeface="Times New Roman" pitchFamily="18" charset="0"/>
                <a:cs typeface="Times New Roman" pitchFamily="18" charset="0"/>
              </a:rPr>
              <a:t> сот </a:t>
            </a:r>
            <a:r>
              <a:rPr lang="ru-RU" sz="2400" b="1" i="1" dirty="0" err="1">
                <a:latin typeface="Times New Roman" pitchFamily="18" charset="0"/>
                <a:cs typeface="Times New Roman" pitchFamily="18" charset="0"/>
              </a:rPr>
              <a:t>орындаушысының қаулысы бойынша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енгізілуі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мүмкін</a:t>
            </a:r>
            <a:r>
              <a:rPr lang="ru-RU" sz="2400" b="1" i="1" dirty="0">
                <a:latin typeface="Times New Roman" pitchFamily="18" charset="0"/>
                <a:cs typeface="Times New Roman" pitchFamily="18" charset="0"/>
              </a:rPr>
              <a:t>. ҚР </a:t>
            </a:r>
            <a:r>
              <a:rPr lang="ru-RU" sz="2400" b="1" i="1" dirty="0" err="1">
                <a:latin typeface="Times New Roman" pitchFamily="18" charset="0"/>
                <a:cs typeface="Times New Roman" pitchFamily="18" charset="0"/>
              </a:rPr>
              <a:t>борышкердің шығуына уақытша шектеу</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туралы</a:t>
            </a:r>
            <a:r>
              <a:rPr lang="ru-RU" sz="2400" b="1" i="1" dirty="0">
                <a:latin typeface="Times New Roman" pitchFamily="18" charset="0"/>
                <a:cs typeface="Times New Roman" pitchFamily="18" charset="0"/>
              </a:rPr>
              <a:t> сот </a:t>
            </a:r>
            <a:r>
              <a:rPr lang="ru-RU" sz="2400" b="1" i="1" dirty="0" err="1">
                <a:latin typeface="Times New Roman" pitchFamily="18" charset="0"/>
                <a:cs typeface="Times New Roman" pitchFamily="18" charset="0"/>
              </a:rPr>
              <a:t>орындаушысының қаулысы сотпен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санкциялауға жатады</a:t>
            </a:r>
            <a:r>
              <a:rPr lang="ru-RU" sz="2400" b="1" i="1" dirty="0">
                <a:latin typeface="Times New Roman" pitchFamily="18" charset="0"/>
                <a:cs typeface="Times New Roman" pitchFamily="18" charset="0"/>
              </a:rPr>
              <a:t>. Сот </a:t>
            </a:r>
            <a:r>
              <a:rPr lang="ru-RU" sz="2400" b="1" i="1" dirty="0" err="1">
                <a:latin typeface="Times New Roman" pitchFamily="18" charset="0"/>
                <a:cs typeface="Times New Roman" pitchFamily="18" charset="0"/>
              </a:rPr>
              <a:t>санкциялағаннан кейін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сіз</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қаулының көшірмесін аласыз</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сондай-ақ </a:t>
            </a:r>
            <a:r>
              <a:rPr lang="ru-RU" sz="2400" b="1" i="1" dirty="0">
                <a:latin typeface="Times New Roman" pitchFamily="18" charset="0"/>
                <a:cs typeface="Times New Roman" pitchFamily="18" charset="0"/>
              </a:rPr>
              <a:t>оны ҚР ҰҚК </a:t>
            </a:r>
            <a:r>
              <a:rPr lang="ru-RU" sz="2400" b="1" i="1" dirty="0" err="1">
                <a:latin typeface="Times New Roman" pitchFamily="18" charset="0"/>
                <a:cs typeface="Times New Roman" pitchFamily="18" charset="0"/>
              </a:rPr>
              <a:t>шекара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қызметі алады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ол</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сізді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қарызыңыздың өтелуі базада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расталғанға дейін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шекарадан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шығармайды</a:t>
            </a:r>
            <a:r>
              <a:rPr lang="ru-RU" sz="2400" b="1" i="1" dirty="0">
                <a:latin typeface="Times New Roman" pitchFamily="18" charset="0"/>
                <a:cs typeface="Times New Roman" pitchFamily="18" charset="0"/>
              </a:rPr>
              <a:t>.</a:t>
            </a:r>
          </a:p>
          <a:p>
            <a:pPr fontAlgn="auto">
              <a:spcBef>
                <a:spcPts val="0"/>
              </a:spcBef>
              <a:buFont typeface="Arial"/>
              <a:buNone/>
              <a:defRPr/>
            </a:pP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Егер</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атқару құжаты </a:t>
            </a:r>
            <a:r>
              <a:rPr lang="ru-RU" sz="2400" b="1" i="1" dirty="0">
                <a:latin typeface="Times New Roman" pitchFamily="18" charset="0"/>
                <a:cs typeface="Times New Roman" pitchFamily="18" charset="0"/>
              </a:rPr>
              <a:t>сот </a:t>
            </a:r>
            <a:r>
              <a:rPr lang="ru-RU" sz="2400" b="1" i="1" dirty="0" err="1">
                <a:latin typeface="Times New Roman" pitchFamily="18" charset="0"/>
                <a:cs typeface="Times New Roman" pitchFamily="18" charset="0"/>
              </a:rPr>
              <a:t>актісі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болып</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табылмаса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және сот</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актісінің негізінде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берілмесе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мысалы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атқарушы парақтар немесе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хаттамалар</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онда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өндіріп алушы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немесе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мемлекеттік</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сот</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орындаушысы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борышкер</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үшін </a:t>
            </a:r>
            <a:r>
              <a:rPr lang="ru-RU" sz="2400" b="1" i="1" dirty="0">
                <a:latin typeface="Times New Roman" pitchFamily="18" charset="0"/>
                <a:cs typeface="Times New Roman" pitchFamily="18" charset="0"/>
              </a:rPr>
              <a:t>ҚР </a:t>
            </a:r>
            <a:r>
              <a:rPr lang="ru-RU" sz="2400" b="1" i="1" dirty="0" err="1">
                <a:latin typeface="Times New Roman" pitchFamily="18" charset="0"/>
                <a:cs typeface="Times New Roman" pitchFamily="18" charset="0"/>
              </a:rPr>
              <a:t>шығуды уақытша шектеу</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туралы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ұсыныспен сотқа жүгінуге құқылы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Бірақ бұл жағдайда шешімді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сіздің қатысуыңызсыз шығаруы мүмкін екенін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ескерген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жөн, сол</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себепті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қарыз, айыппұлдар, баж</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алымдарын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және коммуналдық төлемдер қызметтер үшін төлемді істі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сотқа жеткізбестен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уақытылы төлеген дұрыс.</a:t>
            </a:r>
            <a:endParaRPr lang="ru-RU" sz="2400" b="1" i="1" dirty="0">
              <a:latin typeface="Times New Roman" pitchFamily="18" charset="0"/>
              <a:cs typeface="Times New Roman" pitchFamily="18" charset="0"/>
            </a:endParaRPr>
          </a:p>
          <a:p>
            <a:pPr fontAlgn="auto">
              <a:spcBef>
                <a:spcPts val="0"/>
              </a:spcBef>
              <a:buFont typeface="Arial"/>
              <a:buNone/>
              <a:defRPr/>
            </a:pPr>
            <a:endParaRPr lang="ru-RU" dirty="0"/>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188" y="1557338"/>
            <a:ext cx="6985000" cy="2308225"/>
          </a:xfrm>
          <a:prstGeom prst="rect">
            <a:avLst/>
          </a:prstGeom>
          <a:noFill/>
        </p:spPr>
        <p:txBody>
          <a:bodyPr>
            <a:spAutoFit/>
          </a:bodyPr>
          <a:lstStyle/>
          <a:p>
            <a:pPr fontAlgn="auto">
              <a:spcBef>
                <a:spcPts val="0"/>
              </a:spcBef>
              <a:spcAft>
                <a:spcPts val="0"/>
              </a:spcAft>
              <a:defRPr/>
            </a:pPr>
            <a:r>
              <a:rPr lang="ru-RU" sz="4800" b="1" i="1" dirty="0" err="1">
                <a:solidFill>
                  <a:schemeClr val="bg2">
                    <a:lumMod val="40000"/>
                    <a:lumOff val="60000"/>
                  </a:schemeClr>
                </a:solidFill>
                <a:latin typeface="Times New Roman" pitchFamily="18" charset="0"/>
                <a:cs typeface="Times New Roman" pitchFamily="18" charset="0"/>
              </a:rPr>
              <a:t>Шетелге</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сізге</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шығуға</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тыйым</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салғанын</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қалай</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білуге</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болады</a:t>
            </a:r>
            <a:r>
              <a:rPr lang="ru-RU" sz="4800" b="1" i="1" dirty="0">
                <a:solidFill>
                  <a:schemeClr val="bg2">
                    <a:lumMod val="40000"/>
                    <a:lumOff val="60000"/>
                  </a:schemeClr>
                </a:solidFill>
                <a:latin typeface="Times New Roman" pitchFamily="18" charset="0"/>
                <a:cs typeface="Times New Roman" pitchFamily="18" charset="0"/>
              </a:rPr>
              <a:t>?</a:t>
            </a:r>
            <a:endParaRPr lang="ru-RU" sz="4800" dirty="0">
              <a:latin typeface="+mn-lt"/>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188913"/>
            <a:ext cx="8137525" cy="6669087"/>
          </a:xfrm>
        </p:spPr>
        <p:txBody>
          <a:bodyPr rtlCol="0">
            <a:normAutofit lnSpcReduction="10000"/>
          </a:bodyPr>
          <a:lstStyle/>
          <a:p>
            <a:pPr fontAlgn="auto">
              <a:spcBef>
                <a:spcPts val="0"/>
              </a:spcBef>
              <a:buFont typeface="Arial"/>
              <a:buNone/>
              <a:defRPr/>
            </a:pPr>
            <a:r>
              <a:rPr lang="ru-RU" sz="2000" b="1" i="1" dirty="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Іс-сапарды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туысқандарға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немесе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туристік</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сапарға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баруды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жоспарлар</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алдында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билетті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сатып</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алғанға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дейін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қонақ</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үйден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орын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алғанға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дейін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нақты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факторлардың</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болуы</a:t>
            </a:r>
            <a:r>
              <a:rPr lang="ru-RU" sz="2000" b="1" i="1" dirty="0">
                <a:latin typeface="Times New Roman" pitchFamily="18" charset="0"/>
                <a:cs typeface="Times New Roman" pitchFamily="18" charset="0"/>
              </a:rPr>
              <a:t>/</a:t>
            </a:r>
            <a:r>
              <a:rPr lang="ru-RU" sz="2000" b="1" i="1" dirty="0" err="1">
                <a:latin typeface="Times New Roman" pitchFamily="18" charset="0"/>
                <a:cs typeface="Times New Roman" pitchFamily="18" charset="0"/>
              </a:rPr>
              <a:t>болмауы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туралы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ойланған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жөн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Бұны Әділет министрлігінің сайтынан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тексеруге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болады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онда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автоматты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режимде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аталмыш</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тізімдер</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жүргізіледі </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Шетелге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шығуға шектеу</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қойылған борышкерлердің тізілімі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және Атқарушы өндірістер бойынша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борышкерлердің тізілімі</a:t>
            </a:r>
            <a:r>
              <a:rPr lang="ru-RU" sz="2000" b="1" i="1" dirty="0">
                <a:latin typeface="Times New Roman" pitchFamily="18" charset="0"/>
                <a:cs typeface="Times New Roman" pitchFamily="18" charset="0"/>
              </a:rPr>
              <a:t> . </a:t>
            </a:r>
            <a:r>
              <a:rPr lang="ru-RU" sz="2000" b="1" i="1" dirty="0" err="1">
                <a:latin typeface="Times New Roman" pitchFamily="18" charset="0"/>
                <a:cs typeface="Times New Roman" pitchFamily="18" charset="0"/>
              </a:rPr>
              <a:t>Бұл жерде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екі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тізімді</a:t>
            </a:r>
            <a:r>
              <a:rPr lang="ru-RU" sz="2000" b="1" i="1" dirty="0">
                <a:latin typeface="Times New Roman" pitchFamily="18" charset="0"/>
                <a:cs typeface="Times New Roman" pitchFamily="18" charset="0"/>
              </a:rPr>
              <a:t> де </a:t>
            </a:r>
            <a:r>
              <a:rPr lang="ru-RU" sz="2000" b="1" i="1" dirty="0" err="1">
                <a:latin typeface="Times New Roman" pitchFamily="18" charset="0"/>
                <a:cs typeface="Times New Roman" pitchFamily="18" charset="0"/>
              </a:rPr>
              <a:t>тексерген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жөн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себебі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тіпті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сіз</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Атқарушы өндірістер бойынша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борышкерлердің тізілімінде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ғана болсаңыз </a:t>
            </a:r>
            <a:r>
              <a:rPr lang="ru-RU" sz="2000" b="1" i="1" dirty="0">
                <a:latin typeface="Times New Roman" pitchFamily="18" charset="0"/>
                <a:cs typeface="Times New Roman" pitchFamily="18" charset="0"/>
              </a:rPr>
              <a:t>да, </a:t>
            </a:r>
            <a:r>
              <a:rPr lang="ru-RU" sz="2000" b="1" i="1" dirty="0" err="1">
                <a:latin typeface="Times New Roman" pitchFamily="18" charset="0"/>
                <a:cs typeface="Times New Roman" pitchFamily="18" charset="0"/>
              </a:rPr>
              <a:t>шетелге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шығуға тыйым</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салынған қасақана төлемейтіндер қатарына ауысу</a:t>
            </a:r>
            <a:r>
              <a:rPr lang="ru-RU" sz="2000" b="1" i="1" dirty="0">
                <a:latin typeface="Times New Roman" pitchFamily="18" charset="0"/>
                <a:cs typeface="Times New Roman" pitchFamily="18" charset="0"/>
              </a:rPr>
              <a:t> да </a:t>
            </a:r>
            <a:r>
              <a:rPr lang="ru-RU" sz="2000" b="1" i="1" dirty="0" err="1">
                <a:latin typeface="Times New Roman" pitchFamily="18" charset="0"/>
                <a:cs typeface="Times New Roman" pitchFamily="18" charset="0"/>
              </a:rPr>
              <a:t>алыс</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емес</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Борышкерлердің базасы</a:t>
            </a:r>
            <a:r>
              <a:rPr lang="ru-RU" sz="2000" b="1" i="1" dirty="0">
                <a:latin typeface="Times New Roman" pitchFamily="18" charset="0"/>
                <a:cs typeface="Times New Roman" pitchFamily="18" charset="0"/>
              </a:rPr>
              <a:t> сот </a:t>
            </a:r>
            <a:r>
              <a:rPr lang="ru-RU" sz="2000" b="1" i="1" dirty="0" err="1">
                <a:latin typeface="Times New Roman" pitchFamily="18" charset="0"/>
                <a:cs typeface="Times New Roman" pitchFamily="18" charset="0"/>
              </a:rPr>
              <a:t>органдарынан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қаулылардың келіп</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түсу дәрежесі бойынша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тұрақты негізде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жаңартылады</a:t>
            </a:r>
            <a:r>
              <a:rPr lang="ru-RU" sz="2000" b="1" i="1" dirty="0">
                <a:latin typeface="Times New Roman" pitchFamily="18" charset="0"/>
                <a:cs typeface="Times New Roman" pitchFamily="18" charset="0"/>
              </a:rPr>
              <a:t>.</a:t>
            </a:r>
          </a:p>
          <a:p>
            <a:pPr fontAlgn="auto">
              <a:spcBef>
                <a:spcPts val="0"/>
              </a:spcBef>
              <a:buFont typeface="Arial"/>
              <a:buNone/>
              <a:defRPr/>
            </a:pPr>
            <a:r>
              <a:rPr lang="ru-RU" sz="2000" b="1" i="1" dirty="0">
                <a:latin typeface="Times New Roman" pitchFamily="18" charset="0"/>
                <a:cs typeface="Times New Roman" pitchFamily="18" charset="0"/>
              </a:rPr>
              <a:t>		ҚР </a:t>
            </a:r>
            <a:r>
              <a:rPr lang="ru-RU" sz="2000" b="1" i="1" dirty="0" err="1">
                <a:latin typeface="Times New Roman" pitchFamily="18" charset="0"/>
                <a:cs typeface="Times New Roman" pitchFamily="18" charset="0"/>
              </a:rPr>
              <a:t>шегінен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тыс</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шығуға шектеу</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қойылған борышкерлердің тізілімі</a:t>
            </a:r>
            <a:r>
              <a:rPr lang="ru-RU" sz="2000" b="1" i="1" dirty="0">
                <a:latin typeface="Times New Roman" pitchFamily="18" charset="0"/>
                <a:cs typeface="Times New Roman" pitchFamily="18" charset="0"/>
              </a:rPr>
              <a:t>, ҚР ҰҚК </a:t>
            </a:r>
            <a:r>
              <a:rPr lang="ru-RU" sz="2000" b="1" i="1" dirty="0" err="1">
                <a:latin typeface="Times New Roman" pitchFamily="18" charset="0"/>
                <a:cs typeface="Times New Roman" pitchFamily="18" charset="0"/>
              </a:rPr>
              <a:t>Шекара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қызметіне берілетін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шығуға шектеу</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туралы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электрондық хабарламалар</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негізінде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қалыптасады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Электрондық хабарламаны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тиісті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қаулы шыққаннан кейін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немесе</a:t>
            </a:r>
            <a:r>
              <a:rPr lang="ru-RU" sz="2000" b="1" i="1" dirty="0">
                <a:latin typeface="Times New Roman" pitchFamily="18" charset="0"/>
                <a:cs typeface="Times New Roman" pitchFamily="18" charset="0"/>
              </a:rPr>
              <a:t> оны судья </a:t>
            </a:r>
            <a:r>
              <a:rPr lang="ru-RU" sz="2000" b="1" i="1" dirty="0" err="1">
                <a:latin typeface="Times New Roman" pitchFamily="18" charset="0"/>
                <a:cs typeface="Times New Roman" pitchFamily="18" charset="0"/>
              </a:rPr>
              <a:t>санкциялағаннан кейін</a:t>
            </a:r>
            <a:r>
              <a:rPr lang="ru-RU" sz="2000" b="1" i="1" dirty="0">
                <a:latin typeface="Times New Roman" pitchFamily="18" charset="0"/>
                <a:cs typeface="Times New Roman" pitchFamily="18" charset="0"/>
              </a:rPr>
              <a:t> сот </a:t>
            </a:r>
            <a:r>
              <a:rPr lang="ru-RU" sz="2000" b="1" i="1" dirty="0" err="1">
                <a:latin typeface="Times New Roman" pitchFamily="18" charset="0"/>
                <a:cs typeface="Times New Roman" pitchFamily="18" charset="0"/>
              </a:rPr>
              <a:t>орындаушысы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жібереді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Қаулының көшірмесі борышкерге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жіберіледі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Қаулы </a:t>
            </a:r>
            <a:r>
              <a:rPr lang="ru-RU" sz="2000" b="1" i="1" dirty="0">
                <a:latin typeface="Times New Roman" pitchFamily="18" charset="0"/>
                <a:cs typeface="Times New Roman" pitchFamily="18" charset="0"/>
              </a:rPr>
              <a:t>ҚР </a:t>
            </a:r>
            <a:r>
              <a:rPr lang="ru-RU" sz="2000" b="1" i="1" dirty="0" err="1">
                <a:latin typeface="Times New Roman" pitchFamily="18" charset="0"/>
                <a:cs typeface="Times New Roman" pitchFamily="18" charset="0"/>
              </a:rPr>
              <a:t>азаматтарына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сондай-ақ шетелдіктер</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және азаматтығы жоқ адамдарға қатысты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сонымен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қатар заңды тұлғалардың-борышкерлердің басшыларына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қатысты шығарылуы мүмкін</a:t>
            </a:r>
            <a:r>
              <a:rPr lang="ru-RU" sz="2000" b="1" i="1" dirty="0">
                <a:latin typeface="Times New Roman" pitchFamily="18" charset="0"/>
                <a:cs typeface="Times New Roman" pitchFamily="18" charset="0"/>
              </a:rPr>
              <a:t>.</a:t>
            </a:r>
          </a:p>
          <a:p>
            <a:pPr fontAlgn="auto">
              <a:spcBef>
                <a:spcPts val="0"/>
              </a:spcBef>
              <a:buFont typeface="Arial"/>
              <a:buNone/>
              <a:defRPr/>
            </a:pPr>
            <a:endParaRPr lang="ru-RU" sz="2000" b="1" i="1"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3"/>
          <p:cNvSpPr txBox="1">
            <a:spLocks noChangeArrowheads="1"/>
          </p:cNvSpPr>
          <p:nvPr/>
        </p:nvSpPr>
        <p:spPr bwMode="auto">
          <a:xfrm>
            <a:off x="250825" y="260350"/>
            <a:ext cx="8642350" cy="6370638"/>
          </a:xfrm>
          <a:prstGeom prst="rect">
            <a:avLst/>
          </a:prstGeom>
          <a:noFill/>
          <a:ln w="9525">
            <a:noFill/>
            <a:miter lim="800000"/>
            <a:headEnd/>
            <a:tailEnd/>
          </a:ln>
        </p:spPr>
        <p:txBody>
          <a:bodyPr>
            <a:spAutoFit/>
          </a:bodyPr>
          <a:lstStyle/>
          <a:p>
            <a:r>
              <a:rPr lang="ru-RU" sz="2400" b="1" i="1">
                <a:latin typeface="Times New Roman" pitchFamily="18" charset="0"/>
                <a:cs typeface="Times New Roman" pitchFamily="18" charset="0"/>
              </a:rPr>
              <a:t>	Егер сіз туристік фирмадан жолдама сатып алсаңыз, көрсетілген тізімдерде өзіңіздің бар/жоқтығыңызды міндетті түрде тексеріңіз, себебі егер сізді қарыздың болу себебі бойынша шығармайды, туристік компания шығындарды өтемейді. Сондай-ақ ірі туристік компаниялардан сіз компания қызметкерлерінің телефон немесе онлайн-сұраныстары бойынша әділет департаментінен сіздің мәліметтеріңізді тексеруді сұрай аласыз.</a:t>
            </a:r>
          </a:p>
          <a:p>
            <a:r>
              <a:rPr lang="ru-RU" sz="2400" b="1" i="1">
                <a:latin typeface="Times New Roman" pitchFamily="18" charset="0"/>
                <a:cs typeface="Times New Roman" pitchFamily="18" charset="0"/>
              </a:rPr>
              <a:t>	Базаның мерзімді түрде жаңартылатынына қарамастан, егер сізде бұрын төленген қарыздар болса, тізмідерде бар/жоқтығыңызды тексеру керек. Іс жүзінде кез келген жағдайда шетелге сапарды жоспарлауда екі тізілімнен де өз мәліметтеріңізді тексеру артық етпейді.</a:t>
            </a:r>
          </a:p>
          <a:p>
            <a:r>
              <a:rPr lang="ru-RU" sz="2400" b="1" i="1">
                <a:latin typeface="Times New Roman" pitchFamily="18" charset="0"/>
                <a:cs typeface="Times New Roman" pitchFamily="18" charset="0"/>
              </a:rPr>
              <a:t>Тізімдегі ақпарат сот орындаушысы шектеуден алу туралы қаулы шығарылғанға  дейін және ҚР ҰҚК Шекара қызметіне тиісті электронды хабарлама жіберілгенге дейін сақталады.</a:t>
            </a:r>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260350"/>
            <a:ext cx="7272338" cy="1433513"/>
          </a:xfrm>
        </p:spPr>
        <p:txBody>
          <a:bodyPr/>
          <a:lstStyle/>
          <a:p>
            <a:pPr fontAlgn="auto">
              <a:spcAft>
                <a:spcPts val="0"/>
              </a:spcAft>
              <a:defRPr/>
            </a:pPr>
            <a:r>
              <a:rPr lang="kk-KZ" sz="4400" b="1" i="1" dirty="0" smtClean="0">
                <a:solidFill>
                  <a:schemeClr val="bg2">
                    <a:lumMod val="40000"/>
                    <a:lumOff val="60000"/>
                  </a:schemeClr>
                </a:solidFill>
                <a:latin typeface="Times New Roman" panose="02020603050405020304" pitchFamily="18" charset="0"/>
                <a:cs typeface="Times New Roman" panose="02020603050405020304" pitchFamily="18" charset="0"/>
              </a:rPr>
              <a:t>Автомобиль көлігі</a:t>
            </a:r>
            <a:endParaRPr lang="ru-RU" sz="4400" b="1" i="1"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extLst>
          </a:blip>
          <a:stretch>
            <a:fillRect/>
          </a:stretch>
        </p:blipFill>
        <p:spPr>
          <a:xfrm>
            <a:off x="828397" y="1484784"/>
            <a:ext cx="7695593" cy="5134013"/>
          </a:xfrm>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6100" y="260350"/>
            <a:ext cx="7913688" cy="1223963"/>
          </a:xfrm>
        </p:spPr>
        <p:txBody>
          <a:bodyPr rtlCol="0">
            <a:normAutofit fontScale="25000" lnSpcReduction="20000"/>
          </a:bodyPr>
          <a:lstStyle/>
          <a:p>
            <a:pPr algn="ctr" fontAlgn="auto">
              <a:spcBef>
                <a:spcPts val="0"/>
              </a:spcBef>
              <a:buFont typeface="Arial"/>
              <a:buNone/>
              <a:defRPr/>
            </a:pPr>
            <a:endParaRPr lang="ru-RU" sz="2400" b="1" dirty="0" smtClean="0">
              <a:solidFill>
                <a:schemeClr val="bg2">
                  <a:lumMod val="40000"/>
                  <a:lumOff val="60000"/>
                </a:schemeClr>
              </a:solidFill>
              <a:latin typeface="Times New Roman" pitchFamily="18" charset="0"/>
              <a:cs typeface="Times New Roman" pitchFamily="18" charset="0"/>
            </a:endParaRPr>
          </a:p>
          <a:p>
            <a:pPr algn="ctr" fontAlgn="auto">
              <a:spcBef>
                <a:spcPts val="0"/>
              </a:spcBef>
              <a:buFont typeface="Arial"/>
              <a:buNone/>
              <a:defRPr/>
            </a:pPr>
            <a:endParaRPr lang="ru-RU" sz="14400" b="1" i="1" dirty="0">
              <a:solidFill>
                <a:schemeClr val="bg2">
                  <a:lumMod val="40000"/>
                  <a:lumOff val="60000"/>
                </a:schemeClr>
              </a:solidFill>
              <a:latin typeface="Times New Roman" pitchFamily="18" charset="0"/>
              <a:cs typeface="Times New Roman" pitchFamily="18" charset="0"/>
            </a:endParaRPr>
          </a:p>
          <a:p>
            <a:pPr algn="ctr" fontAlgn="auto">
              <a:spcBef>
                <a:spcPts val="0"/>
              </a:spcBef>
              <a:buFont typeface="Arial"/>
              <a:buNone/>
              <a:defRPr/>
            </a:pPr>
            <a:r>
              <a:rPr lang="ru-RU" sz="14400" b="1" i="1" dirty="0" err="1" smtClean="0">
                <a:solidFill>
                  <a:schemeClr val="bg2">
                    <a:lumMod val="40000"/>
                    <a:lumOff val="60000"/>
                  </a:schemeClr>
                </a:solidFill>
                <a:latin typeface="Times New Roman" pitchFamily="18" charset="0"/>
                <a:cs typeface="Times New Roman" pitchFamily="18" charset="0"/>
              </a:rPr>
              <a:t>Жүргізуші</a:t>
            </a:r>
            <a:r>
              <a:rPr lang="ru-RU" sz="14400" b="1" i="1" dirty="0" smtClean="0">
                <a:solidFill>
                  <a:schemeClr val="bg2">
                    <a:lumMod val="40000"/>
                    <a:lumOff val="60000"/>
                  </a:schemeClr>
                </a:solidFill>
                <a:latin typeface="Times New Roman" pitchFamily="18" charset="0"/>
                <a:cs typeface="Times New Roman" pitchFamily="18" charset="0"/>
              </a:rPr>
              <a:t> </a:t>
            </a:r>
            <a:r>
              <a:rPr lang="ru-RU" sz="14400" b="1" i="1" dirty="0" err="1">
                <a:solidFill>
                  <a:schemeClr val="bg2">
                    <a:lumMod val="40000"/>
                    <a:lumOff val="60000"/>
                  </a:schemeClr>
                </a:solidFill>
                <a:latin typeface="Times New Roman" pitchFamily="18" charset="0"/>
                <a:cs typeface="Times New Roman" pitchFamily="18" charset="0"/>
              </a:rPr>
              <a:t>куәлігін</a:t>
            </a:r>
            <a:r>
              <a:rPr lang="ru-RU" sz="14400" b="1" i="1" dirty="0">
                <a:solidFill>
                  <a:schemeClr val="bg2">
                    <a:lumMod val="40000"/>
                    <a:lumOff val="60000"/>
                  </a:schemeClr>
                </a:solidFill>
                <a:latin typeface="Times New Roman" pitchFamily="18" charset="0"/>
                <a:cs typeface="Times New Roman" pitchFamily="18" charset="0"/>
              </a:rPr>
              <a:t> </a:t>
            </a:r>
            <a:r>
              <a:rPr lang="ru-RU" sz="14400" b="1" i="1" dirty="0" err="1">
                <a:solidFill>
                  <a:schemeClr val="bg2">
                    <a:lumMod val="40000"/>
                    <a:lumOff val="60000"/>
                  </a:schemeClr>
                </a:solidFill>
                <a:latin typeface="Times New Roman" pitchFamily="18" charset="0"/>
                <a:cs typeface="Times New Roman" pitchFamily="18" charset="0"/>
              </a:rPr>
              <a:t>алу</a:t>
            </a:r>
            <a:r>
              <a:rPr lang="ru-RU" sz="14400" b="1" i="1" dirty="0">
                <a:solidFill>
                  <a:schemeClr val="bg2">
                    <a:lumMod val="40000"/>
                    <a:lumOff val="60000"/>
                  </a:schemeClr>
                </a:solidFill>
                <a:latin typeface="Times New Roman" pitchFamily="18" charset="0"/>
                <a:cs typeface="Times New Roman" pitchFamily="18" charset="0"/>
              </a:rPr>
              <a:t> </a:t>
            </a:r>
            <a:r>
              <a:rPr lang="ru-RU" sz="14400" b="1" i="1" dirty="0" err="1">
                <a:solidFill>
                  <a:schemeClr val="bg2">
                    <a:lumMod val="40000"/>
                    <a:lumOff val="60000"/>
                  </a:schemeClr>
                </a:solidFill>
                <a:latin typeface="Times New Roman" pitchFamily="18" charset="0"/>
                <a:cs typeface="Times New Roman" pitchFamily="18" charset="0"/>
              </a:rPr>
              <a:t>тәртібі</a:t>
            </a:r>
            <a:endParaRPr lang="ru-RU" sz="14400" b="1" i="1" dirty="0">
              <a:solidFill>
                <a:schemeClr val="bg2">
                  <a:lumMod val="40000"/>
                  <a:lumOff val="60000"/>
                </a:schemeClr>
              </a:solidFill>
              <a:latin typeface="Times New Roman" pitchFamily="18" charset="0"/>
              <a:cs typeface="Times New Roman" pitchFamily="18" charset="0"/>
            </a:endParaRPr>
          </a:p>
          <a:p>
            <a:pPr algn="ctr" fontAlgn="auto">
              <a:spcBef>
                <a:spcPts val="0"/>
              </a:spcBef>
              <a:buFont typeface="Arial"/>
              <a:buNone/>
              <a:defRPr/>
            </a:pPr>
            <a:endParaRPr lang="kk-KZ" sz="2400" b="1" i="1" dirty="0">
              <a:solidFill>
                <a:srgbClr val="0070C0"/>
              </a:solidFill>
              <a:latin typeface="Times New Roman" pitchFamily="18" charset="0"/>
              <a:cs typeface="Times New Roman" pitchFamily="18" charset="0"/>
            </a:endParaRPr>
          </a:p>
          <a:p>
            <a:pPr algn="ctr" fontAlgn="auto">
              <a:spcBef>
                <a:spcPts val="0"/>
              </a:spcBef>
              <a:buFont typeface="Arial"/>
              <a:buNone/>
              <a:defRPr/>
            </a:pPr>
            <a:endParaRPr lang="ru-RU" sz="2400" b="1" i="1" dirty="0">
              <a:solidFill>
                <a:srgbClr val="0070C0"/>
              </a:solidFill>
              <a:latin typeface="Times New Roman" pitchFamily="18" charset="0"/>
              <a:cs typeface="Times New Roman" pitchFamily="18" charset="0"/>
            </a:endParaRPr>
          </a:p>
        </p:txBody>
      </p:sp>
      <p:pic>
        <p:nvPicPr>
          <p:cNvPr id="1026" name="Picture 2" descr="http://egov.kz/wps/wcm/connect/3956d827-4c10-4fb0-9db3-671c5ce00336/vod_prava_obraz.jpg?MOD=AJPERES&amp;CACHEID=3956d827-4c10-4fb0-9db3-671c5ce00336"/>
          <p:cNvPicPr>
            <a:picLocks noChangeAspect="1" noChangeArrowheads="1"/>
          </p:cNvPicPr>
          <p:nvPr/>
        </p:nvPicPr>
        <p:blipFill>
          <a:blip r:embed="rId2" cstate="print">
            <a:extLst>
              <a:ext uri="{28A0092B-C50C-407E-A947-70E740481C1C}"/>
            </a:extLst>
          </a:blip>
          <a:srcRect/>
          <a:stretch>
            <a:fillRect/>
          </a:stretch>
        </p:blipFill>
        <p:spPr bwMode="auto">
          <a:xfrm>
            <a:off x="971600" y="1484784"/>
            <a:ext cx="6814112" cy="4999485"/>
          </a:xfrm>
          <a:prstGeom prst="rect">
            <a:avLst/>
          </a:prstGeom>
          <a:ln>
            <a:noFill/>
          </a:ln>
          <a:effectLst>
            <a:softEdge rad="112500"/>
          </a:effectLst>
          <a:extLst>
            <a:ext uri="{909E8E84-426E-40DD-AFC4-6F175D3DCCD1}"/>
          </a:extLst>
        </p:spPr>
      </p:pic>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750" y="476250"/>
            <a:ext cx="7416800" cy="5905500"/>
          </a:xfrm>
        </p:spPr>
        <p:txBody>
          <a:bodyPr rtlCol="0">
            <a:normAutofit/>
          </a:bodyPr>
          <a:lstStyle/>
          <a:p>
            <a:pPr fontAlgn="auto">
              <a:spcBef>
                <a:spcPts val="0"/>
              </a:spcBef>
              <a:buFont typeface="Arial"/>
              <a:buNone/>
              <a:defRPr/>
            </a:pPr>
            <a:r>
              <a:rPr lang="ru-RU" b="1" dirty="0">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Жүргізуші</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куәлігін</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алу</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процесін</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шартты</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түрде</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мынадай</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кезеңдерге</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a:solidFill>
                  <a:schemeClr val="bg2">
                    <a:lumMod val="40000"/>
                    <a:lumOff val="60000"/>
                  </a:schemeClr>
                </a:solidFill>
                <a:latin typeface="Times New Roman" pitchFamily="18" charset="0"/>
                <a:cs typeface="Times New Roman" pitchFamily="18" charset="0"/>
              </a:rPr>
              <a:t>бөлуге</a:t>
            </a:r>
            <a:r>
              <a:rPr lang="ru-RU" sz="3200" b="1" dirty="0">
                <a:solidFill>
                  <a:schemeClr val="bg2">
                    <a:lumMod val="40000"/>
                    <a:lumOff val="60000"/>
                  </a:schemeClr>
                </a:solidFill>
                <a:latin typeface="Times New Roman" pitchFamily="18" charset="0"/>
                <a:cs typeface="Times New Roman" pitchFamily="18" charset="0"/>
              </a:rPr>
              <a:t> </a:t>
            </a:r>
            <a:r>
              <a:rPr lang="ru-RU" sz="3200" b="1" dirty="0" err="1" smtClean="0">
                <a:solidFill>
                  <a:schemeClr val="bg2">
                    <a:lumMod val="40000"/>
                    <a:lumOff val="60000"/>
                  </a:schemeClr>
                </a:solidFill>
                <a:latin typeface="Times New Roman" pitchFamily="18" charset="0"/>
                <a:cs typeface="Times New Roman" pitchFamily="18" charset="0"/>
              </a:rPr>
              <a:t>болады</a:t>
            </a:r>
            <a:r>
              <a:rPr lang="ru-RU" sz="3200" b="1" dirty="0" smtClean="0">
                <a:solidFill>
                  <a:schemeClr val="bg2">
                    <a:lumMod val="40000"/>
                    <a:lumOff val="60000"/>
                  </a:schemeClr>
                </a:solidFill>
                <a:latin typeface="Times New Roman" pitchFamily="18" charset="0"/>
                <a:cs typeface="Times New Roman" pitchFamily="18" charset="0"/>
              </a:rPr>
              <a:t>:</a:t>
            </a:r>
            <a:endParaRPr lang="ru-RU" sz="3200" dirty="0">
              <a:solidFill>
                <a:schemeClr val="bg2">
                  <a:lumMod val="40000"/>
                  <a:lumOff val="60000"/>
                </a:schemeClr>
              </a:solidFill>
              <a:latin typeface="Times New Roman" pitchFamily="18" charset="0"/>
              <a:cs typeface="Times New Roman" pitchFamily="18" charset="0"/>
            </a:endParaRPr>
          </a:p>
          <a:p>
            <a:pPr fontAlgn="auto">
              <a:spcBef>
                <a:spcPts val="0"/>
              </a:spcBef>
              <a:buFont typeface="Arial"/>
              <a:buChar char="•"/>
              <a:defRPr/>
            </a:pPr>
            <a:r>
              <a:rPr lang="ru-RU" sz="2400" b="1" i="1" dirty="0" err="1">
                <a:latin typeface="Times New Roman" panose="02020603050405020304" pitchFamily="18" charset="0"/>
                <a:cs typeface="Times New Roman" panose="02020603050405020304" pitchFamily="18" charset="0"/>
              </a:rPr>
              <a:t>Жол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қозғалысының ережелерін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оқу және көлік құралын жүргізуге үйрену;</a:t>
            </a:r>
            <a:endParaRPr lang="ru-RU" sz="2400" b="1" i="1" dirty="0">
              <a:latin typeface="Times New Roman" panose="02020603050405020304" pitchFamily="18" charset="0"/>
              <a:cs typeface="Times New Roman" panose="02020603050405020304" pitchFamily="18" charset="0"/>
            </a:endParaRPr>
          </a:p>
          <a:p>
            <a:pPr fontAlgn="auto">
              <a:spcBef>
                <a:spcPts val="0"/>
              </a:spcBef>
              <a:buFont typeface="Arial"/>
              <a:buChar char="•"/>
              <a:defRPr/>
            </a:pPr>
            <a:r>
              <a:rPr lang="ru-RU" sz="2400" b="1" i="1" dirty="0" err="1">
                <a:latin typeface="Times New Roman" panose="02020603050405020304" pitchFamily="18" charset="0"/>
                <a:cs typeface="Times New Roman" panose="02020603050405020304" pitchFamily="18" charset="0"/>
              </a:rPr>
              <a:t>Емтихан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тапсыру</a:t>
            </a:r>
            <a:r>
              <a:rPr lang="ru-RU" sz="2400" b="1" i="1" dirty="0">
                <a:latin typeface="Times New Roman" panose="02020603050405020304" pitchFamily="18" charset="0"/>
                <a:cs typeface="Times New Roman" panose="02020603050405020304" pitchFamily="18" charset="0"/>
              </a:rPr>
              <a:t>;</a:t>
            </a:r>
          </a:p>
          <a:p>
            <a:pPr fontAlgn="auto">
              <a:spcBef>
                <a:spcPts val="0"/>
              </a:spcBef>
              <a:buFont typeface="Arial"/>
              <a:buChar char="•"/>
              <a:defRPr/>
            </a:pPr>
            <a:r>
              <a:rPr lang="ru-RU" sz="2400" b="1" i="1" dirty="0" err="1">
                <a:latin typeface="Times New Roman" panose="02020603050405020304" pitchFamily="18" charset="0"/>
                <a:cs typeface="Times New Roman" panose="02020603050405020304" pitchFamily="18" charset="0"/>
              </a:rPr>
              <a:t>Құжаттарды жинау</a:t>
            </a:r>
            <a:r>
              <a:rPr lang="ru-RU" sz="2400" b="1" i="1" dirty="0">
                <a:latin typeface="Times New Roman" panose="02020603050405020304" pitchFamily="18" charset="0"/>
                <a:cs typeface="Times New Roman" panose="02020603050405020304" pitchFamily="18" charset="0"/>
              </a:rPr>
              <a:t>;</a:t>
            </a:r>
          </a:p>
          <a:p>
            <a:pPr fontAlgn="auto">
              <a:spcBef>
                <a:spcPts val="0"/>
              </a:spcBef>
              <a:buFont typeface="Arial"/>
              <a:buChar char="•"/>
              <a:defRPr/>
            </a:pPr>
            <a:r>
              <a:rPr lang="ru-RU" sz="2400" b="1" i="1" dirty="0" err="1">
                <a:latin typeface="Times New Roman" panose="02020603050405020304" pitchFamily="18" charset="0"/>
                <a:cs typeface="Times New Roman" panose="02020603050405020304" pitchFamily="18" charset="0"/>
              </a:rPr>
              <a:t>Құжаттарды тапсыру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және жүргізуші куәлігін алу</a:t>
            </a:r>
            <a:r>
              <a:rPr lang="ru-RU" sz="2400" b="1" i="1" dirty="0">
                <a:latin typeface="Times New Roman" panose="02020603050405020304" pitchFamily="18" charset="0"/>
                <a:cs typeface="Times New Roman" panose="02020603050405020304" pitchFamily="18" charset="0"/>
              </a:rPr>
              <a:t>.</a:t>
            </a:r>
          </a:p>
          <a:p>
            <a:pPr fontAlgn="auto">
              <a:spcBef>
                <a:spcPts val="0"/>
              </a:spcBef>
              <a:buFont typeface="Arial"/>
              <a:buChar char="•"/>
              <a:defRPr/>
            </a:pPr>
            <a:r>
              <a:rPr lang="ru-RU" sz="2400" b="1" i="1" dirty="0" err="1">
                <a:latin typeface="Times New Roman" panose="02020603050405020304" pitchFamily="18" charset="0"/>
                <a:cs typeface="Times New Roman" panose="02020603050405020304" pitchFamily="18" charset="0"/>
              </a:rPr>
              <a:t>Жүргізуші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куәлігін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алу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үшін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мемлекеттік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баждың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құны</a:t>
            </a:r>
            <a:r>
              <a:rPr lang="ru-RU" sz="2400" b="1" i="1" dirty="0">
                <a:latin typeface="Times New Roman" panose="02020603050405020304" pitchFamily="18" charset="0"/>
                <a:cs typeface="Times New Roman" panose="02020603050405020304" pitchFamily="18" charset="0"/>
              </a:rPr>
              <a:t> 2 478 </a:t>
            </a:r>
            <a:r>
              <a:rPr lang="ru-RU" sz="2400" b="1" i="1" dirty="0" err="1">
                <a:latin typeface="Times New Roman" panose="02020603050405020304" pitchFamily="18" charset="0"/>
                <a:cs typeface="Times New Roman" panose="02020603050405020304" pitchFamily="18" charset="0"/>
              </a:rPr>
              <a:t>теңгені</a:t>
            </a:r>
            <a:r>
              <a:rPr lang="ru-RU" sz="2400" b="1" i="1" dirty="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құрайды</a:t>
            </a:r>
            <a:r>
              <a:rPr lang="ru-RU" sz="2400" b="1" i="1" dirty="0" smtClean="0">
                <a:latin typeface="Times New Roman" panose="02020603050405020304" pitchFamily="18" charset="0"/>
                <a:cs typeface="Times New Roman" panose="02020603050405020304" pitchFamily="18" charset="0"/>
              </a:rPr>
              <a:t>.</a:t>
            </a:r>
            <a:endParaRPr lang="ru-RU" sz="2400" b="1" i="1" dirty="0">
              <a:latin typeface="Times New Roman" panose="02020603050405020304" pitchFamily="18" charset="0"/>
              <a:cs typeface="Times New Roman" panose="02020603050405020304" pitchFamily="18" charset="0"/>
            </a:endParaRPr>
          </a:p>
          <a:p>
            <a:pPr fontAlgn="auto">
              <a:spcBef>
                <a:spcPts val="0"/>
              </a:spcBef>
              <a:buFont typeface="Arial"/>
              <a:buNone/>
              <a:defRPr/>
            </a:pPr>
            <a:endParaRPr lang="ru-RU" dirty="0"/>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42593" y="260648"/>
            <a:ext cx="3164648" cy="923330"/>
          </a:xfrm>
          <a:prstGeom prst="rect">
            <a:avLst/>
          </a:prstGeom>
          <a:noFill/>
        </p:spPr>
        <p:txBody>
          <a:bodyPr wrap="none">
            <a:spAutoFit/>
          </a:bodyPr>
          <a:lstStyle/>
          <a:p>
            <a:pPr algn="ctr" fontAlgn="auto">
              <a:spcBef>
                <a:spcPts val="0"/>
              </a:spcBef>
              <a:spcAft>
                <a:spcPts val="0"/>
              </a:spcAft>
              <a:defRPr/>
            </a:pPr>
            <a:r>
              <a:rPr lang="kk-KZ" sz="5400" b="1" i="1" dirty="0">
                <a:ln w="18000">
                  <a:solidFill>
                    <a:schemeClr val="accent2">
                      <a:satMod val="140000"/>
                    </a:schemeClr>
                  </a:solidFill>
                  <a:prstDash val="solid"/>
                  <a:miter lim="800000"/>
                </a:ln>
                <a:solidFill>
                  <a:schemeClr val="bg2">
                    <a:lumMod val="40000"/>
                    <a:lumOff val="60000"/>
                  </a:schemeClr>
                </a:solidFill>
                <a:effectLst>
                  <a:outerShdw blurRad="25500" dist="23000" dir="7020000" algn="tl">
                    <a:srgbClr val="000000">
                      <a:alpha val="50000"/>
                    </a:srgbClr>
                  </a:outerShdw>
                </a:effectLst>
                <a:latin typeface="+mn-lt"/>
              </a:rPr>
              <a:t>Әуе көлігі</a:t>
            </a:r>
            <a:endParaRPr lang="ru-RU" sz="5400" b="1" i="1" dirty="0">
              <a:ln w="18000">
                <a:solidFill>
                  <a:schemeClr val="accent2">
                    <a:satMod val="140000"/>
                  </a:schemeClr>
                </a:solidFill>
                <a:prstDash val="solid"/>
                <a:miter lim="800000"/>
              </a:ln>
              <a:solidFill>
                <a:schemeClr val="bg2">
                  <a:lumMod val="40000"/>
                  <a:lumOff val="60000"/>
                </a:schemeClr>
              </a:solidFill>
              <a:effectLst>
                <a:outerShdw blurRad="25500" dist="23000" dir="7020000" algn="tl">
                  <a:srgbClr val="000000">
                    <a:alpha val="50000"/>
                  </a:srgbClr>
                </a:outerShdw>
              </a:effectLst>
              <a:latin typeface="+mn-lt"/>
            </a:endParaRPr>
          </a:p>
        </p:txBody>
      </p:sp>
      <p:pic>
        <p:nvPicPr>
          <p:cNvPr id="4098" name="Picture 2" descr="http://img.nur.kz/n/0e/e/passazhirskiy_samolet_1680x1er050.jpg"/>
          <p:cNvPicPr>
            <a:picLocks noChangeAspect="1" noChangeArrowheads="1"/>
          </p:cNvPicPr>
          <p:nvPr/>
        </p:nvPicPr>
        <p:blipFill>
          <a:blip r:embed="rId2" cstate="print">
            <a:extLst>
              <a:ext uri="{28A0092B-C50C-407E-A947-70E740481C1C}"/>
            </a:extLst>
          </a:blip>
          <a:srcRect/>
          <a:stretch>
            <a:fillRect/>
          </a:stretch>
        </p:blipFill>
        <p:spPr bwMode="auto">
          <a:xfrm>
            <a:off x="611560" y="1183978"/>
            <a:ext cx="7695889" cy="5184576"/>
          </a:xfrm>
          <a:prstGeom prst="rect">
            <a:avLst/>
          </a:prstGeom>
          <a:ln>
            <a:noFill/>
          </a:ln>
          <a:effectLst>
            <a:softEdge rad="112500"/>
          </a:effectLst>
          <a:extLst>
            <a:ext uri="{909E8E84-426E-40DD-AFC4-6F175D3DCCD1}"/>
          </a:extLst>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088" y="1341438"/>
            <a:ext cx="7200900" cy="3887787"/>
          </a:xfrm>
        </p:spPr>
        <p:txBody>
          <a:bodyPr rtlCol="0">
            <a:normAutofit/>
          </a:bodyPr>
          <a:lstStyle/>
          <a:p>
            <a:pPr marL="0" indent="0" fontAlgn="auto">
              <a:spcBef>
                <a:spcPts val="0"/>
              </a:spcBef>
              <a:buFont typeface="Arial"/>
              <a:buNone/>
              <a:defRPr/>
            </a:pPr>
            <a:r>
              <a:rPr lang="ru-RU" sz="4800" b="1" i="1" dirty="0" err="1">
                <a:solidFill>
                  <a:schemeClr val="bg2">
                    <a:lumMod val="40000"/>
                    <a:lumOff val="60000"/>
                  </a:schemeClr>
                </a:solidFill>
                <a:latin typeface="Times New Roman" pitchFamily="18" charset="0"/>
                <a:cs typeface="Times New Roman" pitchFamily="18" charset="0"/>
              </a:rPr>
              <a:t>Жүргізуші</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куәлігін</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кім</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алуы</a:t>
            </a:r>
            <a:r>
              <a:rPr lang="ru-RU" sz="4800" b="1" i="1" dirty="0">
                <a:solidFill>
                  <a:schemeClr val="bg2">
                    <a:lumMod val="40000"/>
                    <a:lumOff val="60000"/>
                  </a:schemeClr>
                </a:solidFill>
                <a:latin typeface="Times New Roman" pitchFamily="18" charset="0"/>
                <a:cs typeface="Times New Roman" pitchFamily="18" charset="0"/>
              </a:rPr>
              <a:t> </a:t>
            </a:r>
            <a:r>
              <a:rPr lang="ru-RU" sz="4800" b="1" i="1" dirty="0" err="1">
                <a:solidFill>
                  <a:schemeClr val="bg2">
                    <a:lumMod val="40000"/>
                    <a:lumOff val="60000"/>
                  </a:schemeClr>
                </a:solidFill>
                <a:latin typeface="Times New Roman" pitchFamily="18" charset="0"/>
                <a:cs typeface="Times New Roman" pitchFamily="18" charset="0"/>
              </a:rPr>
              <a:t>мүмкін</a:t>
            </a:r>
            <a:r>
              <a:rPr lang="ru-RU" sz="4800" b="1" i="1" dirty="0">
                <a:solidFill>
                  <a:schemeClr val="bg2">
                    <a:lumMod val="40000"/>
                    <a:lumOff val="60000"/>
                  </a:schemeClr>
                </a:solidFill>
                <a:latin typeface="Times New Roman" pitchFamily="18" charset="0"/>
                <a:cs typeface="Times New Roman" pitchFamily="18" charset="0"/>
              </a:rPr>
              <a:t>?</a:t>
            </a:r>
          </a:p>
          <a:p>
            <a:pPr fontAlgn="auto">
              <a:spcBef>
                <a:spcPts val="0"/>
              </a:spcBef>
              <a:buFont typeface="Arial"/>
              <a:buChar char="•"/>
              <a:defRPr/>
            </a:pPr>
            <a:endParaRPr lang="ru-RU" dirty="0"/>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Содержимое 2"/>
          <p:cNvSpPr>
            <a:spLocks noGrp="1"/>
          </p:cNvSpPr>
          <p:nvPr>
            <p:ph idx="1"/>
          </p:nvPr>
        </p:nvSpPr>
        <p:spPr>
          <a:xfrm>
            <a:off x="250825" y="260350"/>
            <a:ext cx="8642350" cy="6597650"/>
          </a:xfrm>
        </p:spPr>
        <p:txBody>
          <a:bodyPr/>
          <a:lstStyle/>
          <a:p>
            <a:r>
              <a:rPr lang="ru-RU" sz="2000" b="1" i="1" smtClean="0">
                <a:latin typeface="Times New Roman" pitchFamily="18" charset="0"/>
                <a:cs typeface="Times New Roman" pitchFamily="18" charset="0"/>
              </a:rPr>
              <a:t>Қазақстан Республикасының қолданыстағы заңнамасы бойынша «А1» санаттағы жүргізуші куәлігін 16 жасқа толған адамдар алуы мүмкін, ал «А» және «В» санаттағы жүргізуші куәлігін 18 жасқа толған және автомектепте оқыған адамдар алуы мүмкін. Сонымен қатар ұлттық жүргізуші куәлігін шетелдік азаматтар және азаматтығы жоқ тұлғалар Қазақстан Республикасының сыртқы істер Министрлігінің дипломатиялық өкілдерімен жұмыс жасайтын ұйымдар берген жолдама негізінде ала алады.</a:t>
            </a:r>
          </a:p>
          <a:p>
            <a:r>
              <a:rPr lang="ru-RU" sz="2000" b="1" i="1" smtClean="0">
                <a:latin typeface="Times New Roman" pitchFamily="18" charset="0"/>
                <a:cs typeface="Times New Roman" pitchFamily="18" charset="0"/>
              </a:rPr>
              <a:t>Автомектепте теориялық оқытудың ұзақтығы екі сағаттан аспайды, ал тәжірибелік үйрету бір сағаттан аспайды, курстың толық уақыты 2,5 ай. Теориялық оқытудың құны 15000-17000 теңгені құрайды. Практикалық оқу құны оқытушымен бірге көлікті бір сағат бойы жүргізгені үшін 750 теңгеден басталады. Егер автоматтық беріліс қорабы бар автокөлікте оқып үйренетін болсаңыз, онда бағасы бір жол жүру сағаты үшін 2500 теңгеге дейін көтеріледі. Оқу сапары саны бойынша қандай да бір шектеу жоқ, барлығы үйренетін адамның дайындығы мен қалауына байланысты.</a:t>
            </a:r>
          </a:p>
          <a:p>
            <a:endParaRPr lang="ru-RU" smtClean="0"/>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260350"/>
            <a:ext cx="8496300" cy="6264275"/>
          </a:xfrm>
        </p:spPr>
        <p:txBody>
          <a:bodyPr rtlCol="0">
            <a:normAutofit fontScale="85000" lnSpcReduction="10000"/>
          </a:bodyPr>
          <a:lstStyle/>
          <a:p>
            <a:pPr fontAlgn="auto">
              <a:spcBef>
                <a:spcPts val="0"/>
              </a:spcBef>
              <a:buFont typeface="Arial"/>
              <a:buChar char="•"/>
              <a:defRPr/>
            </a:pPr>
            <a:r>
              <a:rPr lang="ru-RU" b="1" i="1" dirty="0" err="1">
                <a:latin typeface="Times New Roman" pitchFamily="18" charset="0"/>
                <a:cs typeface="Times New Roman" pitchFamily="18" charset="0"/>
              </a:rPr>
              <a:t>Жүргізуші куәліктің жаңа үлгісі </a:t>
            </a:r>
            <a:r>
              <a:rPr lang="ru-RU" b="1" i="1" dirty="0">
                <a:latin typeface="Times New Roman" pitchFamily="18" charset="0"/>
                <a:cs typeface="Times New Roman" pitchFamily="18" charset="0"/>
              </a:rPr>
              <a:t>2015 </a:t>
            </a:r>
            <a:r>
              <a:rPr lang="ru-RU" b="1" i="1" dirty="0" err="1">
                <a:latin typeface="Times New Roman" pitchFamily="18" charset="0"/>
                <a:cs typeface="Times New Roman" pitchFamily="18" charset="0"/>
              </a:rPr>
              <a:t>жылдың </a:t>
            </a:r>
            <a:r>
              <a:rPr lang="ru-RU" b="1" i="1" dirty="0">
                <a:latin typeface="Times New Roman" pitchFamily="18" charset="0"/>
                <a:cs typeface="Times New Roman" pitchFamily="18" charset="0"/>
              </a:rPr>
              <a:t>03 </a:t>
            </a:r>
            <a:r>
              <a:rPr lang="ru-RU" b="1" i="1" dirty="0" err="1">
                <a:latin typeface="Times New Roman" pitchFamily="18" charset="0"/>
                <a:cs typeface="Times New Roman" pitchFamily="18" charset="0"/>
              </a:rPr>
              <a:t>наурызынан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бастап</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күшіне енді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оның келесі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санаттары</a:t>
            </a:r>
            <a:r>
              <a:rPr lang="ru-RU" b="1" i="1" dirty="0">
                <a:latin typeface="Times New Roman" pitchFamily="18" charset="0"/>
                <a:cs typeface="Times New Roman" pitchFamily="18" charset="0"/>
              </a:rPr>
              <a:t> бар:</a:t>
            </a:r>
          </a:p>
          <a:p>
            <a:pPr fontAlgn="auto">
              <a:spcBef>
                <a:spcPts val="0"/>
              </a:spcBef>
              <a:buFont typeface="Arial"/>
              <a:buChar char="•"/>
              <a:defRPr/>
            </a:pPr>
            <a:r>
              <a:rPr lang="ru-RU" b="1" i="1" dirty="0">
                <a:latin typeface="Times New Roman" pitchFamily="18" charset="0"/>
                <a:cs typeface="Times New Roman" pitchFamily="18" charset="0"/>
              </a:rPr>
              <a:t>«А», «</a:t>
            </a:r>
            <a:r>
              <a:rPr lang="en-US" b="1" i="1" dirty="0">
                <a:latin typeface="Times New Roman" pitchFamily="18" charset="0"/>
                <a:cs typeface="Times New Roman" pitchFamily="18" charset="0"/>
              </a:rPr>
              <a:t>A1» - </a:t>
            </a:r>
            <a:r>
              <a:rPr lang="ru-RU" b="1" i="1" dirty="0" err="1">
                <a:latin typeface="Times New Roman" pitchFamily="18" charset="0"/>
                <a:cs typeface="Times New Roman" pitchFamily="18" charset="0"/>
              </a:rPr>
              <a:t>екі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дөңгелекті мотоциклдарда</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«В» - </a:t>
            </a:r>
            <a:r>
              <a:rPr lang="ru-RU" b="1" i="1" dirty="0" err="1">
                <a:latin typeface="Times New Roman" pitchFamily="18" charset="0"/>
                <a:cs typeface="Times New Roman" pitchFamily="18" charset="0"/>
              </a:rPr>
              <a:t>рұқсат берілген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ең көп массасы</a:t>
            </a:r>
            <a:r>
              <a:rPr lang="ru-RU" b="1" i="1" dirty="0">
                <a:latin typeface="Times New Roman" pitchFamily="18" charset="0"/>
                <a:cs typeface="Times New Roman" pitchFamily="18" charset="0"/>
              </a:rPr>
              <a:t> 3 500 кг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отыратын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орынның </a:t>
            </a:r>
            <a:r>
              <a:rPr lang="ru-RU" b="1" i="1" dirty="0">
                <a:latin typeface="Times New Roman" pitchFamily="18" charset="0"/>
                <a:cs typeface="Times New Roman" pitchFamily="18" charset="0"/>
              </a:rPr>
              <a:t>саны </a:t>
            </a:r>
            <a:r>
              <a:rPr lang="ru-RU" b="1" i="1" dirty="0" err="1">
                <a:latin typeface="Times New Roman" pitchFamily="18" charset="0"/>
                <a:cs typeface="Times New Roman" pitchFamily="18" charset="0"/>
              </a:rPr>
              <a:t>жүргізушінің орнын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санамағанда </a:t>
            </a:r>
            <a:r>
              <a:rPr lang="ru-RU" b="1" i="1" dirty="0">
                <a:latin typeface="Times New Roman" pitchFamily="18" charset="0"/>
                <a:cs typeface="Times New Roman" pitchFamily="18" charset="0"/>
              </a:rPr>
              <a:t>8-ден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өзінің техникалық мінездемесімен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сағатына </a:t>
            </a:r>
            <a:r>
              <a:rPr lang="ru-RU" b="1" i="1" dirty="0">
                <a:latin typeface="Times New Roman" pitchFamily="18" charset="0"/>
                <a:cs typeface="Times New Roman" pitchFamily="18" charset="0"/>
              </a:rPr>
              <a:t>100 км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жылдамдықты </a:t>
            </a:r>
            <a:r>
              <a:rPr lang="ru-RU" b="1" i="1" dirty="0">
                <a:latin typeface="Times New Roman" pitchFamily="18" charset="0"/>
                <a:cs typeface="Times New Roman" pitchFamily="18" charset="0"/>
              </a:rPr>
              <a:t>ала </a:t>
            </a:r>
            <a:r>
              <a:rPr lang="ru-RU" b="1" i="1" dirty="0" err="1">
                <a:latin typeface="Times New Roman" pitchFamily="18" charset="0"/>
                <a:cs typeface="Times New Roman" pitchFamily="18" charset="0"/>
              </a:rPr>
              <a:t>алатын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автокөлікте</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B1» -  </a:t>
            </a:r>
            <a:r>
              <a:rPr lang="ru-RU" b="1" i="1" dirty="0" err="1">
                <a:latin typeface="Times New Roman" pitchFamily="18" charset="0"/>
                <a:cs typeface="Times New Roman" pitchFamily="18" charset="0"/>
              </a:rPr>
              <a:t>трициклдарда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немесе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квадроциклдарда</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«С», «</a:t>
            </a:r>
            <a:r>
              <a:rPr lang="en-US" b="1" i="1" dirty="0">
                <a:latin typeface="Times New Roman" pitchFamily="18" charset="0"/>
                <a:cs typeface="Times New Roman" pitchFamily="18" charset="0"/>
              </a:rPr>
              <a:t>C1» - </a:t>
            </a:r>
            <a:r>
              <a:rPr lang="ru-RU" b="1" i="1" dirty="0" err="1">
                <a:latin typeface="Times New Roman" pitchFamily="18" charset="0"/>
                <a:cs typeface="Times New Roman" pitchFamily="18" charset="0"/>
              </a:rPr>
              <a:t>рұқсат берілген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ең көп массасы</a:t>
            </a:r>
            <a:r>
              <a:rPr lang="ru-RU" b="1" i="1" dirty="0">
                <a:latin typeface="Times New Roman" pitchFamily="18" charset="0"/>
                <a:cs typeface="Times New Roman" pitchFamily="18" charset="0"/>
              </a:rPr>
              <a:t> 3 500 кг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жүк автокөлігінде</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D» - </a:t>
            </a:r>
            <a:r>
              <a:rPr lang="ru-RU" b="1" i="1" dirty="0" err="1">
                <a:latin typeface="Times New Roman" pitchFamily="18" charset="0"/>
                <a:cs typeface="Times New Roman" pitchFamily="18" charset="0"/>
              </a:rPr>
              <a:t>отыратын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орынның </a:t>
            </a:r>
            <a:r>
              <a:rPr lang="ru-RU" b="1" i="1" dirty="0">
                <a:latin typeface="Times New Roman" pitchFamily="18" charset="0"/>
                <a:cs typeface="Times New Roman" pitchFamily="18" charset="0"/>
              </a:rPr>
              <a:t>саны 28-ден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ұзындығы </a:t>
            </a:r>
            <a:r>
              <a:rPr lang="ru-RU" b="1" i="1" dirty="0">
                <a:latin typeface="Times New Roman" pitchFamily="18" charset="0"/>
                <a:cs typeface="Times New Roman" pitchFamily="18" charset="0"/>
              </a:rPr>
              <a:t>7,0 м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автобустарда</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D1» - </a:t>
            </a:r>
            <a:r>
              <a:rPr lang="ru-RU" b="1" i="1" dirty="0" err="1">
                <a:latin typeface="Times New Roman" pitchFamily="18" charset="0"/>
                <a:cs typeface="Times New Roman" pitchFamily="18" charset="0"/>
              </a:rPr>
              <a:t>отыратын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орынның </a:t>
            </a:r>
            <a:r>
              <a:rPr lang="ru-RU" b="1" i="1" dirty="0">
                <a:latin typeface="Times New Roman" pitchFamily="18" charset="0"/>
                <a:cs typeface="Times New Roman" pitchFamily="18" charset="0"/>
              </a:rPr>
              <a:t>саны 28-ден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ұзындығы </a:t>
            </a:r>
            <a:r>
              <a:rPr lang="ru-RU" b="1" i="1" dirty="0">
                <a:latin typeface="Times New Roman" pitchFamily="18" charset="0"/>
                <a:cs typeface="Times New Roman" pitchFamily="18" charset="0"/>
              </a:rPr>
              <a:t>7,0 м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автобустарда</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BE» - </a:t>
            </a:r>
            <a:r>
              <a:rPr lang="ru-RU" b="1" i="1" dirty="0" err="1">
                <a:latin typeface="Times New Roman" pitchFamily="18" charset="0"/>
                <a:cs typeface="Times New Roman" pitchFamily="18" charset="0"/>
              </a:rPr>
              <a:t>рұқсат берілген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ең көп массасы</a:t>
            </a:r>
            <a:r>
              <a:rPr lang="ru-RU" b="1" i="1" dirty="0">
                <a:latin typeface="Times New Roman" pitchFamily="18" charset="0"/>
                <a:cs typeface="Times New Roman" pitchFamily="18" charset="0"/>
              </a:rPr>
              <a:t> 3 500 кг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отыратын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орынның </a:t>
            </a:r>
            <a:r>
              <a:rPr lang="ru-RU" b="1" i="1" dirty="0">
                <a:latin typeface="Times New Roman" pitchFamily="18" charset="0"/>
                <a:cs typeface="Times New Roman" pitchFamily="18" charset="0"/>
              </a:rPr>
              <a:t>саны </a:t>
            </a:r>
            <a:r>
              <a:rPr lang="ru-RU" b="1" i="1" dirty="0" err="1">
                <a:latin typeface="Times New Roman" pitchFamily="18" charset="0"/>
                <a:cs typeface="Times New Roman" pitchFamily="18" charset="0"/>
              </a:rPr>
              <a:t>жүргізушінің орнын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санамағанда </a:t>
            </a:r>
            <a:r>
              <a:rPr lang="ru-RU" b="1" i="1" dirty="0">
                <a:latin typeface="Times New Roman" pitchFamily="18" charset="0"/>
                <a:cs typeface="Times New Roman" pitchFamily="18" charset="0"/>
              </a:rPr>
              <a:t>8-ден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өзінің техникалық мінездемесімен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сағатына </a:t>
            </a:r>
            <a:r>
              <a:rPr lang="ru-RU" b="1" i="1" dirty="0">
                <a:latin typeface="Times New Roman" pitchFamily="18" charset="0"/>
                <a:cs typeface="Times New Roman" pitchFamily="18" charset="0"/>
              </a:rPr>
              <a:t>100 км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жылдамдықты </a:t>
            </a:r>
            <a:r>
              <a:rPr lang="ru-RU" b="1" i="1" dirty="0">
                <a:latin typeface="Times New Roman" pitchFamily="18" charset="0"/>
                <a:cs typeface="Times New Roman" pitchFamily="18" charset="0"/>
              </a:rPr>
              <a:t>ала </a:t>
            </a:r>
            <a:r>
              <a:rPr lang="ru-RU" b="1" i="1" dirty="0" err="1">
                <a:latin typeface="Times New Roman" pitchFamily="18" charset="0"/>
                <a:cs typeface="Times New Roman" pitchFamily="18" charset="0"/>
              </a:rPr>
              <a:t>алатын</a:t>
            </a:r>
            <a:r>
              <a:rPr lang="ru-RU" b="1" i="1" dirty="0">
                <a:latin typeface="Times New Roman" pitchFamily="18" charset="0"/>
                <a:cs typeface="Times New Roman" pitchFamily="18" charset="0"/>
              </a:rPr>
              <a:t>, - </a:t>
            </a:r>
            <a:r>
              <a:rPr lang="ru-RU" b="1" i="1" dirty="0" err="1">
                <a:latin typeface="Times New Roman" pitchFamily="18" charset="0"/>
                <a:cs typeface="Times New Roman" pitchFamily="18" charset="0"/>
              </a:rPr>
              <a:t>рұқсат берілген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ең көп массасы</a:t>
            </a:r>
            <a:r>
              <a:rPr lang="ru-RU" b="1" i="1" dirty="0">
                <a:latin typeface="Times New Roman" pitchFamily="18" charset="0"/>
                <a:cs typeface="Times New Roman" pitchFamily="18" charset="0"/>
              </a:rPr>
              <a:t> 1000 кг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тіркемемен</a:t>
            </a:r>
            <a:r>
              <a:rPr lang="ru-RU" b="1" i="1" dirty="0">
                <a:latin typeface="Times New Roman" pitchFamily="18" charset="0"/>
                <a:cs typeface="Times New Roman" pitchFamily="18" charset="0"/>
              </a:rPr>
              <a:t>, ал </a:t>
            </a:r>
            <a:r>
              <a:rPr lang="ru-RU" b="1" i="1" dirty="0" err="1">
                <a:latin typeface="Times New Roman" pitchFamily="18" charset="0"/>
                <a:cs typeface="Times New Roman" pitchFamily="18" charset="0"/>
              </a:rPr>
              <a:t>көлік құралы составтың массасы</a:t>
            </a:r>
            <a:r>
              <a:rPr lang="ru-RU" b="1" i="1" dirty="0">
                <a:latin typeface="Times New Roman" pitchFamily="18" charset="0"/>
                <a:cs typeface="Times New Roman" pitchFamily="18" charset="0"/>
              </a:rPr>
              <a:t> 3 500 кг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автокөлікте</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«СЕ», «</a:t>
            </a:r>
            <a:r>
              <a:rPr lang="en-US" b="1" i="1" dirty="0">
                <a:latin typeface="Times New Roman" pitchFamily="18" charset="0"/>
                <a:cs typeface="Times New Roman" pitchFamily="18" charset="0"/>
              </a:rPr>
              <a:t>C1E» - </a:t>
            </a:r>
            <a:r>
              <a:rPr lang="ru-RU" b="1" i="1" dirty="0" err="1">
                <a:latin typeface="Times New Roman" pitchFamily="18" charset="0"/>
                <a:cs typeface="Times New Roman" pitchFamily="18" charset="0"/>
              </a:rPr>
              <a:t>рұқсат берілген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ең көп массасы</a:t>
            </a:r>
            <a:r>
              <a:rPr lang="ru-RU" b="1" i="1" dirty="0">
                <a:latin typeface="Times New Roman" pitchFamily="18" charset="0"/>
                <a:cs typeface="Times New Roman" pitchFamily="18" charset="0"/>
              </a:rPr>
              <a:t> 3 500 кг </a:t>
            </a:r>
            <a:r>
              <a:rPr lang="ru-RU" b="1" i="1" dirty="0" err="1">
                <a:latin typeface="Times New Roman" pitchFamily="18" charset="0"/>
                <a:cs typeface="Times New Roman" pitchFamily="18" charset="0"/>
              </a:rPr>
              <a:t>асатын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арасын</a:t>
            </a:r>
            <a:r>
              <a:rPr lang="ru-RU" b="1" i="1" dirty="0">
                <a:latin typeface="Times New Roman" pitchFamily="18" charset="0"/>
                <a:cs typeface="Times New Roman" pitchFamily="18" charset="0"/>
              </a:rPr>
              <a:t> 1 </a:t>
            </a:r>
            <a:r>
              <a:rPr lang="ru-RU" b="1" i="1" dirty="0" err="1">
                <a:latin typeface="Times New Roman" pitchFamily="18" charset="0"/>
                <a:cs typeface="Times New Roman" pitchFamily="18" charset="0"/>
              </a:rPr>
              <a:t>метрден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астам</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кемінде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екі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қос доңғалақ білігі</a:t>
            </a:r>
            <a:r>
              <a:rPr lang="ru-RU" b="1" i="1" dirty="0">
                <a:latin typeface="Times New Roman" pitchFamily="18" charset="0"/>
                <a:cs typeface="Times New Roman" pitchFamily="18" charset="0"/>
              </a:rPr>
              <a:t> бар </a:t>
            </a:r>
            <a:r>
              <a:rPr lang="ru-RU" b="1" i="1" dirty="0" err="1">
                <a:latin typeface="Times New Roman" pitchFamily="18" charset="0"/>
                <a:cs typeface="Times New Roman" pitchFamily="18" charset="0"/>
              </a:rPr>
              <a:t>тіркемесімен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немесе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жартылай</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тіркеме</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DE», «D1E» - </a:t>
            </a:r>
            <a:r>
              <a:rPr lang="ru-RU" b="1" i="1" dirty="0" err="1">
                <a:latin typeface="Times New Roman" pitchFamily="18" charset="0"/>
                <a:cs typeface="Times New Roman" pitchFamily="18" charset="0"/>
              </a:rPr>
              <a:t>буындасқан автобустарда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немесе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отыратын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орнының </a:t>
            </a:r>
            <a:r>
              <a:rPr lang="ru-RU" b="1" i="1" dirty="0">
                <a:latin typeface="Times New Roman" pitchFamily="18" charset="0"/>
                <a:cs typeface="Times New Roman" pitchFamily="18" charset="0"/>
              </a:rPr>
              <a:t>саны 28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ұзындығы тіркемемен</a:t>
            </a:r>
            <a:r>
              <a:rPr lang="ru-RU" b="1" i="1" dirty="0">
                <a:latin typeface="Times New Roman" pitchFamily="18" charset="0"/>
                <a:cs typeface="Times New Roman" pitchFamily="18" charset="0"/>
              </a:rPr>
              <a:t> 7,0 м кем </a:t>
            </a:r>
            <a:r>
              <a:rPr lang="ru-RU" b="1" i="1" dirty="0" err="1">
                <a:latin typeface="Times New Roman" pitchFamily="18" charset="0"/>
                <a:cs typeface="Times New Roman" pitchFamily="18" charset="0"/>
              </a:rPr>
              <a:t>емес</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рұқсат берілген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ең көп массасы</a:t>
            </a:r>
            <a:r>
              <a:rPr lang="ru-RU" b="1" i="1" dirty="0">
                <a:latin typeface="Times New Roman" pitchFamily="18" charset="0"/>
                <a:cs typeface="Times New Roman" pitchFamily="18" charset="0"/>
              </a:rPr>
              <a:t> 1000 кг </a:t>
            </a:r>
            <a:r>
              <a:rPr lang="ru-RU" b="1" i="1" dirty="0" err="1">
                <a:latin typeface="Times New Roman" pitchFamily="18" charset="0"/>
                <a:cs typeface="Times New Roman" pitchFamily="18" charset="0"/>
              </a:rPr>
              <a:t>аспайтын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автобустарда</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Tm» - </a:t>
            </a:r>
            <a:r>
              <a:rPr lang="ru-RU" b="1" i="1" dirty="0" err="1">
                <a:latin typeface="Times New Roman" pitchFamily="18" charset="0"/>
                <a:cs typeface="Times New Roman" pitchFamily="18" charset="0"/>
              </a:rPr>
              <a:t>трамвайда</a:t>
            </a:r>
            <a:r>
              <a:rPr lang="ru-RU" b="1" i="1" dirty="0">
                <a:latin typeface="Times New Roman" pitchFamily="18" charset="0"/>
                <a:cs typeface="Times New Roman" pitchFamily="18" charset="0"/>
              </a:rPr>
              <a:t>;</a:t>
            </a:r>
          </a:p>
          <a:p>
            <a:pPr fontAlgn="auto">
              <a:spcBef>
                <a:spcPts val="0"/>
              </a:spcBef>
              <a:buFont typeface="Arial"/>
              <a:buChar char="•"/>
              <a:defRPr/>
            </a:pP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Tb» - </a:t>
            </a:r>
            <a:r>
              <a:rPr lang="ru-RU" b="1" i="1" dirty="0" err="1">
                <a:latin typeface="Times New Roman" pitchFamily="18" charset="0"/>
                <a:cs typeface="Times New Roman" pitchFamily="18" charset="0"/>
              </a:rPr>
              <a:t>троллейбуста</a:t>
            </a:r>
            <a:r>
              <a:rPr lang="ru-RU" b="1" i="1" dirty="0">
                <a:latin typeface="Times New Roman" pitchFamily="18" charset="0"/>
                <a:cs typeface="Times New Roman" pitchFamily="18" charset="0"/>
              </a:rPr>
              <a:t>.</a:t>
            </a:r>
          </a:p>
          <a:p>
            <a:pPr fontAlgn="auto">
              <a:spcBef>
                <a:spcPts val="0"/>
              </a:spcBef>
              <a:buFont typeface="Arial"/>
              <a:buNone/>
              <a:defRPr/>
            </a:pPr>
            <a:endParaRPr lang="ru-RU" b="1" i="1"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013" y="312738"/>
            <a:ext cx="7239000" cy="1368425"/>
          </a:xfrm>
        </p:spPr>
        <p:txBody>
          <a:bodyPr/>
          <a:lstStyle/>
          <a:p>
            <a:pPr algn="ctr" fontAlgn="auto">
              <a:spcAft>
                <a:spcPts val="0"/>
              </a:spcAft>
              <a:defRPr/>
            </a:pPr>
            <a:r>
              <a:rPr lang="kk-KZ" sz="5400" b="1" i="1" cap="none" dirty="0">
                <a:solidFill>
                  <a:schemeClr val="bg2">
                    <a:lumMod val="40000"/>
                    <a:lumOff val="60000"/>
                  </a:schemeClr>
                </a:solidFill>
                <a:latin typeface="Times New Roman" panose="02020603050405020304" pitchFamily="18" charset="0"/>
                <a:cs typeface="Times New Roman" panose="02020603050405020304" pitchFamily="18" charset="0"/>
              </a:rPr>
              <a:t>Теміржол көлігі</a:t>
            </a:r>
            <a:r>
              <a:rPr lang="kk-KZ" cap="none" dirty="0">
                <a:solidFill>
                  <a:srgbClr val="FF0000"/>
                </a:solidFill>
                <a:latin typeface="Times New Roman" panose="02020603050405020304" pitchFamily="18" charset="0"/>
                <a:cs typeface="Times New Roman" panose="02020603050405020304" pitchFamily="18" charset="0"/>
              </a:rPr>
              <a:t/>
            </a:r>
            <a:br>
              <a:rPr lang="kk-KZ" cap="none" dirty="0">
                <a:solidFill>
                  <a:srgbClr val="FF0000"/>
                </a:solidFill>
                <a:latin typeface="Times New Roman" panose="02020603050405020304" pitchFamily="18" charset="0"/>
                <a:cs typeface="Times New Roman" panose="02020603050405020304" pitchFamily="18" charset="0"/>
              </a:rPr>
            </a:br>
            <a:endParaRPr lang="ru-RU" sz="2200" cap="none"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ttps://upload.wikimedia.org/wikipedia/commons/thumb/4/4f/IMG_2066_Railway_works_vehicles.jpg/1024px-IMG_2066_Railway_works_vehicles.jpg"/>
          <p:cNvPicPr>
            <a:picLocks noGrp="1" noChangeAspect="1" noChangeArrowheads="1"/>
          </p:cNvPicPr>
          <p:nvPr>
            <p:ph idx="1"/>
          </p:nvPr>
        </p:nvPicPr>
        <p:blipFill>
          <a:blip r:embed="rId2" cstate="print">
            <a:extLst>
              <a:ext uri="{28A0092B-C50C-407E-A947-70E740481C1C}"/>
            </a:extLst>
          </a:blip>
          <a:srcRect/>
          <a:stretch>
            <a:fillRect/>
          </a:stretch>
        </p:blipFill>
        <p:spPr>
          <a:xfrm>
            <a:off x="627137" y="1680962"/>
            <a:ext cx="7686067" cy="4844382"/>
          </a:xfrm>
          <a:effectLst>
            <a:softEdge rad="112500"/>
          </a:effectLst>
          <a:extLst>
            <a:ext uri="{909E8E84-426E-40DD-AFC4-6F175D3DCCD1}"/>
          </a:extLst>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476250"/>
            <a:ext cx="7920037" cy="6048375"/>
          </a:xfrm>
        </p:spPr>
        <p:txBody>
          <a:bodyPr rtlCol="0">
            <a:noAutofit/>
          </a:bodyPr>
          <a:lstStyle/>
          <a:p>
            <a:pPr marL="0" indent="0" fontAlgn="auto">
              <a:spcBef>
                <a:spcPts val="0"/>
              </a:spcBef>
              <a:buFont typeface="Arial"/>
              <a:buNone/>
              <a:defRPr/>
            </a:pPr>
            <a:r>
              <a:rPr lang="ru-RU" sz="2800" b="1" i="1" dirty="0" err="1">
                <a:solidFill>
                  <a:schemeClr val="bg2">
                    <a:lumMod val="40000"/>
                    <a:lumOff val="60000"/>
                  </a:schemeClr>
                </a:solidFill>
                <a:latin typeface="Times New Roman" panose="02020603050405020304" pitchFamily="18" charset="0"/>
                <a:cs typeface="Times New Roman" panose="02020603050405020304" pitchFamily="18" charset="0"/>
              </a:rPr>
              <a:t>Темір</a:t>
            </a:r>
            <a:r>
              <a:rPr lang="ru-RU" sz="2800" b="1" i="1" dirty="0">
                <a:solidFill>
                  <a:schemeClr val="bg2">
                    <a:lumMod val="40000"/>
                    <a:lumOff val="60000"/>
                  </a:schemeClr>
                </a:solidFill>
                <a:latin typeface="Times New Roman" panose="02020603050405020304" pitchFamily="18" charset="0"/>
                <a:cs typeface="Times New Roman" panose="02020603050405020304" pitchFamily="18" charset="0"/>
              </a:rPr>
              <a:t> </a:t>
            </a:r>
            <a:r>
              <a:rPr lang="ru-RU" sz="2800" b="1" i="1" dirty="0" err="1">
                <a:solidFill>
                  <a:schemeClr val="bg2">
                    <a:lumMod val="40000"/>
                    <a:lumOff val="60000"/>
                  </a:schemeClr>
                </a:solidFill>
                <a:latin typeface="Times New Roman" panose="02020603050405020304" pitchFamily="18" charset="0"/>
                <a:cs typeface="Times New Roman" panose="02020603050405020304" pitchFamily="18" charset="0"/>
              </a:rPr>
              <a:t>жол</a:t>
            </a:r>
            <a:r>
              <a:rPr lang="ru-RU" sz="2800" b="1" i="1" dirty="0">
                <a:solidFill>
                  <a:schemeClr val="bg2">
                    <a:lumMod val="40000"/>
                    <a:lumOff val="60000"/>
                  </a:schemeClr>
                </a:solidFill>
                <a:latin typeface="Times New Roman" panose="02020603050405020304" pitchFamily="18" charset="0"/>
                <a:cs typeface="Times New Roman" panose="02020603050405020304" pitchFamily="18" charset="0"/>
              </a:rPr>
              <a:t> </a:t>
            </a:r>
            <a:r>
              <a:rPr lang="ru-RU" sz="2800" b="1" i="1" dirty="0" err="1">
                <a:solidFill>
                  <a:schemeClr val="bg2">
                    <a:lumMod val="40000"/>
                    <a:lumOff val="60000"/>
                  </a:schemeClr>
                </a:solidFill>
                <a:latin typeface="Times New Roman" panose="02020603050405020304" pitchFamily="18" charset="0"/>
                <a:cs typeface="Times New Roman" panose="02020603050405020304" pitchFamily="18" charset="0"/>
              </a:rPr>
              <a:t>көлігі</a:t>
            </a:r>
            <a:r>
              <a:rPr lang="ru-RU" sz="2400" b="1" i="1" dirty="0">
                <a:latin typeface="Times New Roman" panose="02020603050405020304" pitchFamily="18" charset="0"/>
                <a:cs typeface="Times New Roman" panose="02020603050405020304" pitchFamily="18" charset="0"/>
              </a:rPr>
              <a:t> – </a:t>
            </a:r>
            <a:r>
              <a:rPr lang="ru-RU" sz="2400" b="1" i="1" dirty="0" err="1">
                <a:latin typeface="Times New Roman" panose="02020603050405020304" pitchFamily="18" charset="0"/>
                <a:cs typeface="Times New Roman" panose="02020603050405020304" pitchFamily="18" charset="0"/>
              </a:rPr>
              <a:t>көлік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кешенінің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жетекші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саласы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жүктер</a:t>
            </a:r>
            <a:r>
              <a:rPr lang="ru-RU" sz="2400" b="1" i="1" dirty="0">
                <a:latin typeface="Times New Roman" panose="02020603050405020304" pitchFamily="18" charset="0"/>
                <a:cs typeface="Times New Roman" panose="02020603050405020304" pitchFamily="18" charset="0"/>
              </a:rPr>
              <a:t> мен </a:t>
            </a:r>
            <a:r>
              <a:rPr lang="ru-RU" sz="2400" b="1" i="1" dirty="0" err="1">
                <a:latin typeface="Times New Roman" panose="02020603050405020304" pitchFamily="18" charset="0"/>
                <a:cs typeface="Times New Roman" panose="02020603050405020304" pitchFamily="18" charset="0"/>
              </a:rPr>
              <a:t>жолаушыларды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алыс</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қашықтыққа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тасымалдайтын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басты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қатынас</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құралы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Темір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көлігі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локомотивтер</a:t>
            </a:r>
            <a:r>
              <a:rPr lang="ru-RU" sz="2400" b="1" i="1" dirty="0">
                <a:latin typeface="Times New Roman" panose="02020603050405020304" pitchFamily="18" charset="0"/>
                <a:cs typeface="Times New Roman" panose="02020603050405020304" pitchFamily="18" charset="0"/>
              </a:rPr>
              <a:t> мен </a:t>
            </a:r>
            <a:r>
              <a:rPr lang="ru-RU" sz="2400" b="1" i="1" dirty="0" err="1">
                <a:latin typeface="Times New Roman" panose="02020603050405020304" pitchFamily="18" charset="0"/>
                <a:cs typeface="Times New Roman" panose="02020603050405020304" pitchFamily="18" charset="0"/>
              </a:rPr>
              <a:t>вагондардан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тұратын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арнайы</a:t>
            </a:r>
            <a:r>
              <a:rPr lang="ru-RU" sz="2400" b="1" i="1" dirty="0">
                <a:latin typeface="Times New Roman" panose="02020603050405020304" pitchFamily="18" charset="0"/>
                <a:cs typeface="Times New Roman" panose="02020603050405020304" pitchFamily="18" charset="0"/>
              </a:rPr>
              <a:t> рельс </a:t>
            </a:r>
            <a:r>
              <a:rPr lang="ru-RU" sz="2400" b="1" i="1" dirty="0" err="1">
                <a:latin typeface="Times New Roman" panose="02020603050405020304" pitchFamily="18" charset="0"/>
                <a:cs typeface="Times New Roman" panose="02020603050405020304" pitchFamily="18" charset="0"/>
              </a:rPr>
              <a:t>жол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арқылы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тасымалдауға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арналған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түрі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болып</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табылады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Темір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көлігінде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тасымал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құны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басқа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түрлерімен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салыстырғанда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біршама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төмен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қатынауы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тұрақты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Қазақстанның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ішкі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құрлықтық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орналасуы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жағдайында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Темір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көлігі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елдің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кешенінің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құрамында</a:t>
            </a:r>
            <a:r>
              <a:rPr lang="ru-RU" sz="2400" b="1" i="1" dirty="0">
                <a:latin typeface="Times New Roman" panose="02020603050405020304" pitchFamily="18" charset="0"/>
                <a:cs typeface="Times New Roman" panose="02020603050405020304" pitchFamily="18" charset="0"/>
              </a:rPr>
              <a:t> аса </a:t>
            </a:r>
            <a:r>
              <a:rPr lang="ru-RU" sz="2400" b="1" i="1" dirty="0" err="1">
                <a:latin typeface="Times New Roman" panose="02020603050405020304" pitchFamily="18" charset="0"/>
                <a:cs typeface="Times New Roman" panose="02020603050405020304" pitchFamily="18" charset="0"/>
              </a:rPr>
              <a:t>маңызды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рөл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атқарады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Темір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көлігі</a:t>
            </a:r>
            <a:r>
              <a:rPr lang="ru-RU" sz="2400" b="1" i="1" dirty="0">
                <a:latin typeface="Times New Roman" panose="02020603050405020304" pitchFamily="18" charset="0"/>
                <a:cs typeface="Times New Roman" panose="02020603050405020304" pitchFamily="18" charset="0"/>
              </a:rPr>
              <a:t> 19 </a:t>
            </a:r>
            <a:r>
              <a:rPr lang="ru-RU" sz="2400" b="1" i="1" dirty="0" err="1">
                <a:latin typeface="Times New Roman" panose="02020603050405020304" pitchFamily="18" charset="0"/>
                <a:cs typeface="Times New Roman" panose="02020603050405020304" pitchFamily="18" charset="0"/>
              </a:rPr>
              <a:t>ғасырда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ірі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өнеркәсіп</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орындарының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ашылуына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әсіресе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кен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қазып</a:t>
            </a:r>
            <a:r>
              <a:rPr lang="ru-RU" sz="2400" b="1" i="1" dirty="0">
                <a:latin typeface="Times New Roman" panose="02020603050405020304" pitchFamily="18" charset="0"/>
                <a:cs typeface="Times New Roman" panose="02020603050405020304" pitchFamily="18" charset="0"/>
              </a:rPr>
              <a:t>, металл </a:t>
            </a:r>
            <a:r>
              <a:rPr lang="ru-RU" sz="2400" b="1" i="1" dirty="0" err="1">
                <a:latin typeface="Times New Roman" panose="02020603050405020304" pitchFamily="18" charset="0"/>
                <a:cs typeface="Times New Roman" panose="02020603050405020304" pitchFamily="18" charset="0"/>
              </a:rPr>
              <a:t>өңдеудің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дамуына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байланысты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пайда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болды</a:t>
            </a:r>
            <a:r>
              <a:rPr lang="ru-RU" sz="2400" b="1" i="1" dirty="0">
                <a:latin typeface="Times New Roman" panose="02020603050405020304" pitchFamily="18" charset="0"/>
                <a:cs typeface="Times New Roman" panose="02020603050405020304" pitchFamily="18" charset="0"/>
              </a:rPr>
              <a:t>. </a:t>
            </a: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600" y="333375"/>
            <a:ext cx="7848600" cy="1176338"/>
          </a:xfrm>
        </p:spPr>
        <p:txBody>
          <a:bodyPr/>
          <a:lstStyle/>
          <a:p>
            <a:pPr algn="ctr" fontAlgn="auto">
              <a:spcAft>
                <a:spcPts val="0"/>
              </a:spcAft>
              <a:defRPr/>
            </a:pPr>
            <a:r>
              <a:rPr lang="ru-RU" sz="4000" b="1" i="1" dirty="0" err="1">
                <a:solidFill>
                  <a:schemeClr val="bg2">
                    <a:lumMod val="40000"/>
                    <a:lumOff val="60000"/>
                  </a:schemeClr>
                </a:solidFill>
                <a:latin typeface="Times New Roman" panose="02020603050405020304" pitchFamily="18" charset="0"/>
                <a:cs typeface="Times New Roman" panose="02020603050405020304" pitchFamily="18" charset="0"/>
              </a:rPr>
              <a:t>Қазақстандағы</a:t>
            </a:r>
            <a:r>
              <a:rPr lang="ru-RU" sz="4000" b="1" i="1" dirty="0">
                <a:solidFill>
                  <a:schemeClr val="bg2">
                    <a:lumMod val="40000"/>
                    <a:lumOff val="60000"/>
                  </a:schemeClr>
                </a:solidFill>
                <a:latin typeface="Times New Roman" panose="02020603050405020304" pitchFamily="18" charset="0"/>
                <a:cs typeface="Times New Roman" panose="02020603050405020304" pitchFamily="18" charset="0"/>
              </a:rPr>
              <a:t> </a:t>
            </a:r>
            <a:r>
              <a:rPr lang="ru-RU" sz="4000" b="1" i="1" dirty="0" err="1">
                <a:solidFill>
                  <a:schemeClr val="bg2">
                    <a:lumMod val="40000"/>
                    <a:lumOff val="60000"/>
                  </a:schemeClr>
                </a:solidFill>
                <a:latin typeface="Times New Roman" panose="02020603050405020304" pitchFamily="18" charset="0"/>
                <a:cs typeface="Times New Roman" panose="02020603050405020304" pitchFamily="18" charset="0"/>
              </a:rPr>
              <a:t>темір</a:t>
            </a:r>
            <a:r>
              <a:rPr lang="ru-RU" sz="4000" b="1" i="1" dirty="0">
                <a:solidFill>
                  <a:schemeClr val="bg2">
                    <a:lumMod val="40000"/>
                    <a:lumOff val="60000"/>
                  </a:schemeClr>
                </a:solidFill>
                <a:latin typeface="Times New Roman" panose="02020603050405020304" pitchFamily="18" charset="0"/>
                <a:cs typeface="Times New Roman" panose="02020603050405020304" pitchFamily="18" charset="0"/>
              </a:rPr>
              <a:t> </a:t>
            </a:r>
            <a:r>
              <a:rPr lang="ru-RU" sz="4000" b="1" i="1" dirty="0" err="1">
                <a:solidFill>
                  <a:schemeClr val="bg2">
                    <a:lumMod val="40000"/>
                    <a:lumOff val="60000"/>
                  </a:schemeClr>
                </a:solidFill>
                <a:latin typeface="Times New Roman" panose="02020603050405020304" pitchFamily="18" charset="0"/>
                <a:cs typeface="Times New Roman" panose="02020603050405020304" pitchFamily="18" charset="0"/>
              </a:rPr>
              <a:t>жол</a:t>
            </a:r>
            <a:r>
              <a:rPr lang="ru-RU" dirty="0">
                <a:solidFill>
                  <a:srgbClr val="FF0000"/>
                </a:solidFill>
                <a:latin typeface="Times New Roman" panose="02020603050405020304" pitchFamily="18" charset="0"/>
                <a:cs typeface="Times New Roman" panose="02020603050405020304" pitchFamily="18" charset="0"/>
              </a:rPr>
              <a:t/>
            </a:r>
            <a:br>
              <a:rPr lang="ru-RU" dirty="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endParaRPr>
          </a:p>
        </p:txBody>
      </p:sp>
      <p:sp>
        <p:nvSpPr>
          <p:cNvPr id="3" name="Объект 2"/>
          <p:cNvSpPr>
            <a:spLocks noGrp="1"/>
          </p:cNvSpPr>
          <p:nvPr>
            <p:ph idx="1"/>
          </p:nvPr>
        </p:nvSpPr>
        <p:spPr>
          <a:xfrm>
            <a:off x="468313" y="1341438"/>
            <a:ext cx="8362950" cy="5256212"/>
          </a:xfrm>
        </p:spPr>
        <p:txBody>
          <a:bodyPr rtlCol="0">
            <a:noAutofit/>
          </a:bodyPr>
          <a:lstStyle/>
          <a:p>
            <a:pPr marL="0" indent="0" fontAlgn="auto">
              <a:spcBef>
                <a:spcPts val="0"/>
              </a:spcBef>
              <a:buFont typeface="Arial"/>
              <a:buNone/>
              <a:defRPr/>
            </a:pPr>
            <a:r>
              <a:rPr lang="ru-RU" sz="1600" b="1" i="1" dirty="0" err="1">
                <a:latin typeface="Times New Roman" panose="02020603050405020304" pitchFamily="18" charset="0"/>
                <a:cs typeface="Times New Roman" panose="02020603050405020304" pitchFamily="18" charset="0"/>
              </a:rPr>
              <a:t>Қазақстан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жеріндегі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тұңғыш</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теміржол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магистралі</a:t>
            </a:r>
            <a:r>
              <a:rPr lang="ru-RU" sz="1600" b="1" i="1" dirty="0">
                <a:latin typeface="Times New Roman" panose="02020603050405020304" pitchFamily="18" charset="0"/>
                <a:cs typeface="Times New Roman" panose="02020603050405020304" pitchFamily="18" charset="0"/>
              </a:rPr>
              <a:t> 1894 </a:t>
            </a:r>
            <a:r>
              <a:rPr lang="ru-RU" sz="1600" b="1" i="1" dirty="0" err="1">
                <a:latin typeface="Times New Roman" panose="02020603050405020304" pitchFamily="18" charset="0"/>
                <a:cs typeface="Times New Roman" panose="02020603050405020304" pitchFamily="18" charset="0"/>
              </a:rPr>
              <a:t>жылдың</a:t>
            </a:r>
            <a:r>
              <a:rPr lang="ru-RU" sz="1600" b="1" i="1" dirty="0">
                <a:latin typeface="Times New Roman" panose="02020603050405020304" pitchFamily="18" charset="0"/>
                <a:cs typeface="Times New Roman" panose="02020603050405020304" pitchFamily="18" charset="0"/>
              </a:rPr>
              <a:t> 25 </a:t>
            </a:r>
            <a:r>
              <a:rPr lang="ru-RU" sz="1600" b="1" i="1" dirty="0" err="1">
                <a:latin typeface="Times New Roman" panose="02020603050405020304" pitchFamily="18" charset="0"/>
                <a:cs typeface="Times New Roman" panose="02020603050405020304" pitchFamily="18" charset="0"/>
              </a:rPr>
              <a:t>қазанында</a:t>
            </a:r>
            <a:r>
              <a:rPr lang="ru-RU" sz="1600" b="1" i="1" dirty="0">
                <a:latin typeface="Times New Roman" panose="02020603050405020304" pitchFamily="18" charset="0"/>
                <a:cs typeface="Times New Roman" panose="02020603050405020304" pitchFamily="18" charset="0"/>
              </a:rPr>
              <a:t>  Покров  </a:t>
            </a:r>
            <a:r>
              <a:rPr lang="ru-RU" sz="1600" b="1" i="1" dirty="0" err="1">
                <a:latin typeface="Times New Roman" panose="02020603050405020304" pitchFamily="18" charset="0"/>
                <a:cs typeface="Times New Roman" panose="02020603050405020304" pitchFamily="18" charset="0"/>
              </a:rPr>
              <a:t>слободасы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бүгінде</a:t>
            </a:r>
            <a:r>
              <a:rPr lang="ru-RU" sz="1600" b="1" i="1" dirty="0">
                <a:latin typeface="Times New Roman" panose="02020603050405020304" pitchFamily="18" charset="0"/>
                <a:cs typeface="Times New Roman" panose="02020603050405020304" pitchFamily="18" charset="0"/>
              </a:rPr>
              <a:t> РФ Саратов </a:t>
            </a:r>
            <a:r>
              <a:rPr lang="ru-RU" sz="1600" b="1" i="1" dirty="0" err="1">
                <a:latin typeface="Times New Roman" panose="02020603050405020304" pitchFamily="18" charset="0"/>
                <a:cs typeface="Times New Roman" panose="02020603050405020304" pitchFamily="18" charset="0"/>
              </a:rPr>
              <a:t>облысындағы</a:t>
            </a:r>
            <a:r>
              <a:rPr lang="ru-RU" sz="1600" b="1" i="1" dirty="0">
                <a:latin typeface="Times New Roman" panose="02020603050405020304" pitchFamily="18" charset="0"/>
                <a:cs typeface="Times New Roman" panose="02020603050405020304" pitchFamily="18" charset="0"/>
              </a:rPr>
              <a:t>  Энгельс қ.) - Орал тар </a:t>
            </a:r>
            <a:r>
              <a:rPr lang="ru-RU" sz="1600" b="1" i="1" dirty="0" err="1">
                <a:latin typeface="Times New Roman" panose="02020603050405020304" pitchFamily="18" charset="0"/>
                <a:cs typeface="Times New Roman" panose="02020603050405020304" pitchFamily="18" charset="0"/>
              </a:rPr>
              <a:t>табанды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жол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телімінің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құрылысы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аяқталғаннан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кейін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ашылды</a:t>
            </a:r>
            <a:r>
              <a:rPr lang="ru-RU" sz="1600" b="1" i="1" dirty="0">
                <a:latin typeface="Times New Roman" panose="02020603050405020304" pitchFamily="18" charset="0"/>
                <a:cs typeface="Times New Roman" panose="02020603050405020304" pitchFamily="18" charset="0"/>
              </a:rPr>
              <a:t>. Осы </a:t>
            </a:r>
            <a:r>
              <a:rPr lang="ru-RU" sz="1600" b="1" i="1" dirty="0" err="1">
                <a:latin typeface="Times New Roman" panose="02020603050405020304" pitchFamily="18" charset="0"/>
                <a:cs typeface="Times New Roman" panose="02020603050405020304" pitchFamily="18" charset="0"/>
              </a:rPr>
              <a:t>жолдың</a:t>
            </a:r>
            <a:r>
              <a:rPr lang="ru-RU" sz="1600" b="1" i="1" dirty="0">
                <a:latin typeface="Times New Roman" panose="02020603050405020304" pitchFamily="18" charset="0"/>
                <a:cs typeface="Times New Roman" panose="02020603050405020304" pitchFamily="18" charset="0"/>
              </a:rPr>
              <a:t> 130 </a:t>
            </a:r>
            <a:r>
              <a:rPr lang="ru-RU" sz="1600" b="1" i="1" dirty="0" err="1">
                <a:latin typeface="Times New Roman" panose="02020603050405020304" pitchFamily="18" charset="0"/>
                <a:cs typeface="Times New Roman" panose="02020603050405020304" pitchFamily="18" charset="0"/>
              </a:rPr>
              <a:t>шақырымы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қазіргі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Қазақстан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жері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арқылы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өткен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Арада</a:t>
            </a:r>
            <a:r>
              <a:rPr lang="ru-RU" sz="1600" b="1" i="1" dirty="0">
                <a:latin typeface="Times New Roman" panose="02020603050405020304" pitchFamily="18" charset="0"/>
                <a:cs typeface="Times New Roman" panose="02020603050405020304" pitchFamily="18" charset="0"/>
              </a:rPr>
              <a:t> 4 </a:t>
            </a:r>
            <a:r>
              <a:rPr lang="ru-RU" sz="1600" b="1" i="1" dirty="0" err="1">
                <a:latin typeface="Times New Roman" panose="02020603050405020304" pitchFamily="18" charset="0"/>
                <a:cs typeface="Times New Roman" panose="02020603050405020304" pitchFamily="18" charset="0"/>
              </a:rPr>
              <a:t>жыл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өткеннен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кейін</a:t>
            </a:r>
            <a:r>
              <a:rPr lang="ru-RU" sz="1600" b="1" i="1" dirty="0">
                <a:latin typeface="Times New Roman" panose="02020603050405020304" pitchFamily="18" charset="0"/>
                <a:cs typeface="Times New Roman" panose="02020603050405020304" pitchFamily="18" charset="0"/>
              </a:rPr>
              <a:t> Урбах -</a:t>
            </a:r>
            <a:r>
              <a:rPr lang="ru-RU" sz="1600" b="1" i="1" dirty="0" err="1">
                <a:latin typeface="Times New Roman" panose="02020603050405020304" pitchFamily="18" charset="0"/>
                <a:cs typeface="Times New Roman" panose="02020603050405020304" pitchFamily="18" charset="0"/>
              </a:rPr>
              <a:t>Астрахан</a:t>
            </a:r>
            <a:r>
              <a:rPr lang="ru-RU" sz="1600" b="1" i="1" dirty="0">
                <a:latin typeface="Times New Roman" panose="02020603050405020304" pitchFamily="18" charset="0"/>
                <a:cs typeface="Times New Roman" panose="02020603050405020304" pitchFamily="18" charset="0"/>
              </a:rPr>
              <a:t> тар </a:t>
            </a:r>
            <a:r>
              <a:rPr lang="ru-RU" sz="1600" b="1" i="1" dirty="0" err="1">
                <a:latin typeface="Times New Roman" panose="02020603050405020304" pitchFamily="18" charset="0"/>
                <a:cs typeface="Times New Roman" panose="02020603050405020304" pitchFamily="18" charset="0"/>
              </a:rPr>
              <a:t>табанды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жол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іске</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қосылды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Мұның</a:t>
            </a:r>
            <a:r>
              <a:rPr lang="ru-RU" sz="1600" b="1" i="1" dirty="0">
                <a:latin typeface="Times New Roman" panose="02020603050405020304" pitchFamily="18" charset="0"/>
                <a:cs typeface="Times New Roman" panose="02020603050405020304" pitchFamily="18" charset="0"/>
              </a:rPr>
              <a:t> да 77 </a:t>
            </a:r>
            <a:r>
              <a:rPr lang="ru-RU" sz="1600" b="1" i="1" dirty="0" err="1">
                <a:latin typeface="Times New Roman" panose="02020603050405020304" pitchFamily="18" charset="0"/>
                <a:cs typeface="Times New Roman" panose="02020603050405020304" pitchFamily="18" charset="0"/>
              </a:rPr>
              <a:t>шақырымы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қазақ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даласын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басып</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өтті</a:t>
            </a:r>
            <a:r>
              <a:rPr lang="ru-RU" sz="1600" b="1" i="1" dirty="0">
                <a:latin typeface="Times New Roman" panose="02020603050405020304" pitchFamily="18" charset="0"/>
                <a:cs typeface="Times New Roman" panose="02020603050405020304" pitchFamily="18" charset="0"/>
              </a:rPr>
              <a:t>. 1901-1906 </a:t>
            </a:r>
            <a:r>
              <a:rPr lang="ru-RU" sz="1600" b="1" i="1" dirty="0" err="1">
                <a:latin typeface="Times New Roman" panose="02020603050405020304" pitchFamily="18" charset="0"/>
                <a:cs typeface="Times New Roman" panose="02020603050405020304" pitchFamily="18" charset="0"/>
              </a:rPr>
              <a:t>жылдары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Қазақстан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жерінің</a:t>
            </a:r>
            <a:r>
              <a:rPr lang="ru-RU" sz="1600" b="1" i="1" dirty="0">
                <a:latin typeface="Times New Roman" panose="02020603050405020304" pitchFamily="18" charset="0"/>
                <a:cs typeface="Times New Roman" panose="02020603050405020304" pitchFamily="18" charset="0"/>
              </a:rPr>
              <a:t> 1660 </a:t>
            </a:r>
            <a:r>
              <a:rPr lang="ru-RU" sz="1600" b="1" i="1" dirty="0" err="1">
                <a:latin typeface="Times New Roman" panose="02020603050405020304" pitchFamily="18" charset="0"/>
                <a:cs typeface="Times New Roman" panose="02020603050405020304" pitchFamily="18" charset="0"/>
              </a:rPr>
              <a:t>шақырымдық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аумағын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алған</a:t>
            </a:r>
            <a:r>
              <a:rPr lang="ru-RU" sz="1600" b="1" i="1" dirty="0">
                <a:latin typeface="Times New Roman" panose="02020603050405020304" pitchFamily="18" charset="0"/>
                <a:cs typeface="Times New Roman" panose="02020603050405020304" pitchFamily="18" charset="0"/>
              </a:rPr>
              <a:t>, Орта Азия мен </a:t>
            </a:r>
            <a:r>
              <a:rPr lang="ru-RU" sz="1600" b="1" i="1" dirty="0" err="1">
                <a:latin typeface="Times New Roman" panose="02020603050405020304" pitchFamily="18" charset="0"/>
                <a:cs typeface="Times New Roman" panose="02020603050405020304" pitchFamily="18" charset="0"/>
              </a:rPr>
              <a:t>Ресейдің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орталығын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қосатын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Орынбор</a:t>
            </a:r>
            <a:r>
              <a:rPr lang="ru-RU" sz="1600" b="1" i="1" dirty="0">
                <a:latin typeface="Times New Roman" panose="02020603050405020304" pitchFamily="18" charset="0"/>
                <a:cs typeface="Times New Roman" panose="02020603050405020304" pitchFamily="18" charset="0"/>
              </a:rPr>
              <a:t> -Ташкент </a:t>
            </a:r>
            <a:r>
              <a:rPr lang="ru-RU" sz="1600" b="1" i="1" dirty="0" err="1">
                <a:latin typeface="Times New Roman" panose="02020603050405020304" pitchFamily="18" charset="0"/>
                <a:cs typeface="Times New Roman" panose="02020603050405020304" pitchFamily="18" charset="0"/>
              </a:rPr>
              <a:t>темір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жолы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салынды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Қазақстан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теміржол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көлігі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тарихының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елеулі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оқиғаларының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бірі</a:t>
            </a:r>
            <a:r>
              <a:rPr lang="ru-RU" sz="1600" b="1" i="1" dirty="0">
                <a:latin typeface="Times New Roman" panose="02020603050405020304" pitchFamily="18" charset="0"/>
                <a:cs typeface="Times New Roman" panose="02020603050405020304" pitchFamily="18" charset="0"/>
              </a:rPr>
              <a:t>: 1986 </a:t>
            </a:r>
            <a:r>
              <a:rPr lang="ru-RU" sz="1600" b="1" i="1" dirty="0" err="1">
                <a:latin typeface="Times New Roman" panose="02020603050405020304" pitchFamily="18" charset="0"/>
                <a:cs typeface="Times New Roman" panose="02020603050405020304" pitchFamily="18" charset="0"/>
              </a:rPr>
              <a:t>жылғы</a:t>
            </a:r>
            <a:r>
              <a:rPr lang="ru-RU" sz="1600" b="1" i="1" dirty="0">
                <a:latin typeface="Times New Roman" panose="02020603050405020304" pitchFamily="18" charset="0"/>
                <a:cs typeface="Times New Roman" panose="02020603050405020304" pitchFamily="18" charset="0"/>
              </a:rPr>
              <a:t> 20 </a:t>
            </a:r>
            <a:r>
              <a:rPr lang="ru-RU" sz="1600" b="1" i="1" dirty="0" err="1">
                <a:latin typeface="Times New Roman" panose="02020603050405020304" pitchFamily="18" charset="0"/>
                <a:cs typeface="Times New Roman" panose="02020603050405020304" pitchFamily="18" charset="0"/>
              </a:rPr>
              <a:t>ақпанда</a:t>
            </a:r>
            <a:r>
              <a:rPr lang="ru-RU" sz="1600" b="1" i="1" dirty="0">
                <a:latin typeface="Times New Roman" panose="02020603050405020304" pitchFamily="18" charset="0"/>
                <a:cs typeface="Times New Roman" panose="02020603050405020304" pitchFamily="18" charset="0"/>
              </a:rPr>
              <a:t> , </a:t>
            </a:r>
            <a:r>
              <a:rPr lang="ru-RU" sz="1600" b="1" i="1" dirty="0" err="1">
                <a:latin typeface="Times New Roman" panose="02020603050405020304" pitchFamily="18" charset="0"/>
                <a:cs typeface="Times New Roman" panose="02020603050405020304" pitchFamily="18" charset="0"/>
              </a:rPr>
              <a:t>әлемде</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бірінші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болып</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жалпы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салмағы</a:t>
            </a:r>
            <a:r>
              <a:rPr lang="ru-RU" sz="1600" b="1" i="1" dirty="0">
                <a:latin typeface="Times New Roman" panose="02020603050405020304" pitchFamily="18" charset="0"/>
                <a:cs typeface="Times New Roman" panose="02020603050405020304" pitchFamily="18" charset="0"/>
              </a:rPr>
              <a:t> 43,4 </a:t>
            </a:r>
            <a:r>
              <a:rPr lang="ru-RU" sz="1600" b="1" i="1" dirty="0" err="1">
                <a:latin typeface="Times New Roman" panose="02020603050405020304" pitchFamily="18" charset="0"/>
                <a:cs typeface="Times New Roman" panose="02020603050405020304" pitchFamily="18" charset="0"/>
              </a:rPr>
              <a:t>мың</a:t>
            </a:r>
            <a:r>
              <a:rPr lang="ru-RU" sz="1600" b="1" i="1" dirty="0">
                <a:latin typeface="Times New Roman" panose="02020603050405020304" pitchFamily="18" charset="0"/>
                <a:cs typeface="Times New Roman" panose="02020603050405020304" pitchFamily="18" charset="0"/>
              </a:rPr>
              <a:t> тонна </a:t>
            </a:r>
            <a:r>
              <a:rPr lang="ru-RU" sz="1600" b="1" i="1" dirty="0" err="1">
                <a:latin typeface="Times New Roman" panose="02020603050405020304" pitchFamily="18" charset="0"/>
                <a:cs typeface="Times New Roman" panose="02020603050405020304" pitchFamily="18" charset="0"/>
              </a:rPr>
              <a:t>және</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ұзындығы</a:t>
            </a:r>
            <a:r>
              <a:rPr lang="ru-RU" sz="1600" b="1" i="1" dirty="0">
                <a:latin typeface="Times New Roman" panose="02020603050405020304" pitchFamily="18" charset="0"/>
                <a:cs typeface="Times New Roman" panose="02020603050405020304" pitchFamily="18" charset="0"/>
              </a:rPr>
              <a:t> 6,5 </a:t>
            </a:r>
            <a:r>
              <a:rPr lang="ru-RU" sz="1600" b="1" i="1" dirty="0" err="1">
                <a:latin typeface="Times New Roman" panose="02020603050405020304" pitchFamily="18" charset="0"/>
                <a:cs typeface="Times New Roman" panose="02020603050405020304" pitchFamily="18" charset="0"/>
              </a:rPr>
              <a:t>шақырым</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болатын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жылжымалы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құрамға</a:t>
            </a:r>
            <a:r>
              <a:rPr lang="ru-RU" sz="1600" b="1" i="1" dirty="0">
                <a:latin typeface="Times New Roman" panose="02020603050405020304" pitchFamily="18" charset="0"/>
                <a:cs typeface="Times New Roman" panose="02020603050405020304" pitchFamily="18" charset="0"/>
              </a:rPr>
              <a:t> 440 вагон </a:t>
            </a:r>
            <a:r>
              <a:rPr lang="ru-RU" sz="1600" b="1" i="1" dirty="0" err="1">
                <a:latin typeface="Times New Roman" panose="02020603050405020304" pitchFamily="18" charset="0"/>
                <a:cs typeface="Times New Roman" panose="02020603050405020304" pitchFamily="18" charset="0"/>
              </a:rPr>
              <a:t>тіркеліп</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жолы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арқылы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өткізілді</a:t>
            </a:r>
            <a:r>
              <a:rPr lang="ru-RU" sz="1600" b="1" i="1" dirty="0">
                <a:latin typeface="Times New Roman" panose="02020603050405020304" pitchFamily="18" charset="0"/>
                <a:cs typeface="Times New Roman" panose="02020603050405020304" pitchFamily="18" charset="0"/>
              </a:rPr>
              <a:t>. 1950 </a:t>
            </a:r>
            <a:r>
              <a:rPr lang="ru-RU" sz="1600" b="1" i="1" dirty="0" err="1">
                <a:latin typeface="Times New Roman" panose="02020603050405020304" pitchFamily="18" charset="0"/>
                <a:cs typeface="Times New Roman" panose="02020603050405020304" pitchFamily="18" charset="0"/>
              </a:rPr>
              <a:t>жылдардың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ортасында</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Қытай</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Халық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Республикасын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қатынайтын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теміржолдың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дамуына</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үлкен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назар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аударылды</a:t>
            </a:r>
            <a:r>
              <a:rPr lang="ru-RU" sz="1600" b="1" i="1" dirty="0">
                <a:latin typeface="Times New Roman" panose="02020603050405020304" pitchFamily="18" charset="0"/>
                <a:cs typeface="Times New Roman" panose="02020603050405020304" pitchFamily="18" charset="0"/>
              </a:rPr>
              <a:t>. 1959 </a:t>
            </a:r>
            <a:r>
              <a:rPr lang="ru-RU" sz="1600" b="1" i="1" dirty="0" err="1">
                <a:latin typeface="Times New Roman" panose="02020603050405020304" pitchFamily="18" charset="0"/>
                <a:cs typeface="Times New Roman" panose="02020603050405020304" pitchFamily="18" charset="0"/>
              </a:rPr>
              <a:t>жылы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Ақтоғай</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Достық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телімі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салынды</a:t>
            </a:r>
            <a:r>
              <a:rPr lang="ru-RU" sz="1600" b="1" i="1" dirty="0">
                <a:latin typeface="Times New Roman" panose="02020603050405020304" pitchFamily="18" charset="0"/>
                <a:cs typeface="Times New Roman" panose="02020603050405020304" pitchFamily="18" charset="0"/>
              </a:rPr>
              <a:t>. 1956 -1960 </a:t>
            </a:r>
            <a:r>
              <a:rPr lang="ru-RU" sz="1600" b="1" i="1" dirty="0" err="1">
                <a:latin typeface="Times New Roman" panose="02020603050405020304" pitchFamily="18" charset="0"/>
                <a:cs typeface="Times New Roman" panose="02020603050405020304" pitchFamily="18" charset="0"/>
              </a:rPr>
              <a:t>жылдары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Қазақстан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әрі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Қытай</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жақтан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екі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елдің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жолын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қосатын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магистральдың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құрылысы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жүргізілді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Бұл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жұмыстар</a:t>
            </a:r>
            <a:r>
              <a:rPr lang="ru-RU" sz="1600" b="1" i="1" dirty="0">
                <a:latin typeface="Times New Roman" panose="02020603050405020304" pitchFamily="18" charset="0"/>
                <a:cs typeface="Times New Roman" panose="02020603050405020304" pitchFamily="18" charset="0"/>
              </a:rPr>
              <a:t> 1988 </a:t>
            </a:r>
            <a:r>
              <a:rPr lang="ru-RU" sz="1600" b="1" i="1" dirty="0" err="1">
                <a:latin typeface="Times New Roman" panose="02020603050405020304" pitchFamily="18" charset="0"/>
                <a:cs typeface="Times New Roman" panose="02020603050405020304" pitchFamily="18" charset="0"/>
              </a:rPr>
              <a:t>жылы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кеңес-қытай</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келісімінен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кейін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қайта</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жаңғырды</a:t>
            </a:r>
            <a:r>
              <a:rPr lang="ru-RU" sz="1600" b="1" i="1" dirty="0">
                <a:latin typeface="Times New Roman" panose="02020603050405020304" pitchFamily="18" charset="0"/>
                <a:cs typeface="Times New Roman" panose="02020603050405020304" pitchFamily="18" charset="0"/>
              </a:rPr>
              <a:t>. 1990 </a:t>
            </a:r>
            <a:r>
              <a:rPr lang="ru-RU" sz="1600" b="1" i="1" dirty="0" err="1">
                <a:latin typeface="Times New Roman" panose="02020603050405020304" pitchFamily="18" charset="0"/>
                <a:cs typeface="Times New Roman" panose="02020603050405020304" pitchFamily="18" charset="0"/>
              </a:rPr>
              <a:t>жылы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болған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жолдардың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түйісуі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қазақстандық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Достық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стансасы</a:t>
            </a:r>
            <a:r>
              <a:rPr lang="ru-RU" sz="1600" b="1" i="1" dirty="0">
                <a:latin typeface="Times New Roman" panose="02020603050405020304" pitchFamily="18" charset="0"/>
                <a:cs typeface="Times New Roman" panose="02020603050405020304" pitchFamily="18" charset="0"/>
              </a:rPr>
              <a:t> мен </a:t>
            </a:r>
            <a:r>
              <a:rPr lang="ru-RU" sz="1600" b="1" i="1" dirty="0" err="1">
                <a:latin typeface="Times New Roman" panose="02020603050405020304" pitchFamily="18" charset="0"/>
                <a:cs typeface="Times New Roman" panose="02020603050405020304" pitchFamily="18" charset="0"/>
              </a:rPr>
              <a:t>қытайлық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Алашанькоу</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стансасын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қосатын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шекара</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өткелін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жасады</a:t>
            </a:r>
            <a:r>
              <a:rPr lang="ru-RU" sz="1600" b="1" i="1" dirty="0">
                <a:latin typeface="Times New Roman" panose="02020603050405020304" pitchFamily="18" charset="0"/>
                <a:cs typeface="Times New Roman" panose="02020603050405020304" pitchFamily="18" charset="0"/>
              </a:rPr>
              <a:t>. Осы </a:t>
            </a:r>
            <a:r>
              <a:rPr lang="ru-RU" sz="1600" b="1" i="1" dirty="0" err="1">
                <a:latin typeface="Times New Roman" panose="02020603050405020304" pitchFamily="18" charset="0"/>
                <a:cs typeface="Times New Roman" panose="02020603050405020304" pitchFamily="18" charset="0"/>
              </a:rPr>
              <a:t>жылдан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кейін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онда</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жүк</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құрамдарының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қозғалысы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басталып</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Трансазиялық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теміржол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магистралінің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Солтүстік</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дәлізі</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іске</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қосылды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Сол</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кезеңде</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Достық</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стансасының</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қайта</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тиеу</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және</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тасымалдау</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қуаты</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артты</a:t>
            </a:r>
            <a:r>
              <a:rPr lang="ru-RU" sz="1600" b="1" i="1" dirty="0">
                <a:latin typeface="Times New Roman" panose="02020603050405020304" pitchFamily="18" charset="0"/>
                <a:cs typeface="Times New Roman" panose="02020603050405020304" pitchFamily="18" charset="0"/>
              </a:rPr>
              <a:t>.</a:t>
            </a:r>
          </a:p>
          <a:p>
            <a:pPr fontAlgn="auto">
              <a:spcBef>
                <a:spcPts val="0"/>
              </a:spcBef>
              <a:buFont typeface="Arial"/>
              <a:buChar char="•"/>
              <a:defRPr/>
            </a:pPr>
            <a:endParaRPr lang="ru-RU" sz="1050" b="1" i="1" dirty="0"/>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6238" y="260350"/>
            <a:ext cx="3033712" cy="711200"/>
          </a:xfrm>
        </p:spPr>
        <p:txBody>
          <a:bodyPr rtlCol="0">
            <a:normAutofit fontScale="92500" lnSpcReduction="10000"/>
          </a:bodyPr>
          <a:lstStyle/>
          <a:p>
            <a:pPr marL="0" indent="0" fontAlgn="auto">
              <a:spcBef>
                <a:spcPts val="0"/>
              </a:spcBef>
              <a:buFont typeface="Arial"/>
              <a:buNone/>
              <a:defRPr/>
            </a:pPr>
            <a:r>
              <a:rPr lang="kk-KZ" sz="4800" b="1" i="1" dirty="0">
                <a:solidFill>
                  <a:schemeClr val="bg2">
                    <a:lumMod val="40000"/>
                    <a:lumOff val="60000"/>
                  </a:schemeClr>
                </a:solidFill>
                <a:latin typeface="Times New Roman" panose="02020603050405020304" pitchFamily="18" charset="0"/>
                <a:cs typeface="Times New Roman" panose="02020603050405020304" pitchFamily="18" charset="0"/>
              </a:rPr>
              <a:t>Су көлігі</a:t>
            </a:r>
            <a:endParaRPr lang="ru-RU" sz="4800" b="1" i="1" dirty="0">
              <a:solidFill>
                <a:schemeClr val="bg2">
                  <a:lumMod val="40000"/>
                  <a:lumOff val="60000"/>
                </a:schemeClr>
              </a:solidFill>
            </a:endParaRPr>
          </a:p>
        </p:txBody>
      </p:sp>
      <p:pic>
        <p:nvPicPr>
          <p:cNvPr id="4" name="Picture 2" descr="http://altaynews.kz/kaz/uploads/posts/2012-04/1333867123_111.jpg"/>
          <p:cNvPicPr>
            <a:picLocks noChangeAspect="1" noChangeArrowheads="1"/>
          </p:cNvPicPr>
          <p:nvPr/>
        </p:nvPicPr>
        <p:blipFill>
          <a:blip r:embed="rId2" cstate="print">
            <a:extLst>
              <a:ext uri="{28A0092B-C50C-407E-A947-70E740481C1C}"/>
            </a:extLst>
          </a:blip>
          <a:srcRect/>
          <a:stretch>
            <a:fillRect/>
          </a:stretch>
        </p:blipFill>
        <p:spPr bwMode="auto">
          <a:xfrm>
            <a:off x="179512" y="3068960"/>
            <a:ext cx="4968552" cy="3660167"/>
          </a:xfrm>
          <a:prstGeom prst="rect">
            <a:avLst/>
          </a:prstGeom>
          <a:ln>
            <a:noFill/>
          </a:ln>
          <a:effectLst>
            <a:softEdge rad="112500"/>
          </a:effectLst>
          <a:extLst>
            <a:ext uri="{909E8E84-426E-40DD-AFC4-6F175D3DCCD1}"/>
          </a:extLst>
        </p:spPr>
      </p:pic>
      <p:pic>
        <p:nvPicPr>
          <p:cNvPr id="5" name="Picture 4" descr="https://upload.wikimedia.org/wikipedia/commons/7/7c/SchiffeMaxau.jpg"/>
          <p:cNvPicPr>
            <a:picLocks noChangeAspect="1" noChangeArrowheads="1"/>
          </p:cNvPicPr>
          <p:nvPr/>
        </p:nvPicPr>
        <p:blipFill>
          <a:blip r:embed="rId3" cstate="print">
            <a:extLst>
              <a:ext uri="{28A0092B-C50C-407E-A947-70E740481C1C}"/>
            </a:extLst>
          </a:blip>
          <a:srcRect/>
          <a:stretch>
            <a:fillRect/>
          </a:stretch>
        </p:blipFill>
        <p:spPr bwMode="auto">
          <a:xfrm>
            <a:off x="5148064" y="977268"/>
            <a:ext cx="3911097" cy="5369822"/>
          </a:xfrm>
          <a:prstGeom prst="rect">
            <a:avLst/>
          </a:prstGeom>
          <a:ln>
            <a:noFill/>
          </a:ln>
          <a:effectLst>
            <a:softEdge rad="112500"/>
          </a:effectLst>
          <a:extLst>
            <a:ext uri="{909E8E84-426E-40DD-AFC4-6F175D3DCCD1}"/>
          </a:extLst>
        </p:spPr>
      </p:pic>
      <p:pic>
        <p:nvPicPr>
          <p:cNvPr id="6" name="Picture 6" descr="http://alashainasy.kz/userdata/news/2015/news_69647/thumb_b/photo_73689.jpg"/>
          <p:cNvPicPr>
            <a:picLocks noChangeAspect="1" noChangeArrowheads="1"/>
          </p:cNvPicPr>
          <p:nvPr/>
        </p:nvPicPr>
        <p:blipFill>
          <a:blip r:embed="rId4" cstate="print">
            <a:extLst>
              <a:ext uri="{28A0092B-C50C-407E-A947-70E740481C1C}"/>
            </a:extLst>
          </a:blip>
          <a:srcRect/>
          <a:stretch>
            <a:fillRect/>
          </a:stretch>
        </p:blipFill>
        <p:spPr bwMode="auto">
          <a:xfrm>
            <a:off x="844545" y="935945"/>
            <a:ext cx="3117676" cy="2150724"/>
          </a:xfrm>
          <a:prstGeom prst="rect">
            <a:avLst/>
          </a:prstGeom>
          <a:ln>
            <a:noFill/>
          </a:ln>
          <a:effectLst>
            <a:softEdge rad="112500"/>
          </a:effectLst>
          <a:extLst>
            <a:ext uri="{909E8E84-426E-40DD-AFC4-6F175D3DCCD1}"/>
          </a:extLst>
        </p:spPr>
      </p:pic>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620713"/>
            <a:ext cx="8280400" cy="5640387"/>
          </a:xfrm>
        </p:spPr>
        <p:txBody>
          <a:bodyPr rtlCol="0">
            <a:noAutofit/>
          </a:bodyPr>
          <a:lstStyle/>
          <a:p>
            <a:pPr marL="0" indent="0" fontAlgn="auto">
              <a:spcBef>
                <a:spcPts val="0"/>
              </a:spcBef>
              <a:buFont typeface="Arial"/>
              <a:buNone/>
              <a:defRPr/>
            </a:pPr>
            <a:r>
              <a:rPr lang="ru-RU" sz="2400" b="1" i="1" dirty="0">
                <a:solidFill>
                  <a:schemeClr val="bg2">
                    <a:lumMod val="40000"/>
                    <a:lumOff val="60000"/>
                  </a:schemeClr>
                </a:solidFill>
                <a:latin typeface="Times New Roman" panose="02020603050405020304" pitchFamily="18" charset="0"/>
                <a:cs typeface="Times New Roman" panose="02020603050405020304" pitchFamily="18" charset="0"/>
              </a:rPr>
              <a:t>Су </a:t>
            </a:r>
            <a:r>
              <a:rPr lang="ru-RU" sz="2400" b="1" i="1" dirty="0" err="1">
                <a:solidFill>
                  <a:schemeClr val="bg2">
                    <a:lumMod val="40000"/>
                    <a:lumOff val="60000"/>
                  </a:schemeClr>
                </a:solidFill>
                <a:latin typeface="Times New Roman" panose="02020603050405020304" pitchFamily="18" charset="0"/>
                <a:cs typeface="Times New Roman" panose="02020603050405020304" pitchFamily="18" charset="0"/>
              </a:rPr>
              <a:t>көлігі</a:t>
            </a:r>
            <a:r>
              <a:rPr lang="ru-RU" sz="2000" b="1" i="1" dirty="0">
                <a:latin typeface="Times New Roman" panose="02020603050405020304" pitchFamily="18" charset="0"/>
                <a:cs typeface="Times New Roman" panose="02020603050405020304" pitchFamily="18" charset="0"/>
              </a:rPr>
              <a:t> - </a:t>
            </a:r>
            <a:r>
              <a:rPr lang="ru-RU" sz="2000" b="1" i="1" dirty="0" err="1">
                <a:latin typeface="Times New Roman" panose="02020603050405020304" pitchFamily="18" charset="0"/>
                <a:cs typeface="Times New Roman" panose="02020603050405020304" pitchFamily="18" charset="0"/>
              </a:rPr>
              <a:t>энергияны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пайдалануы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жағынан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көліктің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арзан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түрі</a:t>
            </a:r>
            <a:r>
              <a:rPr lang="ru-RU" sz="2000" b="1" i="1" dirty="0">
                <a:latin typeface="Times New Roman" panose="02020603050405020304" pitchFamily="18" charset="0"/>
                <a:cs typeface="Times New Roman" panose="02020603050405020304" pitchFamily="18" charset="0"/>
              </a:rPr>
              <a:t>. Поезд, машина, </a:t>
            </a:r>
            <a:r>
              <a:rPr lang="ru-RU" sz="2000" b="1" i="1" dirty="0" err="1">
                <a:latin typeface="Times New Roman" panose="02020603050405020304" pitchFamily="18" charset="0"/>
                <a:cs typeface="Times New Roman" panose="02020603050405020304" pitchFamily="18" charset="0"/>
              </a:rPr>
              <a:t>ұшақ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сияқты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кемелер</a:t>
            </a:r>
            <a:r>
              <a:rPr lang="ru-RU" sz="2000" b="1" i="1" dirty="0">
                <a:latin typeface="Times New Roman" panose="02020603050405020304" pitchFamily="18" charset="0"/>
                <a:cs typeface="Times New Roman" panose="02020603050405020304" pitchFamily="18" charset="0"/>
              </a:rPr>
              <a:t> мен </a:t>
            </a:r>
            <a:r>
              <a:rPr lang="ru-RU" sz="2000" b="1" i="1" dirty="0" err="1">
                <a:latin typeface="Times New Roman" panose="02020603050405020304" pitchFamily="18" charset="0"/>
                <a:cs typeface="Times New Roman" panose="02020603050405020304" pitchFamily="18" charset="0"/>
              </a:rPr>
              <a:t>баржылар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жылдам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қозғалмағанымен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ауыр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жүктерді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тасымалдауда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оларға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ешбір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көлік</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теңесе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алмайды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жасауға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жұмсалатын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көптеген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материалдардың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тығыздығы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тұщы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теңіз</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суының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тығыздығынан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едәуір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үлкен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Бірақ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кез</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келген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үшін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жүзудің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негізгі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шарты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орындалады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батқан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бөлігі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ығыстырып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шығарған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судың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салмағы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жолаушыларымен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отынымен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тетіктерімен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басқа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құралдарымен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қоса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есептегендегі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салмағына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болады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a:t>
            </a:r>
            <a:r>
              <a:rPr lang="ru-RU" sz="2000" b="1" i="1" dirty="0">
                <a:latin typeface="Times New Roman" panose="02020603050405020304" pitchFamily="18" charset="0"/>
                <a:cs typeface="Times New Roman" panose="02020603050405020304" pitchFamily="18" charset="0"/>
              </a:rPr>
              <a:t> суда </a:t>
            </a:r>
            <a:r>
              <a:rPr lang="ru-RU" sz="2000" b="1" i="1" dirty="0" err="1">
                <a:latin typeface="Times New Roman" panose="02020603050405020304" pitchFamily="18" charset="0"/>
                <a:cs typeface="Times New Roman" panose="02020603050405020304" pitchFamily="18" charset="0"/>
              </a:rPr>
              <a:t>орнықты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қауіпсіз</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жүзуі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үшін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ол</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берілген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тереңдікке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дейін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ғана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батуы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тиіс</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бататын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тереңдігі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шөгім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деп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аталады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Рұқсат</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етілетін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шөгім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қорпусында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қызыл</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сызық</a:t>
            </a:r>
            <a:r>
              <a:rPr lang="ru-RU" sz="2000" b="1" i="1" dirty="0">
                <a:latin typeface="Times New Roman" panose="02020603050405020304" pitchFamily="18" charset="0"/>
                <a:cs typeface="Times New Roman" panose="02020603050405020304" pitchFamily="18" charset="0"/>
              </a:rPr>
              <a:t> - </a:t>
            </a:r>
            <a:r>
              <a:rPr lang="ru-RU" sz="2000" b="1" i="1" dirty="0" err="1">
                <a:latin typeface="Times New Roman" panose="02020603050405020304" pitchFamily="18" charset="0"/>
                <a:cs typeface="Times New Roman" panose="02020603050405020304" pitchFamily="18" charset="0"/>
              </a:rPr>
              <a:t>ватерсызықпен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белгіленеді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ватерсызыққа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дейін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батқанда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кеменің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жүгімен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қоса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есептегендегі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салмағына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тең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ығыстырылған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судың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салмағы</a:t>
            </a:r>
            <a:r>
              <a:rPr lang="ru-RU" sz="2000" b="1" i="1" dirty="0">
                <a:latin typeface="Times New Roman" panose="02020603050405020304" pitchFamily="18" charset="0"/>
                <a:cs typeface="Times New Roman" panose="02020603050405020304" pitchFamily="18" charset="0"/>
              </a:rPr>
              <a:t> су </a:t>
            </a:r>
            <a:r>
              <a:rPr lang="ru-RU" sz="2000" b="1" i="1" dirty="0" err="1">
                <a:latin typeface="Times New Roman" panose="02020603050405020304" pitchFamily="18" charset="0"/>
                <a:cs typeface="Times New Roman" panose="02020603050405020304" pitchFamily="18" charset="0"/>
              </a:rPr>
              <a:t>ығыстырым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деп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аталады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Әдетте</a:t>
            </a:r>
            <a:r>
              <a:rPr lang="ru-RU" sz="2000" b="1" i="1" dirty="0">
                <a:latin typeface="Times New Roman" panose="02020603050405020304" pitchFamily="18" charset="0"/>
                <a:cs typeface="Times New Roman" panose="02020603050405020304" pitchFamily="18" charset="0"/>
              </a:rPr>
              <a:t> су </a:t>
            </a:r>
            <a:r>
              <a:rPr lang="ru-RU" sz="2000" b="1" i="1" dirty="0" err="1">
                <a:latin typeface="Times New Roman" panose="02020603050405020304" pitchFamily="18" charset="0"/>
                <a:cs typeface="Times New Roman" panose="02020603050405020304" pitchFamily="18" charset="0"/>
              </a:rPr>
              <a:t>ығыстырымды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күш</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бірлігімен</a:t>
            </a:r>
            <a:r>
              <a:rPr lang="ru-RU" sz="2000" b="1" i="1" dirty="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белгілейді.Алайда</a:t>
            </a:r>
            <a:r>
              <a:rPr lang="ru-RU" sz="2000" b="1" i="1" dirty="0" smtClean="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көбінесе</a:t>
            </a:r>
            <a:r>
              <a:rPr lang="ru-RU" sz="2000" b="1" i="1" dirty="0">
                <a:latin typeface="Times New Roman" panose="02020603050405020304" pitchFamily="18" charset="0"/>
                <a:cs typeface="Times New Roman" panose="02020603050405020304" pitchFamily="18" charset="0"/>
              </a:rPr>
              <a:t> су </a:t>
            </a:r>
            <a:r>
              <a:rPr lang="ru-RU" sz="2000" b="1" i="1" dirty="0" err="1">
                <a:latin typeface="Times New Roman" panose="02020603050405020304" pitchFamily="18" charset="0"/>
                <a:cs typeface="Times New Roman" panose="02020603050405020304" pitchFamily="18" charset="0"/>
              </a:rPr>
              <a:t>ығыстырымға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салмақтың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орнына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ығыстырылып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шығарылған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судың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массасы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алынады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жүгі</a:t>
            </a:r>
            <a:r>
              <a:rPr lang="ru-RU" sz="2000" b="1" i="1" dirty="0">
                <a:latin typeface="Times New Roman" panose="02020603050405020304" pitchFamily="18" charset="0"/>
                <a:cs typeface="Times New Roman" panose="02020603050405020304" pitchFamily="18" charset="0"/>
              </a:rPr>
              <a:t> бар </a:t>
            </a:r>
            <a:r>
              <a:rPr lang="ru-RU" sz="2000" b="1" i="1" dirty="0" err="1">
                <a:latin typeface="Times New Roman" panose="02020603050405020304" pitchFamily="18" charset="0"/>
                <a:cs typeface="Times New Roman" panose="02020603050405020304" pitchFamily="18" charset="0"/>
              </a:rPr>
              <a:t>кеменің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массасы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оны тонна </a:t>
            </a:r>
            <a:r>
              <a:rPr lang="ru-RU" sz="2000" b="1" i="1" dirty="0" err="1">
                <a:latin typeface="Times New Roman" panose="02020603050405020304" pitchFamily="18" charset="0"/>
                <a:cs typeface="Times New Roman" panose="02020603050405020304" pitchFamily="18" charset="0"/>
              </a:rPr>
              <a:t>арқылы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өрнектейді</a:t>
            </a:r>
            <a:r>
              <a:rPr lang="ru-RU" sz="2000" b="1" i="1" dirty="0">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407988"/>
            <a:ext cx="6121400" cy="1008062"/>
          </a:xfrm>
        </p:spPr>
        <p:txBody>
          <a:bodyPr/>
          <a:lstStyle/>
          <a:p>
            <a:pPr algn="ctr" fontAlgn="auto">
              <a:spcAft>
                <a:spcPts val="0"/>
              </a:spcAft>
              <a:defRPr/>
            </a:pPr>
            <a:r>
              <a:rPr lang="kk-KZ" sz="4000" b="1" i="1" dirty="0">
                <a:solidFill>
                  <a:schemeClr val="bg2">
                    <a:lumMod val="60000"/>
                    <a:lumOff val="40000"/>
                  </a:schemeClr>
                </a:solidFill>
                <a:latin typeface="Times New Roman" panose="02020603050405020304" pitchFamily="18" charset="0"/>
                <a:cs typeface="Times New Roman" panose="02020603050405020304" pitchFamily="18" charset="0"/>
              </a:rPr>
              <a:t>Су көлігі</a:t>
            </a:r>
            <a:endParaRPr lang="ru-RU" sz="4000" b="1"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1325" y="1843088"/>
            <a:ext cx="3721100" cy="3602037"/>
          </a:xfrm>
        </p:spPr>
        <p:txBody>
          <a:bodyPr rtlCol="0">
            <a:normAutofit/>
          </a:bodyPr>
          <a:lstStyle/>
          <a:p>
            <a:pPr algn="ctr" fontAlgn="auto">
              <a:spcBef>
                <a:spcPts val="0"/>
              </a:spcBef>
              <a:buFont typeface="Arial"/>
              <a:buChar char="•"/>
              <a:defRPr/>
            </a:pPr>
            <a:endParaRPr lang="ru-RU" i="1" dirty="0"/>
          </a:p>
          <a:p>
            <a:pPr marL="0" indent="0" algn="ctr" fontAlgn="auto">
              <a:spcBef>
                <a:spcPts val="0"/>
              </a:spcBef>
              <a:buFont typeface="Arial"/>
              <a:buNone/>
              <a:defRPr/>
            </a:pPr>
            <a:r>
              <a:rPr lang="ru-RU" sz="3600" b="1" i="1" dirty="0" err="1">
                <a:solidFill>
                  <a:schemeClr val="bg2">
                    <a:lumMod val="60000"/>
                    <a:lumOff val="40000"/>
                  </a:schemeClr>
                </a:solidFill>
                <a:latin typeface="Times New Roman" panose="02020603050405020304" pitchFamily="18" charset="0"/>
                <a:cs typeface="Times New Roman" panose="02020603050405020304" pitchFamily="18" charset="0"/>
              </a:rPr>
              <a:t>Өзен</a:t>
            </a:r>
            <a:r>
              <a:rPr lang="ru-RU" sz="3600" b="1" i="1" dirty="0">
                <a:solidFill>
                  <a:schemeClr val="bg2">
                    <a:lumMod val="60000"/>
                    <a:lumOff val="40000"/>
                  </a:schemeClr>
                </a:solidFill>
                <a:latin typeface="Times New Roman" panose="02020603050405020304" pitchFamily="18" charset="0"/>
                <a:cs typeface="Times New Roman" panose="02020603050405020304" pitchFamily="18" charset="0"/>
              </a:rPr>
              <a:t> </a:t>
            </a:r>
            <a:r>
              <a:rPr lang="ru-RU" sz="3600" b="1" i="1" dirty="0" err="1">
                <a:solidFill>
                  <a:schemeClr val="bg2">
                    <a:lumMod val="60000"/>
                    <a:lumOff val="40000"/>
                  </a:schemeClr>
                </a:solidFill>
                <a:latin typeface="Times New Roman" panose="02020603050405020304" pitchFamily="18" charset="0"/>
                <a:cs typeface="Times New Roman" panose="02020603050405020304" pitchFamily="18" charset="0"/>
              </a:rPr>
              <a:t>көлігі</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ішкі</a:t>
            </a:r>
            <a:r>
              <a:rPr lang="ru-RU" sz="3600" dirty="0">
                <a:latin typeface="Times New Roman" panose="02020603050405020304" pitchFamily="18" charset="0"/>
                <a:cs typeface="Times New Roman" panose="02020603050405020304" pitchFamily="18" charset="0"/>
              </a:rPr>
              <a:t> су </a:t>
            </a:r>
            <a:r>
              <a:rPr lang="ru-RU" sz="3600" dirty="0" err="1">
                <a:latin typeface="Times New Roman" panose="02020603050405020304" pitchFamily="18" charset="0"/>
                <a:cs typeface="Times New Roman" panose="02020603050405020304" pitchFamily="18" charset="0"/>
              </a:rPr>
              <a:t>жолдарында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қатынайтын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көлік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түрі</a:t>
            </a:r>
            <a:r>
              <a:rPr lang="ru-RU" sz="3600" dirty="0">
                <a:latin typeface="Times New Roman" panose="02020603050405020304" pitchFamily="18" charset="0"/>
                <a:cs typeface="Times New Roman" panose="02020603050405020304" pitchFamily="18" charset="0"/>
              </a:rPr>
              <a:t>.</a:t>
            </a:r>
          </a:p>
        </p:txBody>
      </p:sp>
      <p:cxnSp>
        <p:nvCxnSpPr>
          <p:cNvPr id="5" name="Прямая со стрелкой 4"/>
          <p:cNvCxnSpPr/>
          <p:nvPr/>
        </p:nvCxnSpPr>
        <p:spPr>
          <a:xfrm flipH="1">
            <a:off x="2484438" y="1270000"/>
            <a:ext cx="1677987" cy="1079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425950" y="1265238"/>
            <a:ext cx="1800225" cy="10842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932363" y="2708275"/>
            <a:ext cx="3960812" cy="2308225"/>
          </a:xfrm>
          <a:prstGeom prst="rect">
            <a:avLst/>
          </a:prstGeom>
        </p:spPr>
        <p:txBody>
          <a:bodyPr>
            <a:spAutoFit/>
          </a:bodyPr>
          <a:lstStyle/>
          <a:p>
            <a:pPr fontAlgn="auto">
              <a:spcBef>
                <a:spcPts val="0"/>
              </a:spcBef>
              <a:spcAft>
                <a:spcPts val="0"/>
              </a:spcAft>
              <a:defRPr/>
            </a:pPr>
            <a:r>
              <a:rPr lang="ru-RU" sz="3600" b="1" dirty="0" err="1">
                <a:solidFill>
                  <a:schemeClr val="bg2">
                    <a:lumMod val="60000"/>
                    <a:lumOff val="40000"/>
                  </a:schemeClr>
                </a:solidFill>
                <a:latin typeface="Times New Roman" panose="02020603050405020304" pitchFamily="18" charset="0"/>
                <a:cs typeface="Times New Roman" panose="02020603050405020304" pitchFamily="18" charset="0"/>
              </a:rPr>
              <a:t>Теңіз</a:t>
            </a:r>
            <a:r>
              <a:rPr lang="ru-RU" sz="3600" b="1" dirty="0">
                <a:solidFill>
                  <a:schemeClr val="bg2">
                    <a:lumMod val="60000"/>
                    <a:lumOff val="40000"/>
                  </a:schemeClr>
                </a:solidFill>
                <a:latin typeface="Times New Roman" panose="02020603050405020304" pitchFamily="18" charset="0"/>
                <a:cs typeface="Times New Roman" panose="02020603050405020304" pitchFamily="18" charset="0"/>
              </a:rPr>
              <a:t> </a:t>
            </a:r>
            <a:r>
              <a:rPr lang="ru-RU" sz="3600" b="1" dirty="0" err="1">
                <a:solidFill>
                  <a:schemeClr val="bg2">
                    <a:lumMod val="60000"/>
                    <a:lumOff val="40000"/>
                  </a:schemeClr>
                </a:solidFill>
                <a:latin typeface="Times New Roman" panose="02020603050405020304" pitchFamily="18" charset="0"/>
                <a:cs typeface="Times New Roman" panose="02020603050405020304" pitchFamily="18" charset="0"/>
              </a:rPr>
              <a:t>көлігі</a:t>
            </a:r>
            <a:r>
              <a:rPr lang="ru-RU" sz="3600" b="1" dirty="0">
                <a:solidFill>
                  <a:schemeClr val="bg2">
                    <a:lumMod val="60000"/>
                    <a:lumOff val="40000"/>
                  </a:schemeClr>
                </a:solidFill>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теңіз</a:t>
            </a:r>
            <a:r>
              <a:rPr lang="ru-RU" sz="3600" dirty="0">
                <a:latin typeface="Times New Roman" panose="02020603050405020304" pitchFamily="18" charset="0"/>
                <a:cs typeface="Times New Roman" panose="02020603050405020304" pitchFamily="18" charset="0"/>
              </a:rPr>
              <a:t> су </a:t>
            </a:r>
            <a:r>
              <a:rPr lang="ru-RU" sz="3600" dirty="0" err="1">
                <a:latin typeface="Times New Roman" panose="02020603050405020304" pitchFamily="18" charset="0"/>
                <a:cs typeface="Times New Roman" panose="02020603050405020304" pitchFamily="18" charset="0"/>
              </a:rPr>
              <a:t>жолында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қатынайтын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көлік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құралы</a:t>
            </a:r>
            <a:r>
              <a:rPr lang="ru-RU" sz="3600" dirty="0">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708275"/>
            <a:ext cx="8424862" cy="1008063"/>
          </a:xfrm>
        </p:spPr>
        <p:txBody>
          <a:bodyPr>
            <a:noAutofit/>
          </a:bodyPr>
          <a:lstStyle/>
          <a:p>
            <a:pPr algn="ctr" fontAlgn="auto">
              <a:spcAft>
                <a:spcPts val="0"/>
              </a:spcAft>
              <a:defRPr/>
            </a:pPr>
            <a:r>
              <a:rPr lang="kk-KZ" sz="6600" b="1" i="1" dirty="0">
                <a:solidFill>
                  <a:schemeClr val="bg2">
                    <a:lumMod val="60000"/>
                    <a:lumOff val="40000"/>
                  </a:schemeClr>
                </a:solidFill>
                <a:latin typeface="Times New Roman" panose="02020603050405020304" pitchFamily="18" charset="0"/>
                <a:cs typeface="Times New Roman" panose="02020603050405020304" pitchFamily="18" charset="0"/>
              </a:rPr>
              <a:t>Назарларыңызға рахмет!!!</a:t>
            </a:r>
            <a:endParaRPr lang="ru-RU" sz="6600" b="1"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323850" y="549275"/>
            <a:ext cx="8424863" cy="5692775"/>
          </a:xfrm>
          <a:prstGeom prst="rect">
            <a:avLst/>
          </a:prstGeom>
          <a:noFill/>
          <a:ln w="9525">
            <a:noFill/>
            <a:miter lim="800000"/>
            <a:headEnd/>
            <a:tailEnd/>
          </a:ln>
        </p:spPr>
        <p:txBody>
          <a:bodyPr>
            <a:spAutoFit/>
          </a:bodyPr>
          <a:lstStyle/>
          <a:p>
            <a:r>
              <a:rPr lang="ru-RU" sz="2800" b="1" i="1">
                <a:latin typeface="Times New Roman" pitchFamily="18" charset="0"/>
                <a:cs typeface="Times New Roman" pitchFamily="18" charset="0"/>
              </a:rPr>
              <a:t>	Басқа қалаға (елге) баратын жолаушылар үшін әуе сапарының кешігуі немесе кейінге шегерілуі жоспарланған кездесуге, белгіленген іс-сапарға немесе көптен күткен демалысқа теріс әсер етуі мүмкін.</a:t>
            </a:r>
            <a:br>
              <a:rPr lang="ru-RU" sz="2800" b="1" i="1">
                <a:latin typeface="Times New Roman" pitchFamily="18" charset="0"/>
                <a:cs typeface="Times New Roman" pitchFamily="18" charset="0"/>
              </a:rPr>
            </a:br>
            <a:r>
              <a:rPr lang="ru-RU" sz="2800" b="1" i="1">
                <a:latin typeface="Times New Roman" pitchFamily="18" charset="0"/>
                <a:cs typeface="Times New Roman" pitchFamily="18" charset="0"/>
              </a:rPr>
              <a:t/>
            </a:r>
            <a:br>
              <a:rPr lang="ru-RU" sz="2800" b="1" i="1">
                <a:latin typeface="Times New Roman" pitchFamily="18" charset="0"/>
                <a:cs typeface="Times New Roman" pitchFamily="18" charset="0"/>
              </a:rPr>
            </a:br>
            <a:r>
              <a:rPr lang="ru-RU" sz="2800" b="1" i="1">
                <a:latin typeface="Times New Roman" pitchFamily="18" charset="0"/>
                <a:cs typeface="Times New Roman" pitchFamily="18" charset="0"/>
              </a:rPr>
              <a:t>	Әуе сапарының кешігу себептері әр түрлі болуы мүмкін: бұл ауа-райы шарттары, техникалық келеңсіздіктер. Бірақ әуе сапарының ауысуы/кейінге шегерілуі әуе компаниясының алдын ала болжай алмауы себебінен туындаса, онда жолаушылар өтем-ақы төлемдеріне құқық және әр түрлі қолайлылықтарды ұсынуға құқылы.</a:t>
            </a: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536" y="332656"/>
            <a:ext cx="9200869" cy="707886"/>
          </a:xfrm>
          <a:prstGeom prst="rect">
            <a:avLst/>
          </a:prstGeom>
          <a:noFill/>
        </p:spPr>
        <p:txBody>
          <a:bodyPr>
            <a:spAutoFit/>
          </a:bodyPr>
          <a:lstStyle/>
          <a:p>
            <a:pPr algn="ctr" fontAlgn="auto">
              <a:spcBef>
                <a:spcPts val="0"/>
              </a:spcBef>
              <a:spcAft>
                <a:spcPts val="0"/>
              </a:spcAft>
              <a:defRPr/>
            </a:pPr>
            <a:r>
              <a:rPr lang="ru-RU" sz="4000" b="1" i="1" dirty="0" err="1">
                <a:solidFill>
                  <a:schemeClr val="bg2">
                    <a:lumMod val="40000"/>
                    <a:lumOff val="60000"/>
                  </a:schemeClr>
                </a:solidFill>
                <a:latin typeface="Times New Roman" pitchFamily="18" charset="0"/>
                <a:cs typeface="Times New Roman" pitchFamily="18" charset="0"/>
              </a:rPr>
              <a:t>Сапарлардың кешігу</a:t>
            </a:r>
            <a:r>
              <a:rPr lang="ru-RU" sz="4000" b="1" i="1" dirty="0">
                <a:solidFill>
                  <a:schemeClr val="bg2">
                    <a:lumMod val="40000"/>
                    <a:lumOff val="60000"/>
                  </a:schemeClr>
                </a:solidFill>
                <a:latin typeface="Times New Roman" pitchFamily="18" charset="0"/>
                <a:cs typeface="Times New Roman" pitchFamily="18" charset="0"/>
              </a:rPr>
              <a:t> </a:t>
            </a:r>
            <a:r>
              <a:rPr lang="ru-RU" sz="4000" b="1" i="1" dirty="0" err="1">
                <a:solidFill>
                  <a:schemeClr val="bg2">
                    <a:lumMod val="40000"/>
                    <a:lumOff val="60000"/>
                  </a:schemeClr>
                </a:solidFill>
                <a:latin typeface="Times New Roman" pitchFamily="18" charset="0"/>
                <a:cs typeface="Times New Roman" pitchFamily="18" charset="0"/>
              </a:rPr>
              <a:t>себептері</a:t>
            </a:r>
            <a:endParaRPr lang="ru-RU" sz="4000" b="1" i="1" dirty="0">
              <a:ln w="10541" cmpd="sng">
                <a:solidFill>
                  <a:srgbClr val="7D7D7D">
                    <a:tint val="100000"/>
                    <a:shade val="100000"/>
                    <a:satMod val="110000"/>
                  </a:srgbClr>
                </a:solidFill>
                <a:prstDash val="solid"/>
              </a:ln>
              <a:solidFill>
                <a:schemeClr val="bg2">
                  <a:lumMod val="40000"/>
                  <a:lumOff val="60000"/>
                </a:schemeClr>
              </a:solidFill>
              <a:latin typeface="Times New Roman" pitchFamily="18" charset="0"/>
              <a:cs typeface="Times New Roman" pitchFamily="18" charset="0"/>
            </a:endParaRPr>
          </a:p>
        </p:txBody>
      </p:sp>
      <p:sp>
        <p:nvSpPr>
          <p:cNvPr id="22530" name="TextBox 5"/>
          <p:cNvSpPr txBox="1">
            <a:spLocks noChangeArrowheads="1"/>
          </p:cNvSpPr>
          <p:nvPr/>
        </p:nvSpPr>
        <p:spPr bwMode="auto">
          <a:xfrm>
            <a:off x="611188" y="1341438"/>
            <a:ext cx="8145462" cy="5016500"/>
          </a:xfrm>
          <a:prstGeom prst="rect">
            <a:avLst/>
          </a:prstGeom>
          <a:noFill/>
          <a:ln w="9525">
            <a:noFill/>
            <a:miter lim="800000"/>
            <a:headEnd/>
            <a:tailEnd/>
          </a:ln>
        </p:spPr>
        <p:txBody>
          <a:bodyPr>
            <a:spAutoFit/>
          </a:bodyPr>
          <a:lstStyle/>
          <a:p>
            <a:r>
              <a:rPr lang="ru-RU" sz="2000" b="1" i="1">
                <a:latin typeface="Times New Roman" pitchFamily="18" charset="0"/>
                <a:cs typeface="Times New Roman" pitchFamily="18" charset="0"/>
              </a:rPr>
              <a:t>	Әуе сапарының кешігуі/кейінге шегерілуі тасымалдаушыға байланысты емес әр түрлі себептерге байланысты болуы мүмкін, олар:</a:t>
            </a:r>
          </a:p>
          <a:p>
            <a:pPr>
              <a:buFont typeface="Arial" charset="0"/>
              <a:buChar char="•"/>
            </a:pPr>
            <a:r>
              <a:rPr lang="ru-RU" sz="2000" b="1" i="1">
                <a:latin typeface="Times New Roman" pitchFamily="18" charset="0"/>
                <a:cs typeface="Times New Roman" pitchFamily="18" charset="0"/>
              </a:rPr>
              <a:t> қолайсыз ауа-райы шарттары;</a:t>
            </a:r>
          </a:p>
          <a:p>
            <a:pPr>
              <a:buFont typeface="Arial" charset="0"/>
              <a:buChar char="•"/>
            </a:pPr>
            <a:r>
              <a:rPr lang="ru-RU" sz="2000" b="1" i="1">
                <a:latin typeface="Times New Roman" pitchFamily="18" charset="0"/>
                <a:cs typeface="Times New Roman" pitchFamily="18" charset="0"/>
              </a:rPr>
              <a:t>әуежайдың жеткіліксіз жабдықталуы;</a:t>
            </a:r>
          </a:p>
          <a:p>
            <a:pPr>
              <a:buFont typeface="Arial" charset="0"/>
              <a:buChar char="•"/>
            </a:pPr>
            <a:r>
              <a:rPr lang="ru-RU" sz="2000" b="1" i="1">
                <a:latin typeface="Times New Roman" pitchFamily="18" charset="0"/>
                <a:cs typeface="Times New Roman" pitchFamily="18" charset="0"/>
              </a:rPr>
              <a:t>техникалық себептер (с.і. ауа кемесін ауыстыру);</a:t>
            </a:r>
          </a:p>
          <a:p>
            <a:pPr>
              <a:buFont typeface="Arial" charset="0"/>
              <a:buChar char="•"/>
            </a:pPr>
            <a:r>
              <a:rPr lang="ru-RU" sz="2000" b="1" i="1">
                <a:latin typeface="Times New Roman" pitchFamily="18" charset="0"/>
                <a:cs typeface="Times New Roman" pitchFamily="18" charset="0"/>
              </a:rPr>
              <a:t>бір сапардың кешігуі соңғыларының кешігуіне әкелгенде, сапарлардың тізбекті кешігуі;</a:t>
            </a:r>
          </a:p>
          <a:p>
            <a:pPr>
              <a:buFont typeface="Arial" charset="0"/>
              <a:buChar char="•"/>
            </a:pPr>
            <a:r>
              <a:rPr lang="ru-RU" sz="2000" b="1" i="1">
                <a:latin typeface="Times New Roman" pitchFamily="18" charset="0"/>
                <a:cs typeface="Times New Roman" pitchFamily="18" charset="0"/>
              </a:rPr>
              <a:t>күмән туындағанда және жолаушылардың денсаулығына немесе өміріне қауіпті болдырмағанда жұмыстар жүргізгенде;</a:t>
            </a:r>
          </a:p>
          <a:p>
            <a:pPr>
              <a:buFont typeface="Arial" charset="0"/>
              <a:buChar char="•"/>
            </a:pPr>
            <a:r>
              <a:rPr lang="ru-RU" sz="2000" b="1" i="1">
                <a:latin typeface="Times New Roman" pitchFamily="18" charset="0"/>
                <a:cs typeface="Times New Roman" pitchFamily="18" charset="0"/>
              </a:rPr>
              <a:t>отырғызғаннан кейін жолаушы ұшудан бас тартатын жағдайлар да бар. </a:t>
            </a:r>
          </a:p>
          <a:p>
            <a:r>
              <a:rPr lang="ru-RU" sz="2000" b="1" i="1">
                <a:latin typeface="Times New Roman" pitchFamily="18" charset="0"/>
                <a:cs typeface="Times New Roman" pitchFamily="18" charset="0"/>
              </a:rPr>
              <a:t>	Осы себептер бойынша барлық жолаушыларды түсіру және ұшақ салонын қарау жүргізіледі;</a:t>
            </a:r>
          </a:p>
          <a:p>
            <a:r>
              <a:rPr lang="ru-RU" sz="2000" b="1" i="1">
                <a:latin typeface="Times New Roman" pitchFamily="18" charset="0"/>
                <a:cs typeface="Times New Roman" pitchFamily="18" charset="0"/>
              </a:rPr>
              <a:t>тіркеуден өткен және жүкті тапсырған жолаушы сондай-ақ осы себеп бойынша ұшақтың ұшуға құқығы жоқ.</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468313" y="260350"/>
            <a:ext cx="8207375" cy="6370638"/>
          </a:xfrm>
          <a:prstGeom prst="rect">
            <a:avLst/>
          </a:prstGeom>
          <a:noFill/>
          <a:ln w="9525">
            <a:noFill/>
            <a:miter lim="800000"/>
            <a:headEnd/>
            <a:tailEnd/>
          </a:ln>
        </p:spPr>
        <p:txBody>
          <a:bodyPr>
            <a:spAutoFit/>
          </a:bodyPr>
          <a:lstStyle/>
          <a:p>
            <a:r>
              <a:rPr lang="ru-RU" sz="2400" b="1" i="1">
                <a:latin typeface="Times New Roman" pitchFamily="18" charset="0"/>
                <a:cs typeface="Times New Roman" pitchFamily="18" charset="0"/>
              </a:rPr>
              <a:t>	Сапар кешіккенде/ауысқанда немесе әуе кемесінің кеш келуі салдарынан сапарды жойғанда, сондай-ақ әуе тасымалдаушысының ұшу бағыты өзгергенде жолаушылар үшін ұшу бөлімінде немесе аралық бөлімде (Қазақстан Республикасының әуе кеңістігін пайдалану және авиация қызметі туралы   ҚР Заңының 86-бабына сәйкес) күту үшін қолайлылық тудыруға міндетті. Өтемақы төлемдерін  алу үшін сізге жердегі қызмет агенттеріне немесе тасымалдаушы-әуе компаниясының </a:t>
            </a:r>
            <a:r>
              <a:rPr lang="en-US" sz="2400" b="1" i="1">
                <a:latin typeface="Times New Roman" pitchFamily="18" charset="0"/>
                <a:cs typeface="Times New Roman" pitchFamily="18" charset="0"/>
              </a:rPr>
              <a:t>Call Centre </a:t>
            </a:r>
            <a:r>
              <a:rPr lang="ru-RU" sz="2400" b="1" i="1">
                <a:latin typeface="Times New Roman" pitchFamily="18" charset="0"/>
                <a:cs typeface="Times New Roman" pitchFamily="18" charset="0"/>
              </a:rPr>
              <a:t>хабарласу керек, мысалы </a:t>
            </a:r>
            <a:r>
              <a:rPr lang="en-US" sz="2400" b="1" i="1">
                <a:latin typeface="Times New Roman" pitchFamily="18" charset="0"/>
                <a:cs typeface="Times New Roman" pitchFamily="18" charset="0"/>
              </a:rPr>
              <a:t>Air Astana </a:t>
            </a:r>
            <a:r>
              <a:rPr lang="ru-RU" sz="2400" b="1" i="1">
                <a:latin typeface="Times New Roman" pitchFamily="18" charset="0"/>
                <a:cs typeface="Times New Roman" pitchFamily="18" charset="0"/>
              </a:rPr>
              <a:t>қолдау қызметінің телефондары – 8 (727) 244 44 77 Алматы қаласы, 8 (7172) 58 44 77 Астана қаласы және мыналарды талап етуге болады:</a:t>
            </a:r>
            <a:br>
              <a:rPr lang="ru-RU" sz="2400" b="1" i="1">
                <a:latin typeface="Times New Roman" pitchFamily="18" charset="0"/>
                <a:cs typeface="Times New Roman" pitchFamily="18" charset="0"/>
              </a:rPr>
            </a:br>
            <a:r>
              <a:rPr lang="ru-RU" sz="2400" b="1" i="1">
                <a:latin typeface="Times New Roman" pitchFamily="18" charset="0"/>
                <a:cs typeface="Times New Roman" pitchFamily="18" charset="0"/>
              </a:rPr>
              <a:t>Егер сіз кішкентай баламен ұшсаңыз (7 жасқа дейін), сізге ана мен баланың бөлмесі тиісті (бар болса).</a:t>
            </a:r>
            <a:br>
              <a:rPr lang="ru-RU" sz="2400" b="1" i="1">
                <a:latin typeface="Times New Roman" pitchFamily="18" charset="0"/>
                <a:cs typeface="Times New Roman" pitchFamily="18" charset="0"/>
              </a:rPr>
            </a:br>
            <a:r>
              <a:rPr lang="ru-RU" sz="2400" b="1" i="1">
                <a:latin typeface="Times New Roman" pitchFamily="18" charset="0"/>
                <a:cs typeface="Times New Roman" pitchFamily="18" charset="0"/>
              </a:rPr>
              <a:t>Өтемақы әрекеттерінің сипаты әуе сапарының кешігу ұзақтығына байланысты</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188" y="188913"/>
            <a:ext cx="7993062" cy="9017000"/>
          </a:xfrm>
          <a:prstGeom prst="rect">
            <a:avLst/>
          </a:prstGeom>
          <a:noFill/>
        </p:spPr>
        <p:txBody>
          <a:bodyPr>
            <a:spAutoFit/>
          </a:bodyPr>
          <a:lstStyle/>
          <a:p>
            <a:pPr fontAlgn="auto">
              <a:spcBef>
                <a:spcPts val="0"/>
              </a:spcBef>
              <a:spcAft>
                <a:spcPts val="0"/>
              </a:spcAft>
              <a:defRPr/>
            </a:pPr>
            <a:r>
              <a:rPr lang="ru-RU" sz="2000" b="1" i="1" dirty="0" err="1">
                <a:solidFill>
                  <a:schemeClr val="bg2">
                    <a:lumMod val="40000"/>
                    <a:lumOff val="60000"/>
                  </a:schemeClr>
                </a:solidFill>
                <a:latin typeface="Times New Roman" pitchFamily="18" charset="0"/>
                <a:cs typeface="Times New Roman" pitchFamily="18" charset="0"/>
              </a:rPr>
              <a:t>Сапарды</a:t>
            </a:r>
            <a:r>
              <a:rPr lang="ru-RU" sz="2000" b="1" i="1" dirty="0">
                <a:solidFill>
                  <a:schemeClr val="bg2">
                    <a:lumMod val="40000"/>
                    <a:lumOff val="60000"/>
                  </a:schemeClr>
                </a:solidFill>
                <a:latin typeface="Times New Roman" pitchFamily="18" charset="0"/>
                <a:cs typeface="Times New Roman" pitchFamily="18" charset="0"/>
              </a:rPr>
              <a:t> 2 </a:t>
            </a:r>
            <a:r>
              <a:rPr lang="ru-RU" sz="2000" b="1" i="1" dirty="0" err="1">
                <a:solidFill>
                  <a:schemeClr val="bg2">
                    <a:lumMod val="40000"/>
                    <a:lumOff val="60000"/>
                  </a:schemeClr>
                </a:solidFill>
                <a:latin typeface="Times New Roman" pitchFamily="18" charset="0"/>
                <a:cs typeface="Times New Roman" pitchFamily="18" charset="0"/>
              </a:rPr>
              <a:t>сағаттан артық күткенде</a:t>
            </a:r>
            <a:r>
              <a:rPr lang="ru-RU" sz="2000" b="1" i="1" dirty="0">
                <a:solidFill>
                  <a:schemeClr val="bg2">
                    <a:lumMod val="40000"/>
                    <a:lumOff val="60000"/>
                  </a:schemeClr>
                </a:solidFill>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sz="2000" b="1" i="1" dirty="0" err="1">
                <a:latin typeface="Times New Roman" pitchFamily="18" charset="0"/>
                <a:cs typeface="Times New Roman" pitchFamily="18" charset="0"/>
              </a:rPr>
              <a:t>ұзақтығы </a:t>
            </a:r>
            <a:r>
              <a:rPr lang="ru-RU" sz="2000" b="1" i="1" dirty="0">
                <a:latin typeface="Times New Roman" pitchFamily="18" charset="0"/>
                <a:cs typeface="Times New Roman" pitchFamily="18" charset="0"/>
              </a:rPr>
              <a:t>5 </a:t>
            </a:r>
            <a:r>
              <a:rPr lang="ru-RU" sz="2000" b="1" i="1" dirty="0" err="1">
                <a:latin typeface="Times New Roman" pitchFamily="18" charset="0"/>
                <a:cs typeface="Times New Roman" pitchFamily="18" charset="0"/>
              </a:rPr>
              <a:t>минуттан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артық емес</a:t>
            </a:r>
            <a:r>
              <a:rPr lang="ru-RU" sz="2000" b="1" i="1" dirty="0">
                <a:latin typeface="Times New Roman" pitchFamily="18" charset="0"/>
                <a:cs typeface="Times New Roman" pitchFamily="18" charset="0"/>
              </a:rPr>
              <a:t> 2 телефон </a:t>
            </a:r>
            <a:r>
              <a:rPr lang="ru-RU" sz="2000" b="1" i="1" dirty="0" err="1">
                <a:latin typeface="Times New Roman" pitchFamily="18" charset="0"/>
                <a:cs typeface="Times New Roman" pitchFamily="18" charset="0"/>
              </a:rPr>
              <a:t>қоңырауы </a:t>
            </a:r>
            <a:r>
              <a:rPr lang="ru-RU" sz="2000" b="1" i="1" dirty="0">
                <a:latin typeface="Times New Roman" pitchFamily="18" charset="0"/>
                <a:cs typeface="Times New Roman" pitchFamily="18" charset="0"/>
              </a:rPr>
              <a:t>(</a:t>
            </a:r>
            <a:r>
              <a:rPr lang="ru-RU" sz="2000" b="1" i="1" dirty="0" err="1">
                <a:latin typeface="Times New Roman" pitchFamily="18" charset="0"/>
                <a:cs typeface="Times New Roman" pitchFamily="18" charset="0"/>
              </a:rPr>
              <a:t>с.і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халықаралық бағыттар</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немесе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электрондық почтамен</a:t>
            </a:r>
            <a:r>
              <a:rPr lang="ru-RU" sz="2000" b="1" i="1" dirty="0">
                <a:latin typeface="Times New Roman" pitchFamily="18" charset="0"/>
                <a:cs typeface="Times New Roman" pitchFamily="18" charset="0"/>
              </a:rPr>
              <a:t> 2 </a:t>
            </a:r>
            <a:r>
              <a:rPr lang="ru-RU" sz="2000" b="1" i="1" dirty="0" err="1">
                <a:latin typeface="Times New Roman" pitchFamily="18" charset="0"/>
                <a:cs typeface="Times New Roman" pitchFamily="18" charset="0"/>
              </a:rPr>
              <a:t>хабарлама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жіберу</a:t>
            </a:r>
            <a:r>
              <a:rPr lang="ru-RU" sz="2000" b="1" i="1" dirty="0">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sz="2000" b="1" i="1" dirty="0" err="1">
                <a:latin typeface="Times New Roman" pitchFamily="18" charset="0"/>
                <a:cs typeface="Times New Roman" pitchFamily="18" charset="0"/>
              </a:rPr>
              <a:t>салқындатылған сусындармен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қамтамасыз ету</a:t>
            </a:r>
            <a:r>
              <a:rPr lang="ru-RU" sz="2000" b="1" i="1" dirty="0">
                <a:latin typeface="Times New Roman" pitchFamily="18" charset="0"/>
                <a:cs typeface="Times New Roman" pitchFamily="18" charset="0"/>
              </a:rPr>
              <a:t>.</a:t>
            </a:r>
          </a:p>
          <a:p>
            <a:pPr fontAlgn="auto">
              <a:spcBef>
                <a:spcPts val="0"/>
              </a:spcBef>
              <a:spcAft>
                <a:spcPts val="0"/>
              </a:spcAft>
              <a:buFont typeface="Arial" pitchFamily="34" charset="0"/>
              <a:buChar char="•"/>
              <a:defRPr/>
            </a:pPr>
            <a:endParaRPr lang="kk-KZ" sz="2000" dirty="0">
              <a:latin typeface="Times New Roman" pitchFamily="18" charset="0"/>
              <a:cs typeface="Times New Roman" pitchFamily="18" charset="0"/>
            </a:endParaRPr>
          </a:p>
          <a:p>
            <a:pPr fontAlgn="auto">
              <a:spcBef>
                <a:spcPts val="0"/>
              </a:spcBef>
              <a:spcAft>
                <a:spcPts val="0"/>
              </a:spcAft>
              <a:defRPr/>
            </a:pPr>
            <a:r>
              <a:rPr lang="ru-RU" sz="2000" b="1" i="1" dirty="0" err="1">
                <a:solidFill>
                  <a:schemeClr val="bg2">
                    <a:lumMod val="40000"/>
                    <a:lumOff val="60000"/>
                  </a:schemeClr>
                </a:solidFill>
                <a:latin typeface="Times New Roman" pitchFamily="18" charset="0"/>
                <a:cs typeface="Times New Roman" pitchFamily="18" charset="0"/>
              </a:rPr>
              <a:t>Сапарды</a:t>
            </a:r>
            <a:r>
              <a:rPr lang="ru-RU" sz="2000" b="1" i="1" dirty="0">
                <a:solidFill>
                  <a:schemeClr val="bg2">
                    <a:lumMod val="40000"/>
                    <a:lumOff val="60000"/>
                  </a:schemeClr>
                </a:solidFill>
                <a:latin typeface="Times New Roman" pitchFamily="18" charset="0"/>
                <a:cs typeface="Times New Roman" pitchFamily="18" charset="0"/>
              </a:rPr>
              <a:t> 4 </a:t>
            </a:r>
            <a:r>
              <a:rPr lang="ru-RU" sz="2000" b="1" i="1" dirty="0" err="1">
                <a:solidFill>
                  <a:schemeClr val="bg2">
                    <a:lumMod val="40000"/>
                    <a:lumOff val="60000"/>
                  </a:schemeClr>
                </a:solidFill>
                <a:latin typeface="Times New Roman" pitchFamily="18" charset="0"/>
                <a:cs typeface="Times New Roman" pitchFamily="18" charset="0"/>
              </a:rPr>
              <a:t>сағаттан артық күткенде</a:t>
            </a:r>
            <a:r>
              <a:rPr lang="ru-RU" sz="2000" b="1" i="1" dirty="0">
                <a:solidFill>
                  <a:schemeClr val="bg2">
                    <a:lumMod val="40000"/>
                    <a:lumOff val="60000"/>
                  </a:schemeClr>
                </a:solidFill>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sz="2000" b="1" i="1" dirty="0" err="1">
                <a:latin typeface="Times New Roman" pitchFamily="18" charset="0"/>
                <a:cs typeface="Times New Roman" pitchFamily="18" charset="0"/>
              </a:rPr>
              <a:t>әр </a:t>
            </a:r>
            <a:r>
              <a:rPr lang="ru-RU" sz="2000" b="1" i="1" dirty="0">
                <a:latin typeface="Times New Roman" pitchFamily="18" charset="0"/>
                <a:cs typeface="Times New Roman" pitchFamily="18" charset="0"/>
              </a:rPr>
              <a:t>6 </a:t>
            </a:r>
            <a:r>
              <a:rPr lang="ru-RU" sz="2000" b="1" i="1" dirty="0" err="1">
                <a:latin typeface="Times New Roman" pitchFamily="18" charset="0"/>
                <a:cs typeface="Times New Roman" pitchFamily="18" charset="0"/>
              </a:rPr>
              <a:t>сағат сайын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күндізгі уақытта және әр </a:t>
            </a:r>
            <a:r>
              <a:rPr lang="ru-RU" sz="2000" b="1" i="1" dirty="0">
                <a:latin typeface="Times New Roman" pitchFamily="18" charset="0"/>
                <a:cs typeface="Times New Roman" pitchFamily="18" charset="0"/>
              </a:rPr>
              <a:t>8 </a:t>
            </a:r>
            <a:r>
              <a:rPr lang="ru-RU" sz="2000" b="1" i="1" dirty="0" err="1">
                <a:latin typeface="Times New Roman" pitchFamily="18" charset="0"/>
                <a:cs typeface="Times New Roman" pitchFamily="18" charset="0"/>
              </a:rPr>
              <a:t>сағат сайын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түнде ыстық тамақпен қамтамасыз ету</a:t>
            </a:r>
            <a:r>
              <a:rPr lang="ru-RU" sz="2000" b="1" i="1" dirty="0">
                <a:latin typeface="Times New Roman" pitchFamily="18" charset="0"/>
                <a:cs typeface="Times New Roman" pitchFamily="18" charset="0"/>
              </a:rPr>
              <a:t>.</a:t>
            </a:r>
          </a:p>
          <a:p>
            <a:pPr fontAlgn="auto">
              <a:spcBef>
                <a:spcPts val="0"/>
              </a:spcBef>
              <a:spcAft>
                <a:spcPts val="0"/>
              </a:spcAft>
              <a:buFont typeface="Arial" pitchFamily="34" charset="0"/>
              <a:buChar char="•"/>
              <a:defRPr/>
            </a:pPr>
            <a:endParaRPr lang="kk-KZ" sz="2000" b="1" i="1" dirty="0">
              <a:latin typeface="Times New Roman" pitchFamily="18" charset="0"/>
              <a:cs typeface="Times New Roman" pitchFamily="18" charset="0"/>
            </a:endParaRPr>
          </a:p>
          <a:p>
            <a:pPr fontAlgn="auto">
              <a:spcBef>
                <a:spcPts val="0"/>
              </a:spcBef>
              <a:spcAft>
                <a:spcPts val="0"/>
              </a:spcAft>
              <a:defRPr/>
            </a:pPr>
            <a:r>
              <a:rPr lang="ru-RU" sz="2000" b="1" i="1" dirty="0" err="1">
                <a:solidFill>
                  <a:schemeClr val="bg2">
                    <a:lumMod val="40000"/>
                    <a:lumOff val="60000"/>
                  </a:schemeClr>
                </a:solidFill>
                <a:latin typeface="Times New Roman" pitchFamily="18" charset="0"/>
                <a:cs typeface="Times New Roman" pitchFamily="18" charset="0"/>
              </a:rPr>
              <a:t>Сапарды</a:t>
            </a:r>
            <a:r>
              <a:rPr lang="ru-RU" sz="2000" b="1" i="1" dirty="0">
                <a:solidFill>
                  <a:schemeClr val="bg2">
                    <a:lumMod val="40000"/>
                    <a:lumOff val="60000"/>
                  </a:schemeClr>
                </a:solidFill>
                <a:latin typeface="Times New Roman" pitchFamily="18" charset="0"/>
                <a:cs typeface="Times New Roman" pitchFamily="18" charset="0"/>
              </a:rPr>
              <a:t> </a:t>
            </a:r>
            <a:r>
              <a:rPr lang="ru-RU" sz="2000" b="1" i="1" dirty="0" err="1">
                <a:solidFill>
                  <a:schemeClr val="bg2">
                    <a:lumMod val="40000"/>
                    <a:lumOff val="60000"/>
                  </a:schemeClr>
                </a:solidFill>
                <a:latin typeface="Times New Roman" pitchFamily="18" charset="0"/>
                <a:cs typeface="Times New Roman" pitchFamily="18" charset="0"/>
              </a:rPr>
              <a:t>түнгі уақытта </a:t>
            </a:r>
            <a:r>
              <a:rPr lang="ru-RU" sz="2000" b="1" i="1" dirty="0">
                <a:solidFill>
                  <a:schemeClr val="bg2">
                    <a:lumMod val="40000"/>
                    <a:lumOff val="60000"/>
                  </a:schemeClr>
                </a:solidFill>
                <a:latin typeface="Times New Roman" pitchFamily="18" charset="0"/>
                <a:cs typeface="Times New Roman" pitchFamily="18" charset="0"/>
              </a:rPr>
              <a:t>6 </a:t>
            </a:r>
            <a:r>
              <a:rPr lang="ru-RU" sz="2000" b="1" i="1" dirty="0" err="1">
                <a:solidFill>
                  <a:schemeClr val="bg2">
                    <a:lumMod val="40000"/>
                    <a:lumOff val="60000"/>
                  </a:schemeClr>
                </a:solidFill>
                <a:latin typeface="Times New Roman" pitchFamily="18" charset="0"/>
                <a:cs typeface="Times New Roman" pitchFamily="18" charset="0"/>
              </a:rPr>
              <a:t>сағаттан артық күндізгі уақытта </a:t>
            </a:r>
            <a:r>
              <a:rPr lang="ru-RU" sz="2000" b="1" i="1" dirty="0">
                <a:solidFill>
                  <a:schemeClr val="bg2">
                    <a:lumMod val="40000"/>
                    <a:lumOff val="60000"/>
                  </a:schemeClr>
                </a:solidFill>
                <a:latin typeface="Times New Roman" pitchFamily="18" charset="0"/>
                <a:cs typeface="Times New Roman" pitchFamily="18" charset="0"/>
              </a:rPr>
              <a:t>8 </a:t>
            </a:r>
            <a:r>
              <a:rPr lang="ru-RU" sz="2000" b="1" i="1" dirty="0" err="1">
                <a:solidFill>
                  <a:schemeClr val="bg2">
                    <a:lumMod val="40000"/>
                    <a:lumOff val="60000"/>
                  </a:schemeClr>
                </a:solidFill>
                <a:latin typeface="Times New Roman" pitchFamily="18" charset="0"/>
                <a:cs typeface="Times New Roman" pitchFamily="18" charset="0"/>
              </a:rPr>
              <a:t>сағаттан артық күткенде</a:t>
            </a:r>
            <a:r>
              <a:rPr lang="ru-RU" sz="2000" b="1" i="1" dirty="0">
                <a:solidFill>
                  <a:schemeClr val="bg2">
                    <a:lumMod val="40000"/>
                    <a:lumOff val="60000"/>
                  </a:schemeClr>
                </a:solidFill>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sz="2000" b="1" i="1" dirty="0" err="1">
                <a:latin typeface="Times New Roman" pitchFamily="18" charset="0"/>
                <a:cs typeface="Times New Roman" pitchFamily="18" charset="0"/>
              </a:rPr>
              <a:t>қонақ үйге орналастыру</a:t>
            </a:r>
            <a:r>
              <a:rPr lang="ru-RU" sz="2000" b="1" i="1" dirty="0">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sz="2000" b="1" i="1" dirty="0" err="1">
                <a:latin typeface="Times New Roman" pitchFamily="18" charset="0"/>
                <a:cs typeface="Times New Roman" pitchFamily="18" charset="0"/>
              </a:rPr>
              <a:t>қонақүйге дейін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және кері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қарай көлікпен жеткізу</a:t>
            </a:r>
            <a:r>
              <a:rPr lang="ru-RU" sz="2000" b="1" i="1" dirty="0">
                <a:latin typeface="Times New Roman" pitchFamily="18" charset="0"/>
                <a:cs typeface="Times New Roman" pitchFamily="18" charset="0"/>
              </a:rPr>
              <a:t>.</a:t>
            </a:r>
          </a:p>
          <a:p>
            <a:pPr fontAlgn="auto">
              <a:spcBef>
                <a:spcPts val="0"/>
              </a:spcBef>
              <a:spcAft>
                <a:spcPts val="0"/>
              </a:spcAft>
              <a:defRPr/>
            </a:pPr>
            <a:endParaRPr lang="ru-RU" sz="2000" b="1" dirty="0">
              <a:latin typeface="+mn-lt"/>
            </a:endParaRPr>
          </a:p>
          <a:p>
            <a:pPr fontAlgn="auto">
              <a:spcBef>
                <a:spcPts val="0"/>
              </a:spcBef>
              <a:spcAft>
                <a:spcPts val="0"/>
              </a:spcAft>
              <a:defRPr/>
            </a:pPr>
            <a:r>
              <a:rPr lang="ru-RU" sz="2000" b="1" i="1" dirty="0" err="1">
                <a:solidFill>
                  <a:schemeClr val="bg2">
                    <a:lumMod val="40000"/>
                    <a:lumOff val="60000"/>
                  </a:schemeClr>
                </a:solidFill>
                <a:latin typeface="Times New Roman" pitchFamily="18" charset="0"/>
                <a:cs typeface="Times New Roman" pitchFamily="18" charset="0"/>
              </a:rPr>
              <a:t>Сапарды</a:t>
            </a:r>
            <a:r>
              <a:rPr lang="ru-RU" sz="2000" b="1" i="1" dirty="0">
                <a:solidFill>
                  <a:schemeClr val="bg2">
                    <a:lumMod val="40000"/>
                    <a:lumOff val="60000"/>
                  </a:schemeClr>
                </a:solidFill>
                <a:latin typeface="Times New Roman" pitchFamily="18" charset="0"/>
                <a:cs typeface="Times New Roman" pitchFamily="18" charset="0"/>
              </a:rPr>
              <a:t> 10 </a:t>
            </a:r>
            <a:r>
              <a:rPr lang="ru-RU" sz="2000" b="1" i="1" dirty="0" err="1">
                <a:solidFill>
                  <a:schemeClr val="bg2">
                    <a:lumMod val="40000"/>
                    <a:lumOff val="60000"/>
                  </a:schemeClr>
                </a:solidFill>
                <a:latin typeface="Times New Roman" pitchFamily="18" charset="0"/>
                <a:cs typeface="Times New Roman" pitchFamily="18" charset="0"/>
              </a:rPr>
              <a:t>сағаттан артық күткенде</a:t>
            </a:r>
            <a:r>
              <a:rPr lang="ru-RU" sz="2000" b="1" i="1" dirty="0">
                <a:solidFill>
                  <a:schemeClr val="bg2">
                    <a:lumMod val="40000"/>
                    <a:lumOff val="60000"/>
                  </a:schemeClr>
                </a:solidFill>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sz="2000" b="1" i="1" dirty="0" err="1">
                <a:latin typeface="Times New Roman" pitchFamily="18" charset="0"/>
                <a:cs typeface="Times New Roman" pitchFamily="18" charset="0"/>
              </a:rPr>
              <a:t>тасымалдаушы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жолаушының таңдауы бойынша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жоғарыда көрсетілген барлық өтемақыларды ұсынумен тағайындалу орнына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дейін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ұшуды қамтамасыз етуге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немесе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жолаушыға билеттің толық құнын қайтаруға міндетті</a:t>
            </a:r>
            <a:r>
              <a:rPr lang="ru-RU" sz="2000" b="1" i="1" dirty="0">
                <a:latin typeface="Times New Roman" pitchFamily="18" charset="0"/>
                <a:cs typeface="Times New Roman" pitchFamily="18" charset="0"/>
              </a:rPr>
              <a:t>.</a:t>
            </a:r>
          </a:p>
          <a:p>
            <a:pPr fontAlgn="auto">
              <a:spcBef>
                <a:spcPts val="0"/>
              </a:spcBef>
              <a:spcAft>
                <a:spcPts val="0"/>
              </a:spcAft>
              <a:buFont typeface="Arial" pitchFamily="34" charset="0"/>
              <a:buChar char="•"/>
              <a:defRPr/>
            </a:pPr>
            <a:endParaRPr lang="kk-KZ" sz="2000" b="1" i="1" dirty="0">
              <a:latin typeface="Times New Roman" pitchFamily="18" charset="0"/>
              <a:cs typeface="Times New Roman" pitchFamily="18" charset="0"/>
            </a:endParaRPr>
          </a:p>
          <a:p>
            <a:pPr fontAlgn="auto">
              <a:spcBef>
                <a:spcPts val="0"/>
              </a:spcBef>
              <a:spcAft>
                <a:spcPts val="0"/>
              </a:spcAft>
              <a:defRPr/>
            </a:pPr>
            <a:endParaRPr lang="ru-RU" sz="2000" b="1" i="1" dirty="0">
              <a:latin typeface="Times New Roman" pitchFamily="18" charset="0"/>
              <a:cs typeface="Times New Roman" pitchFamily="18" charset="0"/>
            </a:endParaRPr>
          </a:p>
          <a:p>
            <a:pPr fontAlgn="auto">
              <a:spcBef>
                <a:spcPts val="0"/>
              </a:spcBef>
              <a:spcAft>
                <a:spcPts val="0"/>
              </a:spcAft>
              <a:defRPr/>
            </a:pPr>
            <a:endParaRPr lang="kk-KZ" sz="2000" b="1" i="1" dirty="0">
              <a:latin typeface="Times New Roman" pitchFamily="18" charset="0"/>
              <a:cs typeface="Times New Roman" pitchFamily="18" charset="0"/>
            </a:endParaRPr>
          </a:p>
          <a:p>
            <a:pPr fontAlgn="auto">
              <a:spcBef>
                <a:spcPts val="0"/>
              </a:spcBef>
              <a:spcAft>
                <a:spcPts val="0"/>
              </a:spcAft>
              <a:defRPr/>
            </a:pPr>
            <a:endParaRPr lang="ru-RU" sz="2000" b="1" i="1" dirty="0">
              <a:latin typeface="Times New Roman" pitchFamily="18" charset="0"/>
              <a:cs typeface="Times New Roman" pitchFamily="18" charset="0"/>
            </a:endParaRPr>
          </a:p>
          <a:p>
            <a:pPr fontAlgn="auto">
              <a:spcBef>
                <a:spcPts val="0"/>
              </a:spcBef>
              <a:spcAft>
                <a:spcPts val="0"/>
              </a:spcAft>
              <a:defRPr/>
            </a:pPr>
            <a:endParaRPr lang="ru-RU" sz="2000" b="1" i="1" dirty="0">
              <a:latin typeface="Times New Roman" pitchFamily="18" charset="0"/>
              <a:cs typeface="Times New Roman" pitchFamily="18" charset="0"/>
            </a:endParaRPr>
          </a:p>
          <a:p>
            <a:pPr fontAlgn="auto">
              <a:spcBef>
                <a:spcPts val="0"/>
              </a:spcBef>
              <a:spcAft>
                <a:spcPts val="0"/>
              </a:spcAft>
              <a:defRPr/>
            </a:pPr>
            <a:endParaRPr lang="kk-KZ" sz="2000" b="1" i="1" dirty="0">
              <a:latin typeface="Times New Roman" pitchFamily="18" charset="0"/>
              <a:cs typeface="Times New Roman" pitchFamily="18" charset="0"/>
            </a:endParaRPr>
          </a:p>
          <a:p>
            <a:pPr fontAlgn="auto">
              <a:spcBef>
                <a:spcPts val="0"/>
              </a:spcBef>
              <a:spcAft>
                <a:spcPts val="0"/>
              </a:spcAft>
              <a:defRPr/>
            </a:pPr>
            <a:endParaRPr lang="ru-RU" sz="2000" b="1" i="1" dirty="0">
              <a:latin typeface="Times New Roman" pitchFamily="18" charset="0"/>
              <a:cs typeface="Times New Roman" pitchFamily="18" charset="0"/>
            </a:endParaRPr>
          </a:p>
          <a:p>
            <a:pPr fontAlgn="auto">
              <a:spcBef>
                <a:spcPts val="0"/>
              </a:spcBef>
              <a:spcAft>
                <a:spcPts val="0"/>
              </a:spcAft>
              <a:defRPr/>
            </a:pPr>
            <a:endParaRPr lang="ru-RU" sz="20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323850" y="333375"/>
            <a:ext cx="8208963" cy="6119813"/>
          </a:xfrm>
        </p:spPr>
        <p:txBody>
          <a:bodyPr/>
          <a:lstStyle/>
          <a:p>
            <a:pPr>
              <a:buFont typeface="Arial" charset="0"/>
              <a:buNone/>
            </a:pPr>
            <a:r>
              <a:rPr lang="ru-RU" sz="2400" b="1" i="1" smtClean="0">
                <a:latin typeface="Times New Roman" pitchFamily="18" charset="0"/>
                <a:cs typeface="Times New Roman" pitchFamily="18" charset="0"/>
              </a:rPr>
              <a:t>		</a:t>
            </a:r>
            <a:r>
              <a:rPr lang="ru-RU" sz="2800" b="1" i="1" smtClean="0">
                <a:latin typeface="Times New Roman" pitchFamily="18" charset="0"/>
                <a:cs typeface="Times New Roman" pitchFamily="18" charset="0"/>
              </a:rPr>
              <a:t>Барлық жоғарыда аталған қызметтер жолаушыларға қосымша төлемді алусыз ұсынылады.</a:t>
            </a:r>
            <a:br>
              <a:rPr lang="ru-RU" sz="2800" b="1" i="1" smtClean="0">
                <a:latin typeface="Times New Roman" pitchFamily="18" charset="0"/>
                <a:cs typeface="Times New Roman" pitchFamily="18" charset="0"/>
              </a:rPr>
            </a:br>
            <a:r>
              <a:rPr lang="ru-RU" sz="2800" b="1" i="1" smtClean="0">
                <a:latin typeface="Times New Roman" pitchFamily="18" charset="0"/>
                <a:cs typeface="Times New Roman" pitchFamily="18" charset="0"/>
              </a:rPr>
              <a:t>	Әуе сапары әуе компаниясының кінасы бойынша кешіккен жағдайда жолаушы кешігудің әр сағаты үшін билет құнынан  3% мөлшеріндегі өтемақыға үміт артуға құқылы (кешігу болған ұшу учаскесінде).</a:t>
            </a:r>
            <a:br>
              <a:rPr lang="ru-RU" sz="2800" b="1" i="1" smtClean="0">
                <a:latin typeface="Times New Roman" pitchFamily="18" charset="0"/>
                <a:cs typeface="Times New Roman" pitchFamily="18" charset="0"/>
              </a:rPr>
            </a:br>
            <a:r>
              <a:rPr lang="ru-RU" sz="2800" b="1" i="1" smtClean="0">
                <a:latin typeface="Times New Roman" pitchFamily="18" charset="0"/>
                <a:cs typeface="Times New Roman" pitchFamily="18" charset="0"/>
              </a:rPr>
              <a:t>	Егер жолаушы кешіккен сапарды 10 сағаттан артық пайдаланбаса, онда әуе компаниясы жолаушыға әуе билеті бойынша толық қайтаруды кепілдендіреді, яғни әуе билетінің құнынан 100%.</a:t>
            </a: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333375"/>
            <a:ext cx="8569325" cy="6154738"/>
          </a:xfrm>
          <a:prstGeom prst="rect">
            <a:avLst/>
          </a:prstGeom>
          <a:noFill/>
        </p:spPr>
        <p:txBody>
          <a:bodyPr>
            <a:spAutoFit/>
          </a:bodyPr>
          <a:lstStyle/>
          <a:p>
            <a:pPr algn="ctr" fontAlgn="auto">
              <a:spcBef>
                <a:spcPts val="0"/>
              </a:spcBef>
              <a:spcAft>
                <a:spcPts val="0"/>
              </a:spcAft>
              <a:defRPr/>
            </a:pPr>
            <a:r>
              <a:rPr lang="ru-RU" sz="2800" b="1" dirty="0" err="1">
                <a:solidFill>
                  <a:schemeClr val="bg2">
                    <a:lumMod val="40000"/>
                    <a:lumOff val="60000"/>
                  </a:schemeClr>
                </a:solidFill>
                <a:latin typeface="Times New Roman" pitchFamily="18" charset="0"/>
                <a:cs typeface="Times New Roman" pitchFamily="18" charset="0"/>
              </a:rPr>
              <a:t>Жүкті</a:t>
            </a:r>
            <a:r>
              <a:rPr lang="ru-RU" sz="2800" b="1" dirty="0">
                <a:solidFill>
                  <a:schemeClr val="bg2">
                    <a:lumMod val="40000"/>
                    <a:lumOff val="60000"/>
                  </a:schemeClr>
                </a:solidFill>
                <a:latin typeface="Times New Roman" pitchFamily="18" charset="0"/>
                <a:cs typeface="Times New Roman" pitchFamily="18" charset="0"/>
              </a:rPr>
              <a:t> </a:t>
            </a:r>
            <a:r>
              <a:rPr lang="ru-RU" sz="2800" b="1" dirty="0" err="1">
                <a:solidFill>
                  <a:schemeClr val="bg2">
                    <a:lumMod val="40000"/>
                    <a:lumOff val="60000"/>
                  </a:schemeClr>
                </a:solidFill>
                <a:latin typeface="Times New Roman" pitchFamily="18" charset="0"/>
                <a:cs typeface="Times New Roman" pitchFamily="18" charset="0"/>
              </a:rPr>
              <a:t>тасымалдау</a:t>
            </a:r>
            <a:r>
              <a:rPr lang="ru-RU" sz="2800" b="1" dirty="0">
                <a:solidFill>
                  <a:schemeClr val="bg2">
                    <a:lumMod val="40000"/>
                    <a:lumOff val="60000"/>
                  </a:schemeClr>
                </a:solidFill>
                <a:latin typeface="Times New Roman" pitchFamily="18" charset="0"/>
                <a:cs typeface="Times New Roman" pitchFamily="18" charset="0"/>
              </a:rPr>
              <a:t>, </a:t>
            </a:r>
            <a:r>
              <a:rPr lang="ru-RU" sz="2800" b="1" dirty="0" err="1">
                <a:solidFill>
                  <a:schemeClr val="bg2">
                    <a:lumMod val="40000"/>
                    <a:lumOff val="60000"/>
                  </a:schemeClr>
                </a:solidFill>
                <a:latin typeface="Times New Roman" pitchFamily="18" charset="0"/>
                <a:cs typeface="Times New Roman" pitchFamily="18" charset="0"/>
              </a:rPr>
              <a:t>жоғалту</a:t>
            </a:r>
            <a:r>
              <a:rPr lang="ru-RU" sz="2800" b="1" dirty="0">
                <a:solidFill>
                  <a:schemeClr val="bg2">
                    <a:lumMod val="40000"/>
                    <a:lumOff val="60000"/>
                  </a:schemeClr>
                </a:solidFill>
                <a:latin typeface="Times New Roman" pitchFamily="18" charset="0"/>
                <a:cs typeface="Times New Roman" pitchFamily="18" charset="0"/>
              </a:rPr>
              <a:t> </a:t>
            </a:r>
            <a:r>
              <a:rPr lang="ru-RU" sz="2800" b="1" dirty="0" err="1">
                <a:solidFill>
                  <a:schemeClr val="bg2">
                    <a:lumMod val="40000"/>
                    <a:lumOff val="60000"/>
                  </a:schemeClr>
                </a:solidFill>
                <a:latin typeface="Times New Roman" pitchFamily="18" charset="0"/>
                <a:cs typeface="Times New Roman" pitchFamily="18" charset="0"/>
              </a:rPr>
              <a:t>немесе</a:t>
            </a:r>
            <a:r>
              <a:rPr lang="ru-RU" sz="2800" b="1" dirty="0">
                <a:solidFill>
                  <a:schemeClr val="bg2">
                    <a:lumMod val="40000"/>
                    <a:lumOff val="60000"/>
                  </a:schemeClr>
                </a:solidFill>
                <a:latin typeface="Times New Roman" pitchFamily="18" charset="0"/>
                <a:cs typeface="Times New Roman" pitchFamily="18" charset="0"/>
              </a:rPr>
              <a:t> </a:t>
            </a:r>
            <a:r>
              <a:rPr lang="ru-RU" sz="2800" b="1" dirty="0" err="1">
                <a:solidFill>
                  <a:schemeClr val="bg2">
                    <a:lumMod val="40000"/>
                    <a:lumOff val="60000"/>
                  </a:schemeClr>
                </a:solidFill>
                <a:latin typeface="Times New Roman" pitchFamily="18" charset="0"/>
                <a:cs typeface="Times New Roman" pitchFamily="18" charset="0"/>
              </a:rPr>
              <a:t>бүлінуі</a:t>
            </a:r>
            <a:endParaRPr lang="ru-RU" sz="2800" b="1" dirty="0">
              <a:solidFill>
                <a:schemeClr val="bg2">
                  <a:lumMod val="40000"/>
                  <a:lumOff val="60000"/>
                </a:schemeClr>
              </a:solidFill>
              <a:latin typeface="Times New Roman" pitchFamily="18" charset="0"/>
              <a:cs typeface="Times New Roman" pitchFamily="18" charset="0"/>
            </a:endParaRPr>
          </a:p>
          <a:p>
            <a:pPr algn="ctr" fontAlgn="auto">
              <a:spcBef>
                <a:spcPts val="0"/>
              </a:spcBef>
              <a:spcAft>
                <a:spcPts val="0"/>
              </a:spcAft>
              <a:defRPr/>
            </a:pPr>
            <a:endParaRPr lang="ru-RU" sz="2400" b="1" dirty="0">
              <a:solidFill>
                <a:schemeClr val="bg2">
                  <a:lumMod val="40000"/>
                  <a:lumOff val="60000"/>
                </a:schemeClr>
              </a:solidFill>
              <a:latin typeface="Times New Roman" pitchFamily="18" charset="0"/>
              <a:cs typeface="Times New Roman" pitchFamily="18" charset="0"/>
            </a:endParaRPr>
          </a:p>
          <a:p>
            <a:pPr fontAlgn="auto">
              <a:spcBef>
                <a:spcPts val="0"/>
              </a:spcBef>
              <a:spcAft>
                <a:spcPts val="0"/>
              </a:spcAft>
              <a:defRPr/>
            </a:pP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Егер</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тағайындалған жерге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келуі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бойынша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жолаушы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өзінің қол жүгін алмаса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бірінші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кезекте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қол жүгінің келмеуі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туралы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актіні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құрастыруға жүгіну керек</a:t>
            </a:r>
            <a:r>
              <a:rPr lang="ru-RU" b="1" i="1" dirty="0">
                <a:latin typeface="Times New Roman" pitchFamily="18" charset="0"/>
                <a:cs typeface="Times New Roman" pitchFamily="18" charset="0"/>
              </a:rPr>
              <a:t>:</a:t>
            </a:r>
          </a:p>
          <a:p>
            <a:pPr fontAlgn="auto">
              <a:spcBef>
                <a:spcPts val="0"/>
              </a:spcBef>
              <a:spcAft>
                <a:spcPts val="0"/>
              </a:spcAft>
              <a:buFont typeface="Arial" pitchFamily="34" charset="0"/>
              <a:buChar char="•"/>
              <a:defRPr/>
            </a:pPr>
            <a:r>
              <a:rPr lang="ru-RU" b="1" i="1" dirty="0" err="1">
                <a:latin typeface="Times New Roman" pitchFamily="18" charset="0"/>
                <a:cs typeface="Times New Roman" pitchFamily="18" charset="0"/>
              </a:rPr>
              <a:t>Қазақстан Республикасының аумағында  </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әуе компаниясының өкілдігіне;</a:t>
            </a:r>
            <a:endParaRPr lang="ru-RU" b="1" i="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ru-RU" b="1" i="1" dirty="0">
                <a:latin typeface="Times New Roman" pitchFamily="18" charset="0"/>
                <a:cs typeface="Times New Roman" pitchFamily="18" charset="0"/>
              </a:rPr>
              <a:t>ҚР </a:t>
            </a:r>
            <a:r>
              <a:rPr lang="ru-RU" b="1" i="1" dirty="0" err="1">
                <a:latin typeface="Times New Roman" pitchFamily="18" charset="0"/>
                <a:cs typeface="Times New Roman" pitchFamily="18" charset="0"/>
              </a:rPr>
              <a:t>тыс</a:t>
            </a:r>
            <a:r>
              <a:rPr lang="ru-RU" b="1" i="1" dirty="0">
                <a:latin typeface="Times New Roman" pitchFamily="18" charset="0"/>
                <a:cs typeface="Times New Roman" pitchFamily="18" charset="0"/>
              </a:rPr>
              <a:t> – </a:t>
            </a:r>
            <a:r>
              <a:rPr lang="ru-RU" b="1" i="1" dirty="0" err="1">
                <a:latin typeface="Times New Roman" pitchFamily="18" charset="0"/>
                <a:cs typeface="Times New Roman" pitchFamily="18" charset="0"/>
              </a:rPr>
              <a:t>келген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әуежайдың жүкті іздеу</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бөліміне</a:t>
            </a:r>
            <a:r>
              <a:rPr lang="ru-RU" b="1" i="1" dirty="0">
                <a:latin typeface="Times New Roman" pitchFamily="18" charset="0"/>
                <a:cs typeface="Times New Roman" pitchFamily="18" charset="0"/>
              </a:rPr>
              <a:t> </a:t>
            </a:r>
            <a:r>
              <a:rPr lang="en-US" b="1" i="1" dirty="0">
                <a:latin typeface="Times New Roman" pitchFamily="18" charset="0"/>
                <a:cs typeface="Times New Roman" pitchFamily="18" charset="0"/>
              </a:rPr>
              <a:t>Lost &amp; Found.</a:t>
            </a:r>
          </a:p>
          <a:p>
            <a:pPr fontAlgn="auto">
              <a:spcBef>
                <a:spcPts val="0"/>
              </a:spcBef>
              <a:spcAft>
                <a:spcPts val="0"/>
              </a:spcAft>
              <a:defRPr/>
            </a:pP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Жүк биркасының жыртылмалы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талонының негізінде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жолаушыға жүктің келмеуі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туралы</a:t>
            </a:r>
            <a:r>
              <a:rPr lang="ru-RU" b="1" i="1" dirty="0">
                <a:latin typeface="Times New Roman" pitchFamily="18" charset="0"/>
                <a:cs typeface="Times New Roman" pitchFamily="18" charset="0"/>
              </a:rPr>
              <a:t> акт </a:t>
            </a:r>
            <a:r>
              <a:rPr lang="ru-RU" b="1" i="1" dirty="0" err="1">
                <a:latin typeface="Times New Roman" pitchFamily="18" charset="0"/>
                <a:cs typeface="Times New Roman" pitchFamily="18" charset="0"/>
              </a:rPr>
              <a:t>құрастырылады </a:t>
            </a: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Property Irregularity Report). </a:t>
            </a:r>
            <a:r>
              <a:rPr lang="ru-RU" b="1" i="1" dirty="0" err="1">
                <a:latin typeface="Times New Roman" pitchFamily="18" charset="0"/>
                <a:cs typeface="Times New Roman" pitchFamily="18" charset="0"/>
              </a:rPr>
              <a:t>Актінің көшірмесі жолаушының қолына беріледі</a:t>
            </a:r>
            <a:r>
              <a:rPr lang="ru-RU" b="1" i="1" dirty="0">
                <a:latin typeface="Times New Roman" pitchFamily="18" charset="0"/>
                <a:cs typeface="Times New Roman" pitchFamily="18" charset="0"/>
              </a:rPr>
              <a:t>, осы </a:t>
            </a:r>
            <a:r>
              <a:rPr lang="ru-RU" b="1" i="1" dirty="0" err="1">
                <a:latin typeface="Times New Roman" pitchFamily="18" charset="0"/>
                <a:cs typeface="Times New Roman" pitchFamily="18" charset="0"/>
              </a:rPr>
              <a:t>актіге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тасымалдаушының немесе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оған қызмет көрсетуші агенттің байланыстарымен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ақпараттық парақ қоса беріледі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Актіні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құрастырғанда жолаушыға келген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жүкке </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түрі, түсі, </a:t>
            </a:r>
            <a:r>
              <a:rPr lang="ru-RU" b="1" i="1" dirty="0">
                <a:latin typeface="Times New Roman" pitchFamily="18" charset="0"/>
                <a:cs typeface="Times New Roman" pitchFamily="18" charset="0"/>
              </a:rPr>
              <a:t>бренд, </a:t>
            </a:r>
            <a:r>
              <a:rPr lang="ru-RU" b="1" i="1" dirty="0" err="1">
                <a:latin typeface="Times New Roman" pitchFamily="18" charset="0"/>
                <a:cs typeface="Times New Roman" pitchFamily="18" charset="0"/>
              </a:rPr>
              <a:t>салмағы, ұсақ заттардың болуына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қатысты (құлыпшалар, кішкене</a:t>
            </a:r>
            <a:r>
              <a:rPr lang="ru-RU" b="1" i="1" dirty="0">
                <a:latin typeface="Times New Roman" pitchFamily="18" charset="0"/>
                <a:cs typeface="Times New Roman" pitchFamily="18" charset="0"/>
              </a:rPr>
              <a:t> лента, </a:t>
            </a:r>
            <a:r>
              <a:rPr lang="ru-RU" b="1" i="1" dirty="0" err="1">
                <a:latin typeface="Times New Roman" pitchFamily="18" charset="0"/>
                <a:cs typeface="Times New Roman" pitchFamily="18" charset="0"/>
              </a:rPr>
              <a:t>стикерлер</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a:t>
            </a:r>
            <a:r>
              <a:rPr lang="ru-RU" b="1" i="1" dirty="0">
                <a:latin typeface="Times New Roman" pitchFamily="18" charset="0"/>
                <a:cs typeface="Times New Roman" pitchFamily="18" charset="0"/>
              </a:rPr>
              <a:t>т.б.) </a:t>
            </a:r>
            <a:r>
              <a:rPr lang="ru-RU" b="1" i="1" dirty="0" err="1">
                <a:latin typeface="Times New Roman" pitchFamily="18" charset="0"/>
                <a:cs typeface="Times New Roman" pitchFamily="18" charset="0"/>
              </a:rPr>
              <a:t>толық ақпаратты ұсыну қажет.</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Бұдан басқа жолаушы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өзінің тұрғылықты жерін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хабарлайды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агентпен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жүкті тұрғылықты жері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бойынша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тағайындалу орнына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жеткізу</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мүмкіндігін келіседі</a:t>
            </a:r>
            <a:r>
              <a:rPr lang="ru-RU" b="1" i="1" dirty="0">
                <a:latin typeface="Times New Roman" pitchFamily="18" charset="0"/>
                <a:cs typeface="Times New Roman" pitchFamily="18" charset="0"/>
              </a:rPr>
              <a:t>.</a:t>
            </a:r>
            <a:br>
              <a:rPr lang="ru-RU" b="1" i="1" dirty="0">
                <a:latin typeface="Times New Roman" pitchFamily="18" charset="0"/>
                <a:cs typeface="Times New Roman" pitchFamily="18" charset="0"/>
              </a:rPr>
            </a:b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Іздеу</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процесінде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тасымалдаушы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агенттер</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жолаушымен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байланысады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және қабылданған шаралар</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туралы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хабардар</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етеді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Егер</a:t>
            </a:r>
            <a:r>
              <a:rPr lang="ru-RU" b="1" i="1" dirty="0">
                <a:latin typeface="Times New Roman" pitchFamily="18" charset="0"/>
                <a:cs typeface="Times New Roman" pitchFamily="18" charset="0"/>
              </a:rPr>
              <a:t> 5 </a:t>
            </a:r>
            <a:r>
              <a:rPr lang="ru-RU" b="1" i="1" dirty="0" err="1">
                <a:latin typeface="Times New Roman" pitchFamily="18" charset="0"/>
                <a:cs typeface="Times New Roman" pitchFamily="18" charset="0"/>
              </a:rPr>
              <a:t>күн ішінде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жүктің орналасқан орны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анықталмаса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жолаушыға жүктің ішіндегі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туралы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ақпаратты ұсыну қажет</a:t>
            </a:r>
            <a:r>
              <a:rPr lang="ru-RU" b="1" i="1" dirty="0">
                <a:latin typeface="Times New Roman" pitchFamily="18" charset="0"/>
                <a:cs typeface="Times New Roman" pitchFamily="18" charset="0"/>
              </a:rPr>
              <a:t>.</a:t>
            </a:r>
            <a:br>
              <a:rPr lang="ru-RU" b="1" i="1" dirty="0">
                <a:latin typeface="Times New Roman" pitchFamily="18" charset="0"/>
                <a:cs typeface="Times New Roman" pitchFamily="18" charset="0"/>
              </a:rPr>
            </a:b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Жүкті толық іздеу</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кезеңі </a:t>
            </a:r>
            <a:r>
              <a:rPr lang="ru-RU" b="1" i="1" dirty="0">
                <a:latin typeface="Times New Roman" pitchFamily="18" charset="0"/>
                <a:cs typeface="Times New Roman" pitchFamily="18" charset="0"/>
              </a:rPr>
              <a:t>21 </a:t>
            </a:r>
            <a:r>
              <a:rPr lang="ru-RU" b="1" i="1" dirty="0" err="1">
                <a:latin typeface="Times New Roman" pitchFamily="18" charset="0"/>
                <a:cs typeface="Times New Roman" pitchFamily="18" charset="0"/>
              </a:rPr>
              <a:t>күнді құрайды</a:t>
            </a:r>
            <a:r>
              <a:rPr lang="ru-RU" b="1" i="1" dirty="0">
                <a:latin typeface="Times New Roman" pitchFamily="18" charset="0"/>
                <a:cs typeface="Times New Roman" pitchFamily="18" charset="0"/>
              </a:rPr>
              <a:t>.</a:t>
            </a:r>
            <a:br>
              <a:rPr lang="ru-RU" b="1" i="1" dirty="0">
                <a:latin typeface="Times New Roman" pitchFamily="18" charset="0"/>
                <a:cs typeface="Times New Roman" pitchFamily="18" charset="0"/>
              </a:rPr>
            </a:br>
            <a:endParaRPr lang="ru-RU" b="1" i="1"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395288" y="1700213"/>
            <a:ext cx="8137525" cy="3529012"/>
          </a:xfrm>
        </p:spPr>
        <p:txBody>
          <a:bodyPr/>
          <a:lstStyle/>
          <a:p>
            <a:pPr>
              <a:buFont typeface="Arial" charset="0"/>
              <a:buNone/>
            </a:pPr>
            <a:r>
              <a:rPr lang="ru-RU" sz="2000" b="1" i="1" smtClean="0">
                <a:latin typeface="Times New Roman" pitchFamily="18" charset="0"/>
                <a:cs typeface="Times New Roman" pitchFamily="18" charset="0"/>
              </a:rPr>
              <a:t>		</a:t>
            </a:r>
            <a:r>
              <a:rPr lang="ru-RU" sz="2400" b="1" i="1" smtClean="0">
                <a:latin typeface="Times New Roman" pitchFamily="18" charset="0"/>
                <a:cs typeface="Times New Roman" pitchFamily="18" charset="0"/>
              </a:rPr>
              <a:t>Жүкті жеткізуді кешіктіргені үшін әуе компаниясы  алушыға әр тәуліктегі тасымалдау үшін  10% пайыз мөлшерінде айыппұл төлейді, бірақ әуе билетінің құнынан 50 % артық емес.</a:t>
            </a:r>
            <a:br>
              <a:rPr lang="ru-RU" sz="2400" b="1" i="1" smtClean="0">
                <a:latin typeface="Times New Roman" pitchFamily="18" charset="0"/>
                <a:cs typeface="Times New Roman" pitchFamily="18" charset="0"/>
              </a:rPr>
            </a:br>
            <a:r>
              <a:rPr lang="ru-RU" sz="2400" b="1" i="1" smtClean="0">
                <a:latin typeface="Times New Roman" pitchFamily="18" charset="0"/>
                <a:cs typeface="Times New Roman" pitchFamily="18" charset="0"/>
              </a:rPr>
              <a:t>	«Халықаралық ауа-райы тасымалдарына қатысты кейбір ережелерді бірегейлендіру туралы» Варшава конвенциясының ратификациясы негізінде Қазақстанда әуе компаниясы жүкті жоғалтқанда тіркелген жүктің әр киллограмы үшін АҚШ 20$ жұмсайды.</a:t>
            </a:r>
            <a:br>
              <a:rPr lang="ru-RU" sz="2400" b="1" i="1" smtClean="0">
                <a:latin typeface="Times New Roman" pitchFamily="18" charset="0"/>
                <a:cs typeface="Times New Roman" pitchFamily="18" charset="0"/>
              </a:rPr>
            </a:br>
            <a:r>
              <a:rPr lang="ru-RU" sz="2400" b="1" i="1" smtClean="0">
                <a:latin typeface="Times New Roman" pitchFamily="18" charset="0"/>
                <a:cs typeface="Times New Roman" pitchFamily="18" charset="0"/>
              </a:rPr>
              <a:t>	Жүк бүлінгенде (шамадан тұтқасының үзілуі, дөңгелектер және т.б.) әуе компаниясы жауапты емес, бірақ кейбір қолайсыз оқиғаларды болдырмас  үшін мысалы, «</a:t>
            </a:r>
            <a:r>
              <a:rPr lang="en-US" sz="2400" b="1" i="1" smtClean="0">
                <a:latin typeface="Times New Roman" pitchFamily="18" charset="0"/>
                <a:cs typeface="Times New Roman" pitchFamily="18" charset="0"/>
              </a:rPr>
              <a:t>Air Astana» </a:t>
            </a:r>
            <a:r>
              <a:rPr lang="ru-RU" sz="2400" b="1" i="1" smtClean="0">
                <a:latin typeface="Times New Roman" pitchFamily="18" charset="0"/>
                <a:cs typeface="Times New Roman" pitchFamily="18" charset="0"/>
              </a:rPr>
              <a:t>әуе компаниясы осындай ұсақ ақауларды жөндеу үшін жүргізілген чектер бойынша төлем жүргізеді.</a:t>
            </a:r>
          </a:p>
        </p:txBody>
      </p:sp>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451</TotalTime>
  <Words>328</Words>
  <Application>Microsoft Office PowerPoint</Application>
  <PresentationFormat>Экран (4:3)</PresentationFormat>
  <Paragraphs>109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Небеса</vt:lpstr>
      <vt:lpstr>А.Байтұрсынов атындағы Қостанай мемлекеттік университеті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Автомобиль көлігі</vt:lpstr>
      <vt:lpstr>Слайд 18</vt:lpstr>
      <vt:lpstr>Слайд 19</vt:lpstr>
      <vt:lpstr>Слайд 20</vt:lpstr>
      <vt:lpstr>Слайд 21</vt:lpstr>
      <vt:lpstr>Слайд 22</vt:lpstr>
      <vt:lpstr>Теміржол көлігі </vt:lpstr>
      <vt:lpstr>Слайд 24</vt:lpstr>
      <vt:lpstr>Қазақстандағы темір жол </vt:lpstr>
      <vt:lpstr>Слайд 26</vt:lpstr>
      <vt:lpstr>Слайд 27</vt:lpstr>
      <vt:lpstr>Су көлігі</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Меруерт Сагиндыкова</dc:creator>
  <cp:lastModifiedBy>user</cp:lastModifiedBy>
  <cp:revision>40</cp:revision>
  <dcterms:created xsi:type="dcterms:W3CDTF">2015-10-01T15:30:50Z</dcterms:created>
  <dcterms:modified xsi:type="dcterms:W3CDTF">2016-02-26T15:47:11Z</dcterms:modified>
</cp:coreProperties>
</file>