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2" r:id="rId2"/>
    <p:sldId id="286" r:id="rId3"/>
    <p:sldId id="288" r:id="rId4"/>
    <p:sldId id="283" r:id="rId5"/>
    <p:sldId id="285" r:id="rId6"/>
    <p:sldId id="256" r:id="rId7"/>
    <p:sldId id="271" r:id="rId8"/>
    <p:sldId id="281" r:id="rId9"/>
    <p:sldId id="287" r:id="rId10"/>
    <p:sldId id="272" r:id="rId11"/>
    <p:sldId id="258" r:id="rId12"/>
    <p:sldId id="279" r:id="rId13"/>
    <p:sldId id="28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00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82" autoAdjust="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7B64-BD75-4588-9295-3050AA8B3178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DAE43-C13C-4C3A-B15E-104745CF2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1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AE43-C13C-4C3A-B15E-104745CF21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15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AE43-C13C-4C3A-B15E-104745CF21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6A19-C7D0-484F-BE3B-DE481864D66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34CA-F1F4-47EC-B2DE-78020BE12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A064-EE9F-4FF5-BC88-DCAE0531F5C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8E92-81B9-4361-BD64-81013982F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4EE7-F7A3-4F76-B574-D878E2F4C46F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3946-5AEC-41AD-8DBF-C793BDAA5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9B0B-A3D6-4B76-A038-9724BCFB4C6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39D9-35B8-4C40-AC04-1E912CD4E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B917-D223-48C5-AADA-31117B25F89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019-01D1-4D5E-95F2-2A557ED3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2E37-1F3A-4636-B65C-B3442A206451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F208-DE2E-47E4-81DD-01703FAE9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F7CB-9423-4566-B812-571BFF003674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F2E6-9D1F-4D17-B48B-DB2A6A433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5D66-1358-4A46-B41C-0256727FDFD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8F36-7EF0-4E41-BB11-18C6CC35B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3FB0-5353-412C-9456-7FF1730C2EF4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B2A8-D70A-4F67-AA63-0BB48490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10E5-8349-4175-9AFB-F6D1F2B3365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C341-FEA1-417A-B80F-6B8C9023C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300F-2845-421D-9001-A6FE9976A0A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D03F-4B0C-4B02-9D8C-C79F01A33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FF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DFFF6-4A29-42D8-B5CF-D62DE255E092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E75291-4D4B-4FB9-99FC-E7C1A4200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930" y="476673"/>
            <a:ext cx="6580849" cy="648072"/>
          </a:xfrm>
        </p:spPr>
        <p:txBody>
          <a:bodyPr/>
          <a:lstStyle/>
          <a:p>
            <a:r>
              <a:rPr lang="kk-KZ" dirty="0" smtClean="0"/>
              <a:t>  </a:t>
            </a:r>
            <a:r>
              <a:rPr lang="kk-KZ" sz="2800" dirty="0" smtClean="0">
                <a:solidFill>
                  <a:srgbClr val="0070C0"/>
                </a:solidFill>
              </a:rPr>
              <a:t>А Байтұрсынов  атындағы  ҚМУ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00636"/>
            <a:ext cx="7117180" cy="66574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kk-KZ" sz="2800" dirty="0" smtClean="0"/>
              <a:t>Г.Қ.Журсиналина   фил .ғыл .канд., </a:t>
            </a:r>
          </a:p>
          <a:p>
            <a:pPr algn="ctr"/>
            <a:r>
              <a:rPr lang="kk-KZ" sz="2800" dirty="0" smtClean="0"/>
              <a:t>Тілдік </a:t>
            </a:r>
            <a:r>
              <a:rPr lang="kk-KZ" sz="2800" dirty="0"/>
              <a:t>даярлау  орталығының </a:t>
            </a:r>
            <a:r>
              <a:rPr lang="kk-KZ" sz="2800" dirty="0" smtClean="0"/>
              <a:t>директоры</a:t>
            </a:r>
            <a:endParaRPr lang="ru-RU" sz="28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49" y="475457"/>
            <a:ext cx="12922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694" y="0"/>
            <a:ext cx="1749306" cy="20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0364" y="2571744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КӨПТІЛДІЛІК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188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743" y="1196753"/>
            <a:ext cx="8177544" cy="4877166"/>
          </a:xfrm>
        </p:spPr>
        <p:txBody>
          <a:bodyPr rtlCol="0">
            <a:noAutofit/>
          </a:bodyPr>
          <a:lstStyle/>
          <a:p>
            <a:pPr marL="0" indent="0" algn="just" fontAlgn="auto">
              <a:buNone/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“...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тілінің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кеми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бастауы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құри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бастағанын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Ұлтқа тілінен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қымбат еш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нәрсе болмасқа тиіс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сыры,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тұрмысы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айнадай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көрініп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Қазақтың тілінде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қазақтың сары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сайран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даласы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біресе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желсіз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түндей тымық, біресе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құйындай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екпінді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далада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үдере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көшкен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тұрмысы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асықпайтын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саспайтын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сабырлы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көрініп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Қазақтың сары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даласы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 бай. Осы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күнгі түрік тілдерінің ішінде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тілінен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бай,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орамды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терең тіл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,” </a:t>
            </a:r>
            <a:endParaRPr lang="en-US" sz="24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Font typeface="+mj-lt"/>
              <a:buAutoNum type="arabicPeriod"/>
              <a:defRPr/>
            </a:pPr>
            <a:endParaRPr lang="en-US" sz="2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fontAlgn="auto">
              <a:buNone/>
              <a:defRPr/>
            </a:pPr>
            <a:r>
              <a:rPr lang="ru-RU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Мағжан</a:t>
            </a:r>
            <a:r>
              <a:rPr lang="kk-KZ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Жұмабаев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6503987"/>
            <a:ext cx="25733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6503987"/>
            <a:ext cx="25733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03987"/>
            <a:ext cx="25733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6634" y="5182766"/>
            <a:ext cx="6397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5929330"/>
            <a:ext cx="6397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6192837"/>
            <a:ext cx="6397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324975" cy="92551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  <a:r>
              <a:rPr lang="ru-RU" sz="5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Халықаралық  тәжірибе</a:t>
            </a:r>
            <a:endParaRPr lang="ru-RU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2276475"/>
            <a:ext cx="5076825" cy="4051300"/>
          </a:xfrm>
        </p:spPr>
        <p:txBody>
          <a:bodyPr rtlCol="0">
            <a:noAutofit/>
          </a:bodyPr>
          <a:lstStyle/>
          <a:p>
            <a:pPr marL="0" indent="0" algn="just" fontAlgn="auto">
              <a:buFont typeface="Wingdings 2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Мемлекетіміз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саясатының әлемдік  деңгейдегі  шешілу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барсыына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мән  бергендіктен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 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шақты  шетелдер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тарихындағы  тілдерді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дамытудың  түрлі  бағдарламалары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тәжірибелерін  басшылыққа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жасалған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kk-KZ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buFont typeface="Wingdings 2" charset="2"/>
              <a:buChar char="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Азербайджан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Армения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Беларусь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Бельгия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Израиль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Ирландия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Канада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Жапония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Латвия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Мальта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Молдавия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Норвегия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Польша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Сингапур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АҚШ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Таджикистан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Туркменистан - Узбекистан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Филиппины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Финляндия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Швейцария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Эстония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ЮАР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buFont typeface="Wingdings 2" charset="2"/>
              <a:buChar char="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 descr="C:\Documents and Settings\Admin\Рабочий стол\пед.чтение\x_8611d3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798888" cy="48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143875" cy="2071679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</a:p>
          <a:p>
            <a:pPr algn="just"/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b="1" smtClean="0">
                <a:solidFill>
                  <a:srgbClr val="FFFF00"/>
                </a:solidFill>
              </a:rPr>
              <a:t>      Үш </a:t>
            </a:r>
            <a:r>
              <a:rPr lang="ru-RU" sz="2800" b="1" dirty="0" err="1" smtClean="0">
                <a:solidFill>
                  <a:srgbClr val="FFFF00"/>
                </a:solidFill>
              </a:rPr>
              <a:t>тұғырлы тіл</a:t>
            </a:r>
            <a:r>
              <a:rPr lang="ru-RU" sz="2800" b="1" dirty="0" smtClean="0">
                <a:solidFill>
                  <a:srgbClr val="FFFF00"/>
                </a:solidFill>
              </a:rPr>
              <a:t> – </a:t>
            </a:r>
            <a:r>
              <a:rPr lang="ru-RU" sz="2800" b="1" dirty="0" err="1" smtClean="0">
                <a:solidFill>
                  <a:srgbClr val="FFFF00"/>
                </a:solidFill>
              </a:rPr>
              <a:t>уақыт талабы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«</a:t>
            </a:r>
            <a:r>
              <a:rPr lang="ru-RU" sz="2800" b="1" dirty="0" err="1" smtClean="0">
                <a:solidFill>
                  <a:srgbClr val="FFFF00"/>
                </a:solidFill>
              </a:rPr>
              <a:t>Тіл</a:t>
            </a:r>
            <a:r>
              <a:rPr lang="ru-RU" sz="2800" b="1" dirty="0" smtClean="0">
                <a:solidFill>
                  <a:srgbClr val="FFFF00"/>
                </a:solidFill>
              </a:rPr>
              <a:t> - </a:t>
            </a:r>
            <a:r>
              <a:rPr lang="ru-RU" sz="2800" b="1" dirty="0" err="1" smtClean="0">
                <a:solidFill>
                  <a:srgbClr val="FFFF00"/>
                </a:solidFill>
              </a:rPr>
              <a:t>ақылдың өлшемі, ұлттың жаны</a:t>
            </a:r>
            <a:r>
              <a:rPr lang="ru-RU" sz="2800" b="1" dirty="0" smtClean="0">
                <a:solidFill>
                  <a:srgbClr val="FFFF00"/>
                </a:solidFill>
              </a:rPr>
              <a:t>»</a:t>
            </a:r>
          </a:p>
          <a:p>
            <a:pPr algn="just"/>
            <a:r>
              <a:rPr lang="ru-RU" sz="2800" dirty="0" smtClean="0"/>
              <a:t>… </a:t>
            </a:r>
            <a:r>
              <a:rPr lang="ru-RU" sz="2800" b="1" dirty="0" err="1" smtClean="0">
                <a:solidFill>
                  <a:srgbClr val="FFFF00"/>
                </a:solidFill>
              </a:rPr>
              <a:t>Тілдерді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</a:rPr>
              <a:t>меңгере  білу</a:t>
            </a:r>
            <a:r>
              <a:rPr lang="ru-RU" sz="2800" b="1" dirty="0" smtClean="0">
                <a:solidFill>
                  <a:srgbClr val="FFFF00"/>
                </a:solidFill>
              </a:rPr>
              <a:t>  -  </a:t>
            </a:r>
            <a:r>
              <a:rPr lang="ru-RU" sz="2800" b="1" dirty="0" err="1" smtClean="0">
                <a:solidFill>
                  <a:srgbClr val="FFFF00"/>
                </a:solidFill>
              </a:rPr>
              <a:t>біздің  баянды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</a:rPr>
              <a:t>болашағымыздың кепілі</a:t>
            </a:r>
            <a:r>
              <a:rPr lang="ru-RU" sz="2800" b="1" dirty="0" smtClean="0">
                <a:solidFill>
                  <a:srgbClr val="FFFF00"/>
                </a:solidFill>
              </a:rPr>
              <a:t> …</a:t>
            </a:r>
          </a:p>
          <a:p>
            <a:pPr algn="just"/>
            <a:endParaRPr lang="ru-RU" sz="2800" dirty="0" smtClean="0"/>
          </a:p>
        </p:txBody>
      </p:sp>
      <p:pic>
        <p:nvPicPr>
          <p:cNvPr id="24578" name="Picture 2" descr="F:\шолпан пути реалиизации прграммы\шолпан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857628"/>
            <a:ext cx="3071834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и по запросу Үш тұғырлы тіл туралы дайын слай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14686"/>
            <a:ext cx="2647950" cy="3429024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Үш тұғырлы тіл туралы дайын слай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286124"/>
            <a:ext cx="2647953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0578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399"/>
            <a:ext cx="8424936" cy="1771600"/>
          </a:xfrm>
        </p:spPr>
        <p:txBody>
          <a:bodyPr/>
          <a:lstStyle/>
          <a:p>
            <a:pPr algn="just"/>
            <a:r>
              <a:rPr lang="ru-RU" i="1" spc="-100" dirty="0" smtClean="0">
                <a:solidFill>
                  <a:srgbClr val="FF0000"/>
                </a:solidFill>
              </a:rPr>
              <a:t/>
            </a:r>
            <a:br>
              <a:rPr lang="ru-RU" i="1" spc="-100" dirty="0" smtClean="0">
                <a:solidFill>
                  <a:srgbClr val="FF0000"/>
                </a:solidFill>
              </a:rPr>
            </a:br>
            <a:r>
              <a:rPr lang="ru-RU" i="1" spc="-100" dirty="0">
                <a:solidFill>
                  <a:srgbClr val="FF0000"/>
                </a:solidFill>
              </a:rPr>
              <a:t/>
            </a:r>
            <a:br>
              <a:rPr lang="ru-RU" i="1" spc="-100" dirty="0">
                <a:solidFill>
                  <a:srgbClr val="FF0000"/>
                </a:solidFill>
              </a:rPr>
            </a:br>
            <a:r>
              <a:rPr lang="ru-RU" sz="4000" b="1" i="1" spc="-100" dirty="0" smtClean="0">
                <a:solidFill>
                  <a:srgbClr val="FF0000"/>
                </a:solidFill>
              </a:rPr>
              <a:t> ТАҚЫРЫБЫ</a:t>
            </a:r>
            <a:r>
              <a:rPr lang="ru-RU" i="1" spc="-100" dirty="0" smtClean="0">
                <a:solidFill>
                  <a:srgbClr val="FF0000"/>
                </a:solidFill>
              </a:rPr>
              <a:t>: </a:t>
            </a:r>
            <a:br>
              <a:rPr lang="ru-RU" i="1" spc="-100" dirty="0" smtClean="0">
                <a:solidFill>
                  <a:srgbClr val="FF0000"/>
                </a:solidFill>
              </a:rPr>
            </a:br>
            <a:r>
              <a:rPr lang="ru-RU" b="1" i="1" spc="-100" dirty="0" err="1" smtClean="0">
                <a:solidFill>
                  <a:srgbClr val="FF0000"/>
                </a:solidFill>
              </a:rPr>
              <a:t>«Үш тұғырлы  </a:t>
            </a:r>
            <a:r>
              <a:rPr lang="ru-RU" b="1" i="1" spc="-100" dirty="0" err="1">
                <a:solidFill>
                  <a:srgbClr val="FF0000"/>
                </a:solidFill>
              </a:rPr>
              <a:t>тіл</a:t>
            </a:r>
            <a:r>
              <a:rPr lang="ru-RU" b="1" i="1" spc="-100" dirty="0">
                <a:solidFill>
                  <a:srgbClr val="FF0000"/>
                </a:solidFill>
              </a:rPr>
              <a:t>  – </a:t>
            </a:r>
            <a:r>
              <a:rPr lang="ru-RU" b="1" i="1" spc="-100" dirty="0" err="1">
                <a:solidFill>
                  <a:srgbClr val="FF0000"/>
                </a:solidFill>
              </a:rPr>
              <a:t>еліміздегі</a:t>
            </a:r>
            <a:r>
              <a:rPr lang="ru-RU" b="1" i="1" spc="-100" dirty="0">
                <a:solidFill>
                  <a:srgbClr val="FF0000"/>
                </a:solidFill>
              </a:rPr>
              <a:t> </a:t>
            </a:r>
            <a:r>
              <a:rPr lang="ru-RU" b="1" i="1" spc="-100" dirty="0" err="1">
                <a:solidFill>
                  <a:srgbClr val="FF0000"/>
                </a:solidFill>
              </a:rPr>
              <a:t>ұлттық руханиятымыздың өзегі  және  халықаралық  бірлікті</a:t>
            </a:r>
            <a:r>
              <a:rPr lang="ru-RU" b="1" i="1" spc="-100" dirty="0">
                <a:solidFill>
                  <a:srgbClr val="FF0000"/>
                </a:solidFill>
              </a:rPr>
              <a:t>  </a:t>
            </a:r>
            <a:r>
              <a:rPr lang="ru-RU" b="1" i="1" spc="-100" dirty="0" err="1">
                <a:solidFill>
                  <a:srgbClr val="FF0000"/>
                </a:solidFill>
              </a:rPr>
              <a:t>нығайтудың   </a:t>
            </a:r>
            <a:r>
              <a:rPr lang="ru-RU" b="1" i="1" spc="-100" dirty="0" err="1" smtClean="0">
                <a:solidFill>
                  <a:srgbClr val="FF0000"/>
                </a:solidFill>
              </a:rPr>
              <a:t>сипаты</a:t>
            </a:r>
            <a:r>
              <a:rPr lang="ru-RU" b="1" i="1" spc="-100" dirty="0" smtClean="0">
                <a:solidFill>
                  <a:srgbClr val="FF0000"/>
                </a:solidFill>
              </a:rPr>
              <a:t>»</a:t>
            </a:r>
            <a:endParaRPr lang="ru-RU" b="1" i="1" spc="-1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230943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692" y="3286124"/>
            <a:ext cx="3600500" cy="329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286124"/>
            <a:ext cx="2304256" cy="229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597" y="5579013"/>
            <a:ext cx="1426840" cy="126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031" y="5604813"/>
            <a:ext cx="14271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50384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17777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136904" cy="2736303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Үш</a:t>
            </a:r>
            <a:r>
              <a:rPr lang="ru-RU" dirty="0"/>
              <a:t>  </a:t>
            </a:r>
            <a:r>
              <a:rPr lang="ru-RU" dirty="0" err="1"/>
              <a:t>тұғырлы</a:t>
            </a:r>
            <a:r>
              <a:rPr lang="ru-RU" dirty="0"/>
              <a:t>  </a:t>
            </a:r>
            <a:r>
              <a:rPr lang="ru-RU" dirty="0" err="1"/>
              <a:t>тіл</a:t>
            </a:r>
            <a:r>
              <a:rPr lang="ru-RU" dirty="0"/>
              <a:t>  – </a:t>
            </a:r>
            <a:r>
              <a:rPr lang="ru-RU" dirty="0" err="1"/>
              <a:t>еліміздегі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руханиятымыздың</a:t>
            </a:r>
            <a:r>
              <a:rPr lang="ru-RU" dirty="0"/>
              <a:t> </a:t>
            </a:r>
            <a:r>
              <a:rPr lang="ru-RU" dirty="0" err="1"/>
              <a:t>өзегі</a:t>
            </a:r>
            <a:r>
              <a:rPr lang="ru-RU" dirty="0"/>
              <a:t>  </a:t>
            </a:r>
            <a:r>
              <a:rPr lang="ru-RU" dirty="0" err="1"/>
              <a:t>және</a:t>
            </a:r>
            <a:r>
              <a:rPr lang="ru-RU" dirty="0"/>
              <a:t>  </a:t>
            </a:r>
            <a:r>
              <a:rPr lang="ru-RU" dirty="0" err="1"/>
              <a:t>халықаралық</a:t>
            </a:r>
            <a:r>
              <a:rPr lang="ru-RU" dirty="0"/>
              <a:t>  </a:t>
            </a:r>
            <a:r>
              <a:rPr lang="ru-RU" dirty="0" err="1"/>
              <a:t>бірлікті</a:t>
            </a:r>
            <a:r>
              <a:rPr lang="ru-RU" dirty="0"/>
              <a:t>  </a:t>
            </a:r>
            <a:r>
              <a:rPr lang="ru-RU" dirty="0" err="1"/>
              <a:t>нығайтудың</a:t>
            </a:r>
            <a:r>
              <a:rPr lang="ru-RU" dirty="0"/>
              <a:t>   </a:t>
            </a:r>
            <a:r>
              <a:rPr lang="ru-RU" dirty="0" err="1"/>
              <a:t>сипаты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1623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5288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619250"/>
            <a:ext cx="8640762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Monotype Corsiva" pitchFamily="66" charset="0"/>
              </a:rPr>
              <a:t/>
            </a:r>
            <a:br>
              <a:rPr lang="en-US" sz="2800" dirty="0" smtClean="0">
                <a:latin typeface="Monotype Corsiva" pitchFamily="66" charset="0"/>
              </a:rPr>
            </a:br>
            <a:r>
              <a:rPr lang="en-US" sz="2800" dirty="0">
                <a:latin typeface="Monotype Corsiva" pitchFamily="66" charset="0"/>
              </a:rPr>
              <a:t/>
            </a:r>
            <a:br>
              <a:rPr lang="en-US" sz="2800" dirty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/>
            </a:r>
            <a:br>
              <a:rPr lang="en-US" sz="2800" dirty="0" smtClean="0">
                <a:latin typeface="Monotype Corsiva" pitchFamily="66" charset="0"/>
              </a:rPr>
            </a:br>
            <a:r>
              <a:rPr lang="en-US" sz="2800" dirty="0">
                <a:latin typeface="Monotype Corsiva" pitchFamily="66" charset="0"/>
              </a:rPr>
              <a:t/>
            </a:r>
            <a:br>
              <a:rPr lang="en-US" sz="2800" dirty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/>
            </a:r>
            <a:br>
              <a:rPr lang="en-US" sz="2800" dirty="0" smtClean="0">
                <a:latin typeface="Monotype Corsiva" pitchFamily="66" charset="0"/>
              </a:rPr>
            </a:br>
            <a:r>
              <a:rPr lang="en-US" sz="2800" dirty="0">
                <a:latin typeface="Monotype Corsiva" pitchFamily="66" charset="0"/>
              </a:rPr>
              <a:t/>
            </a:r>
            <a:br>
              <a:rPr lang="en-US" sz="2800" dirty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/>
            </a:r>
            <a:br>
              <a:rPr lang="en-US" sz="2800" dirty="0" smtClean="0">
                <a:latin typeface="Monotype Corsiva" pitchFamily="66" charset="0"/>
              </a:rPr>
            </a:br>
            <a:r>
              <a:rPr lang="en-US" sz="2800" dirty="0">
                <a:latin typeface="Monotype Corsiva" pitchFamily="66" charset="0"/>
              </a:rPr>
              <a:t/>
            </a:r>
            <a:br>
              <a:rPr lang="en-US" sz="2800" dirty="0">
                <a:latin typeface="Monotype Corsiva" pitchFamily="66" charset="0"/>
              </a:rPr>
            </a:b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…</a:t>
            </a:r>
            <a:r>
              <a:rPr lang="ru-RU" sz="2800" dirty="0" err="1" smtClean="0"/>
              <a:t>Тіл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ұлттың</a:t>
            </a:r>
            <a:r>
              <a:rPr lang="ru-RU" sz="2800" dirty="0"/>
              <a:t> </a:t>
            </a:r>
            <a:r>
              <a:rPr lang="ru-RU" sz="2800" dirty="0" err="1" smtClean="0"/>
              <a:t>діңгегі</a:t>
            </a:r>
            <a:r>
              <a:rPr lang="ru-RU" sz="2800" dirty="0" smtClean="0"/>
              <a:t>,  </a:t>
            </a:r>
            <a:r>
              <a:rPr lang="ru-RU" sz="2800" dirty="0" err="1" smtClean="0"/>
              <a:t>соғып</a:t>
            </a:r>
            <a:r>
              <a:rPr lang="ru-RU" sz="2800" dirty="0" smtClean="0"/>
              <a:t>  </a:t>
            </a:r>
            <a:r>
              <a:rPr lang="ru-RU" sz="2800" dirty="0" err="1" smtClean="0"/>
              <a:t>тұрған</a:t>
            </a:r>
            <a:r>
              <a:rPr lang="ru-RU" sz="2800" dirty="0" smtClean="0"/>
              <a:t>  </a:t>
            </a:r>
            <a:r>
              <a:rPr lang="ru-RU" sz="2800" dirty="0" err="1" smtClean="0"/>
              <a:t>жүрегі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  </a:t>
            </a:r>
            <a:r>
              <a:rPr lang="ru-RU" sz="2800" dirty="0" err="1" smtClean="0"/>
              <a:t>Тілдерді</a:t>
            </a:r>
            <a:r>
              <a:rPr lang="ru-RU" sz="2800" dirty="0" smtClean="0"/>
              <a:t> </a:t>
            </a:r>
            <a:r>
              <a:rPr lang="ru-RU" sz="2800" dirty="0" err="1"/>
              <a:t>дамыту</a:t>
            </a:r>
            <a:r>
              <a:rPr lang="ru-RU" sz="2800" dirty="0"/>
              <a:t> – </a:t>
            </a:r>
            <a:r>
              <a:rPr lang="ru-RU" sz="2800" dirty="0" err="1"/>
              <a:t>еліміздегі</a:t>
            </a:r>
            <a:r>
              <a:rPr lang="ru-RU" sz="2800" dirty="0"/>
              <a:t> </a:t>
            </a:r>
            <a:r>
              <a:rPr lang="ru-RU" sz="2800" dirty="0" err="1"/>
              <a:t>мемлекеттік</a:t>
            </a:r>
            <a:r>
              <a:rPr lang="ru-RU" sz="2800" dirty="0"/>
              <a:t> </a:t>
            </a:r>
            <a:r>
              <a:rPr lang="ru-RU" sz="2800" dirty="0" err="1"/>
              <a:t>саясаттың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маңызды</a:t>
            </a:r>
            <a:r>
              <a:rPr lang="ru-RU" sz="2800" dirty="0"/>
              <a:t> </a:t>
            </a:r>
            <a:r>
              <a:rPr lang="ru-RU" sz="2800" dirty="0" err="1"/>
              <a:t>бағыттарының</a:t>
            </a:r>
            <a:r>
              <a:rPr lang="ru-RU" sz="2800" dirty="0"/>
              <a:t> </a:t>
            </a:r>
            <a:r>
              <a:rPr lang="ru-RU" sz="2800" dirty="0" err="1"/>
              <a:t>бірі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 </a:t>
            </a:r>
            <a:r>
              <a:rPr lang="ru-RU" sz="2800" dirty="0" err="1" smtClean="0"/>
              <a:t>Тіл</a:t>
            </a:r>
            <a:r>
              <a:rPr lang="ru-RU" sz="2800" dirty="0" smtClean="0"/>
              <a:t> </a:t>
            </a:r>
            <a:r>
              <a:rPr lang="ru-RU" sz="2800" dirty="0" err="1"/>
              <a:t>проблемаларын</a:t>
            </a:r>
            <a:r>
              <a:rPr lang="ru-RU" sz="2800" dirty="0"/>
              <a:t> </a:t>
            </a:r>
            <a:r>
              <a:rPr lang="ru-RU" sz="2800" dirty="0" err="1"/>
              <a:t>оңтайлы</a:t>
            </a:r>
            <a:r>
              <a:rPr lang="ru-RU" sz="2800" dirty="0"/>
              <a:t> </a:t>
            </a:r>
            <a:r>
              <a:rPr lang="ru-RU" sz="2800" dirty="0" err="1"/>
              <a:t>шешу</a:t>
            </a:r>
            <a:r>
              <a:rPr lang="ru-RU" sz="2800" dirty="0"/>
              <a:t> – </a:t>
            </a:r>
            <a:r>
              <a:rPr lang="ru-RU" sz="2800" dirty="0" err="1"/>
              <a:t>ұлтаралық</a:t>
            </a:r>
            <a:r>
              <a:rPr lang="ru-RU" sz="2800" dirty="0"/>
              <a:t> </a:t>
            </a:r>
            <a:r>
              <a:rPr lang="ru-RU" sz="2800" dirty="0" err="1"/>
              <a:t>қатынастар</a:t>
            </a:r>
            <a:r>
              <a:rPr lang="ru-RU" sz="2800" dirty="0"/>
              <a:t> </a:t>
            </a:r>
            <a:r>
              <a:rPr lang="ru-RU" sz="2800" dirty="0" err="1"/>
              <a:t>үйлесімділігінің</a:t>
            </a:r>
            <a:r>
              <a:rPr lang="ru-RU" sz="2800" dirty="0"/>
              <a:t>, </a:t>
            </a:r>
            <a:r>
              <a:rPr lang="ru-RU" sz="2800" dirty="0" err="1"/>
              <a:t>халық</a:t>
            </a:r>
            <a:r>
              <a:rPr lang="ru-RU" sz="2800" dirty="0"/>
              <a:t> </a:t>
            </a:r>
            <a:r>
              <a:rPr lang="ru-RU" sz="2800" dirty="0" err="1"/>
              <a:t>бірлігі</a:t>
            </a:r>
            <a:r>
              <a:rPr lang="ru-RU" sz="2800" dirty="0"/>
              <a:t> мен </a:t>
            </a:r>
            <a:r>
              <a:rPr lang="ru-RU" sz="2800" dirty="0" err="1"/>
              <a:t>қоғамдық</a:t>
            </a:r>
            <a:r>
              <a:rPr lang="ru-RU" sz="2800" dirty="0"/>
              <a:t> </a:t>
            </a:r>
            <a:r>
              <a:rPr lang="ru-RU" sz="2800" dirty="0" err="1"/>
              <a:t>келісімді</a:t>
            </a:r>
            <a:r>
              <a:rPr lang="ru-RU" sz="2800" dirty="0"/>
              <a:t> </a:t>
            </a:r>
            <a:r>
              <a:rPr lang="ru-RU" sz="2800" dirty="0" err="1"/>
              <a:t>нығайтудың</a:t>
            </a:r>
            <a:r>
              <a:rPr lang="ru-RU" sz="2800" dirty="0"/>
              <a:t> </a:t>
            </a:r>
            <a:r>
              <a:rPr lang="ru-RU" sz="2800" dirty="0" err="1"/>
              <a:t>түпқазығы</a:t>
            </a:r>
            <a:r>
              <a:rPr lang="ru-RU" sz="2800" dirty="0"/>
              <a:t> </a:t>
            </a:r>
            <a:r>
              <a:rPr lang="ru-RU" sz="2800" dirty="0" err="1"/>
              <a:t>болып</a:t>
            </a:r>
            <a:r>
              <a:rPr lang="ru-RU" sz="2800" dirty="0"/>
              <a:t> </a:t>
            </a:r>
            <a:r>
              <a:rPr lang="ru-RU" sz="2800" dirty="0" err="1"/>
              <a:t>табылады</a:t>
            </a:r>
            <a:r>
              <a:rPr lang="ru-RU" sz="2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ұлттың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тірегі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29383"/>
            <a:ext cx="2520280" cy="201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71481"/>
            <a:ext cx="2171054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3943"/>
            <a:ext cx="216024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22212"/>
            <a:ext cx="2374121" cy="211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960" y="6287305"/>
            <a:ext cx="9572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6125418"/>
            <a:ext cx="9572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496944" cy="1728490"/>
          </a:xfrm>
        </p:spPr>
        <p:txBody>
          <a:bodyPr/>
          <a:lstStyle/>
          <a:p>
            <a:r>
              <a:rPr lang="kk-KZ" sz="2800" dirty="0">
                <a:solidFill>
                  <a:srgbClr val="FF0000"/>
                </a:solidFill>
              </a:rPr>
              <a:t>Тіл заңын жүзеге асыру үрдісінде адамда үш мүдде – кәсіби, саяси, тілдік мүдде  бір  арнаға   келіп  тоғысады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211638" y="1844675"/>
            <a:ext cx="4681537" cy="3744565"/>
          </a:xfrm>
        </p:spPr>
        <p:txBody>
          <a:bodyPr/>
          <a:lstStyle/>
          <a:p>
            <a:pPr algn="just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Бүгінгі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таңда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ТМД мен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Орталық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Азияның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көшбасшы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мемлекетіне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айналған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Қазақстан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үшін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үштұғырлы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тіл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елдің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бәсекеге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қабілеттілікке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ұмтылуда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бірінші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баспалдағы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Өйткені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бірнеше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тілде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еркін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сөйлей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де,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жаза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білетін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қазақстандықтар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өз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елінде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де,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шетелдерде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бәсекеге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қабілетті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тұлғаға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айналады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46894"/>
            <a:ext cx="127469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960440" cy="407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үш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… </a:t>
            </a:r>
            <a:r>
              <a:rPr lang="ru-RU" b="1" dirty="0" err="1" smtClean="0">
                <a:solidFill>
                  <a:srgbClr val="FFFF00"/>
                </a:solidFill>
              </a:rPr>
              <a:t>Тілдерді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меңгере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білу</a:t>
            </a:r>
            <a:r>
              <a:rPr lang="ru-RU" b="1" dirty="0" smtClean="0">
                <a:solidFill>
                  <a:srgbClr val="FFFF00"/>
                </a:solidFill>
              </a:rPr>
              <a:t>  -  </a:t>
            </a:r>
            <a:r>
              <a:rPr lang="ru-RU" b="1" dirty="0" err="1" smtClean="0">
                <a:solidFill>
                  <a:srgbClr val="FFFF00"/>
                </a:solidFill>
              </a:rPr>
              <a:t>біздің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баянды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болашағымыздың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кепілі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…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6275"/>
            <a:ext cx="7738814" cy="923925"/>
          </a:xfrm>
        </p:spPr>
        <p:txBody>
          <a:bodyPr/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Қазақстанның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тіл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саясатын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зерттеушілердің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айтуынша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негізі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төрт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бағытта</a:t>
            </a:r>
            <a:r>
              <a:rPr lang="ru-RU" dirty="0">
                <a:solidFill>
                  <a:srgbClr val="0070C0"/>
                </a:solidFill>
              </a:rPr>
              <a:t> даму </a:t>
            </a:r>
            <a:r>
              <a:rPr lang="ru-RU" dirty="0" err="1">
                <a:solidFill>
                  <a:srgbClr val="0070C0"/>
                </a:solidFill>
              </a:rPr>
              <a:t>байқалады</a:t>
            </a:r>
            <a:r>
              <a:rPr lang="ru-RU" dirty="0">
                <a:solidFill>
                  <a:srgbClr val="0070C0"/>
                </a:solidFill>
              </a:rPr>
              <a:t> :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4700" cy="13235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•</a:t>
            </a:r>
            <a:r>
              <a:rPr lang="ru-RU" b="1" dirty="0">
                <a:solidFill>
                  <a:srgbClr val="0070C0"/>
                </a:solidFill>
              </a:rPr>
              <a:t>	 </a:t>
            </a:r>
            <a:r>
              <a:rPr lang="ru-RU" b="1" dirty="0" err="1">
                <a:solidFill>
                  <a:srgbClr val="0070C0"/>
                </a:solidFill>
              </a:rPr>
              <a:t>Мемлекеттік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тілдің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қолданылуы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•	 </a:t>
            </a:r>
            <a:r>
              <a:rPr lang="ru-RU" b="1" dirty="0" err="1">
                <a:solidFill>
                  <a:srgbClr val="0070C0"/>
                </a:solidFill>
              </a:rPr>
              <a:t>Орыс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тілінің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қолданылуы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•	 </a:t>
            </a:r>
            <a:r>
              <a:rPr lang="ru-RU" b="1" dirty="0" err="1">
                <a:solidFill>
                  <a:srgbClr val="0070C0"/>
                </a:solidFill>
              </a:rPr>
              <a:t>Ұлт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тілдерін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қолдану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  <a:p>
            <a:r>
              <a:rPr lang="ru-RU" b="1" dirty="0">
                <a:solidFill>
                  <a:srgbClr val="0070C0"/>
                </a:solidFill>
              </a:rPr>
              <a:t>•	 </a:t>
            </a:r>
            <a:r>
              <a:rPr lang="ru-RU" b="1" dirty="0" err="1">
                <a:solidFill>
                  <a:srgbClr val="0070C0"/>
                </a:solidFill>
              </a:rPr>
              <a:t>Шет</a:t>
            </a:r>
            <a:r>
              <a:rPr lang="ru-RU" b="1" dirty="0">
                <a:solidFill>
                  <a:srgbClr val="0070C0"/>
                </a:solidFill>
              </a:rPr>
              <a:t> ел </a:t>
            </a:r>
            <a:r>
              <a:rPr lang="ru-RU" b="1" dirty="0" err="1">
                <a:solidFill>
                  <a:srgbClr val="0070C0"/>
                </a:solidFill>
              </a:rPr>
              <a:t>тілдерін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үйрену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86125"/>
            <a:ext cx="7388324" cy="31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9168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10822" cy="1800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Елбасымыз</a:t>
            </a:r>
            <a:r>
              <a:rPr lang="ru-RU" dirty="0" smtClean="0"/>
              <a:t> Н</a:t>
            </a:r>
            <a:r>
              <a:rPr lang="ru-RU" dirty="0"/>
              <a:t>. Ә. Назарбаев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саясатында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276872"/>
            <a:ext cx="5224664" cy="4052888"/>
          </a:xfrm>
        </p:spPr>
        <p:txBody>
          <a:bodyPr/>
          <a:lstStyle/>
          <a:p>
            <a:pPr algn="just"/>
            <a:r>
              <a:rPr lang="ru-RU" sz="2400" dirty="0" smtClean="0"/>
              <a:t>….«</a:t>
            </a:r>
            <a:r>
              <a:rPr lang="ru-RU" sz="2400" dirty="0" err="1"/>
              <a:t>Қазақстан</a:t>
            </a:r>
            <a:r>
              <a:rPr lang="ru-RU" sz="2400" dirty="0"/>
              <a:t> </a:t>
            </a:r>
            <a:r>
              <a:rPr lang="ru-RU" sz="2400" dirty="0" err="1"/>
              <a:t>азаматтары</a:t>
            </a:r>
            <a:r>
              <a:rPr lang="ru-RU" sz="2400" dirty="0"/>
              <a:t> </a:t>
            </a:r>
            <a:r>
              <a:rPr lang="ru-RU" sz="2400" dirty="0" err="1"/>
              <a:t>елдің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тілін</a:t>
            </a:r>
            <a:r>
              <a:rPr lang="ru-RU" sz="2400" dirty="0"/>
              <a:t> </a:t>
            </a:r>
            <a:r>
              <a:rPr lang="ru-RU" sz="2400" dirty="0" err="1"/>
              <a:t>құрметтеуге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оны </a:t>
            </a:r>
            <a:r>
              <a:rPr lang="ru-RU" sz="2400" dirty="0" err="1"/>
              <a:t>оқып</a:t>
            </a:r>
            <a:r>
              <a:rPr lang="ru-RU" sz="2400" dirty="0"/>
              <a:t> – </a:t>
            </a:r>
            <a:r>
              <a:rPr lang="ru-RU" sz="2400" dirty="0" err="1"/>
              <a:t>үйренуге</a:t>
            </a:r>
            <a:r>
              <a:rPr lang="ru-RU" sz="2400" dirty="0"/>
              <a:t>, </a:t>
            </a:r>
            <a:r>
              <a:rPr lang="ru-RU" sz="2400" dirty="0" err="1"/>
              <a:t>білуге</a:t>
            </a:r>
            <a:r>
              <a:rPr lang="ru-RU" sz="2400" dirty="0"/>
              <a:t> </a:t>
            </a:r>
            <a:r>
              <a:rPr lang="ru-RU" sz="2400" dirty="0" err="1"/>
              <a:t>тиіс</a:t>
            </a:r>
            <a:r>
              <a:rPr lang="ru-RU" sz="2400" dirty="0"/>
              <a:t>. Ел </a:t>
            </a:r>
            <a:r>
              <a:rPr lang="ru-RU" sz="2400" dirty="0" err="1"/>
              <a:t>болашағы</a:t>
            </a:r>
            <a:r>
              <a:rPr lang="ru-RU" sz="2400" dirty="0"/>
              <a:t> — </a:t>
            </a:r>
            <a:r>
              <a:rPr lang="ru-RU" sz="2400" dirty="0" err="1"/>
              <a:t>білімді</a:t>
            </a:r>
            <a:r>
              <a:rPr lang="ru-RU" sz="2400" dirty="0"/>
              <a:t> </a:t>
            </a:r>
            <a:r>
              <a:rPr lang="ru-RU" sz="2400" dirty="0" err="1"/>
              <a:t>ұрпақта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орайда</a:t>
            </a:r>
            <a:r>
              <a:rPr lang="ru-RU" sz="2400" dirty="0"/>
              <a:t>,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тіл</a:t>
            </a:r>
            <a:r>
              <a:rPr lang="ru-RU" sz="2400" dirty="0"/>
              <a:t> ел </a:t>
            </a:r>
            <a:r>
              <a:rPr lang="ru-RU" sz="2400" dirty="0" err="1"/>
              <a:t>халқының</a:t>
            </a:r>
            <a:r>
              <a:rPr lang="ru-RU" sz="2400" dirty="0"/>
              <a:t> </a:t>
            </a:r>
            <a:r>
              <a:rPr lang="ru-RU" sz="2400" dirty="0" err="1"/>
              <a:t>басым</a:t>
            </a:r>
            <a:r>
              <a:rPr lang="ru-RU" sz="2400" dirty="0"/>
              <a:t> </a:t>
            </a:r>
            <a:r>
              <a:rPr lang="ru-RU" sz="2400" dirty="0" err="1"/>
              <a:t>көпшілігінің</a:t>
            </a:r>
            <a:r>
              <a:rPr lang="ru-RU" sz="2400" dirty="0"/>
              <a:t> </a:t>
            </a:r>
            <a:r>
              <a:rPr lang="ru-RU" sz="2400" dirty="0" err="1"/>
              <a:t>туған</a:t>
            </a:r>
            <a:r>
              <a:rPr lang="ru-RU" sz="2400" dirty="0"/>
              <a:t> </a:t>
            </a:r>
            <a:r>
              <a:rPr lang="ru-RU" sz="2400" dirty="0" err="1"/>
              <a:t>тілі</a:t>
            </a:r>
            <a:r>
              <a:rPr lang="ru-RU" sz="2400" dirty="0"/>
              <a:t> </a:t>
            </a:r>
            <a:r>
              <a:rPr lang="ru-RU" sz="2400" dirty="0" err="1"/>
              <a:t>екенін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болашақта</a:t>
            </a:r>
            <a:r>
              <a:rPr lang="ru-RU" sz="2400" dirty="0"/>
              <a:t>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тіл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басым</a:t>
            </a:r>
            <a:r>
              <a:rPr lang="ru-RU" sz="2400" dirty="0"/>
              <a:t> </a:t>
            </a:r>
            <a:r>
              <a:rPr lang="ru-RU" sz="2400" dirty="0" err="1"/>
              <a:t>болатынын</a:t>
            </a:r>
            <a:r>
              <a:rPr lang="ru-RU" sz="2400" dirty="0"/>
              <a:t> </a:t>
            </a:r>
            <a:r>
              <a:rPr lang="ru-RU" sz="2400" dirty="0" err="1"/>
              <a:t>ескеру</a:t>
            </a:r>
            <a:r>
              <a:rPr lang="ru-RU" sz="2400" dirty="0"/>
              <a:t> </a:t>
            </a:r>
            <a:r>
              <a:rPr lang="ru-RU" sz="2400" dirty="0" err="1"/>
              <a:t>орынды</a:t>
            </a:r>
            <a:r>
              <a:rPr lang="ru-RU" sz="2400" dirty="0"/>
              <a:t>»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60848"/>
            <a:ext cx="324035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38510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528</TotalTime>
  <Words>445</Words>
  <Application>Microsoft Office PowerPoint</Application>
  <PresentationFormat>Экран (4:3)</PresentationFormat>
  <Paragraphs>39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Summer</vt:lpstr>
      <vt:lpstr>  А Байтұрсынов  атындағы  ҚМУ</vt:lpstr>
      <vt:lpstr>   ТАҚЫРЫБЫ:  «Үш тұғырлы  тіл  – еліміздегі ұлттық руханиятымыздың өзегі  және  халықаралық  бірлікті  нығайтудың   сипаты»</vt:lpstr>
      <vt:lpstr>Слайд 3</vt:lpstr>
      <vt:lpstr>Слайд 4</vt:lpstr>
      <vt:lpstr>Слайд 5</vt:lpstr>
      <vt:lpstr>        </vt:lpstr>
      <vt:lpstr>Тіл заңын жүзеге асыру үрдісінде адамда үш мүдде – кәсіби, саяси, тілдік мүдде  бір  арнаға   келіп  тоғысады</vt:lpstr>
      <vt:lpstr>Қазақстанның тіл саясатын зерттеушілердің айтуынша негізі төрт бағытта даму байқалады : </vt:lpstr>
      <vt:lpstr> Елбасымыз Н. Ә. Назарбаев тіл саясатында мемлекеттік тіл туралы былай деп атап көрсетті:  </vt:lpstr>
      <vt:lpstr>Слайд 10</vt:lpstr>
      <vt:lpstr>  Халықаралық  тәжірибе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реализации государственной программы «Триединство языков»</dc:title>
  <cp:lastModifiedBy>User</cp:lastModifiedBy>
  <cp:revision>64</cp:revision>
  <dcterms:modified xsi:type="dcterms:W3CDTF">2016-02-26T02:57:10Z</dcterms:modified>
</cp:coreProperties>
</file>