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1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embeddedFontLst>
    <p:embeddedFont>
      <p:font typeface="Wingdings 2" pitchFamily="18" charset="2"/>
      <p:regular r:id="rId15"/>
    </p:embeddedFont>
    <p:embeddedFont>
      <p:font typeface="Franklin Gothic Medium" pitchFamily="34" charset="0"/>
      <p:regular r:id="rId16"/>
      <p:italic r:id="rId17"/>
    </p:embeddedFont>
    <p:embeddedFont>
      <p:font typeface="Franklin Gothic Book" pitchFamily="34" charset="0"/>
      <p:regular r:id="rId18"/>
      <p:italic r:id="rId19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2FC270-A41D-4253-8EDF-55E5B8520FA5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Костанайский</a:t>
            </a:r>
            <a:r>
              <a:rPr lang="de-DE" dirty="0" smtClean="0"/>
              <a:t> </a:t>
            </a:r>
            <a:r>
              <a:rPr lang="de-DE" dirty="0" err="1" smtClean="0"/>
              <a:t>государственный</a:t>
            </a:r>
            <a:r>
              <a:rPr lang="de-DE" dirty="0" smtClean="0"/>
              <a:t> </a:t>
            </a:r>
            <a:r>
              <a:rPr lang="de-DE" dirty="0" err="1" smtClean="0"/>
              <a:t>университет</a:t>
            </a:r>
            <a:r>
              <a:rPr lang="de-DE" dirty="0" smtClean="0"/>
              <a:t> </a:t>
            </a:r>
            <a:r>
              <a:rPr lang="de-DE" dirty="0" err="1" smtClean="0"/>
              <a:t>им</a:t>
            </a:r>
            <a:r>
              <a:rPr lang="de-DE" dirty="0" smtClean="0"/>
              <a:t>. А. </a:t>
            </a:r>
            <a:r>
              <a:rPr lang="de-DE" dirty="0" err="1" smtClean="0"/>
              <a:t>Байтурсынова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Автор</a:t>
            </a:r>
            <a:r>
              <a:rPr lang="de-DE" dirty="0" smtClean="0"/>
              <a:t>: </a:t>
            </a:r>
            <a:r>
              <a:rPr lang="de-DE" dirty="0" err="1" smtClean="0"/>
              <a:t>Баяхметова</a:t>
            </a:r>
            <a:r>
              <a:rPr lang="de-DE" dirty="0" smtClean="0"/>
              <a:t> </a:t>
            </a:r>
            <a:r>
              <a:rPr lang="de-DE" dirty="0" err="1" smtClean="0"/>
              <a:t>Айсулу</a:t>
            </a:r>
            <a:r>
              <a:rPr lang="de-DE" dirty="0" smtClean="0"/>
              <a:t> </a:t>
            </a:r>
            <a:r>
              <a:rPr lang="de-DE" dirty="0" err="1" smtClean="0"/>
              <a:t>Ахметбековна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Характеристика</a:t>
            </a:r>
            <a:r>
              <a:rPr lang="de-DE" dirty="0" smtClean="0"/>
              <a:t> </a:t>
            </a:r>
            <a:r>
              <a:rPr lang="de-DE" dirty="0" err="1" smtClean="0"/>
              <a:t>научного</a:t>
            </a:r>
            <a:r>
              <a:rPr lang="de-DE" dirty="0" smtClean="0"/>
              <a:t> </a:t>
            </a:r>
            <a:r>
              <a:rPr lang="de-DE" dirty="0" err="1" smtClean="0"/>
              <a:t>стиля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830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 algn="l"/>
            <a:r>
              <a:rPr lang="kk-KZ" sz="3200" dirty="0" smtClean="0">
                <a:latin typeface="枍휼餻杘"/>
              </a:rPr>
              <a:t>Синтаксические особенности научного стиля речи:</a:t>
            </a:r>
          </a:p>
          <a:p>
            <a:pPr algn="l"/>
            <a:r>
              <a:rPr lang="kk-KZ" sz="3200" dirty="0" smtClean="0">
                <a:latin typeface="枍휼餻杘"/>
              </a:rPr>
              <a:t>Предложения более сложные, чем в художественной речи, преобладают неопределенно-личные и безличные </a:t>
            </a:r>
            <a:r>
              <a:rPr lang="kk-KZ" sz="3200" dirty="0" smtClean="0">
                <a:latin typeface="枍휼餻杘"/>
              </a:rPr>
              <a:t>предложения</a:t>
            </a:r>
            <a:r>
              <a:rPr lang="de-DE" sz="3200" dirty="0" smtClean="0">
                <a:latin typeface="枍휼餻杘"/>
              </a:rPr>
              <a:t>.</a:t>
            </a:r>
            <a:endParaRPr lang="kk-KZ" sz="3200" dirty="0" smtClean="0">
              <a:latin typeface="枍휼餻杘"/>
            </a:endParaRPr>
          </a:p>
          <a:p>
            <a:pPr algn="l"/>
            <a:r>
              <a:rPr lang="kk-KZ" sz="3200" dirty="0" smtClean="0">
                <a:latin typeface="枍휼餻杘"/>
              </a:rPr>
              <a:t>Широко используются причастные и деепричастные обороты, </a:t>
            </a:r>
            <a:r>
              <a:rPr lang="kk-KZ" sz="3200" dirty="0" smtClean="0">
                <a:latin typeface="枍휼餻杘"/>
              </a:rPr>
              <a:t>служащ</a:t>
            </a:r>
            <a:r>
              <a:rPr lang="de-DE" sz="3200" dirty="0" smtClean="0">
                <a:latin typeface="枍휼餻杘"/>
              </a:rPr>
              <a:t>и</a:t>
            </a:r>
            <a:r>
              <a:rPr lang="kk-KZ" sz="3200" dirty="0" smtClean="0">
                <a:latin typeface="枍휼餻杘"/>
              </a:rPr>
              <a:t>е </a:t>
            </a:r>
            <a:r>
              <a:rPr lang="kk-KZ" sz="3200" dirty="0" smtClean="0">
                <a:latin typeface="枍휼餻杘"/>
              </a:rPr>
              <a:t>средством логического уточнения или выделения того или иного предмета;</a:t>
            </a:r>
          </a:p>
          <a:p>
            <a:pPr algn="l"/>
            <a:r>
              <a:rPr lang="kk-KZ" sz="3200" dirty="0" smtClean="0">
                <a:latin typeface="枍휼餻杘"/>
              </a:rPr>
              <a:t>В</a:t>
            </a:r>
            <a:r>
              <a:rPr lang="de-DE" sz="3200" dirty="0" smtClean="0">
                <a:latin typeface="枍휼餻杘"/>
              </a:rPr>
              <a:t>в</a:t>
            </a:r>
            <a:r>
              <a:rPr lang="kk-KZ" sz="3200" dirty="0" smtClean="0">
                <a:latin typeface="枍휼餻杘"/>
              </a:rPr>
              <a:t>одные </a:t>
            </a:r>
            <a:r>
              <a:rPr lang="kk-KZ" sz="3200" dirty="0" smtClean="0">
                <a:latin typeface="枍휼餻杘"/>
              </a:rPr>
              <a:t>слова чаще выражают логическую связь между частями </a:t>
            </a:r>
            <a:r>
              <a:rPr lang="kk-KZ" sz="3200" dirty="0" smtClean="0">
                <a:latin typeface="枍휼餻杘"/>
              </a:rPr>
              <a:t>текста</a:t>
            </a:r>
            <a:r>
              <a:rPr lang="de-DE" sz="3200" dirty="0" smtClean="0">
                <a:latin typeface="枍휼餻杘"/>
              </a:rPr>
              <a:t>.</a:t>
            </a:r>
            <a:endParaRPr lang="ru-RU" sz="3200" dirty="0">
              <a:latin typeface="枍휼餻杘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0"/>
            <a:ext cx="8643998" cy="6429420"/>
          </a:xfrm>
        </p:spPr>
        <p:txBody>
          <a:bodyPr>
            <a:normAutofit/>
          </a:bodyPr>
          <a:lstStyle/>
          <a:p>
            <a:pPr algn="l"/>
            <a:r>
              <a:rPr lang="kk-KZ" sz="3200" dirty="0" smtClean="0">
                <a:latin typeface="枍휼餻杘"/>
              </a:rPr>
              <a:t>Преобладает прямой порядок </a:t>
            </a:r>
            <a:r>
              <a:rPr lang="kk-KZ" sz="3200" dirty="0" smtClean="0">
                <a:latin typeface="枍휼餻杘"/>
              </a:rPr>
              <a:t>слов</a:t>
            </a:r>
            <a:r>
              <a:rPr lang="de-DE" sz="3200" dirty="0" smtClean="0">
                <a:latin typeface="枍휼餻杘"/>
              </a:rPr>
              <a:t>.</a:t>
            </a:r>
            <a:endParaRPr lang="kk-KZ" sz="3200" dirty="0" smtClean="0">
              <a:latin typeface="枍휼餻杘"/>
            </a:endParaRPr>
          </a:p>
          <a:p>
            <a:pPr algn="l"/>
            <a:r>
              <a:rPr lang="kk-KZ" sz="3200" dirty="0" smtClean="0">
                <a:latin typeface="枍휼餻杘"/>
              </a:rPr>
              <a:t>Используются цепочки </a:t>
            </a:r>
            <a:r>
              <a:rPr lang="kk-KZ" sz="3200" dirty="0" smtClean="0">
                <a:latin typeface="枍휼餻杘"/>
              </a:rPr>
              <a:t>род.падежей</a:t>
            </a:r>
            <a:r>
              <a:rPr lang="de-DE" sz="3200" dirty="0" smtClean="0">
                <a:latin typeface="枍휼餻杘"/>
              </a:rPr>
              <a:t>.</a:t>
            </a:r>
            <a:endParaRPr lang="kk-KZ" sz="3200" dirty="0" smtClean="0">
              <a:latin typeface="枍휼餻杘"/>
            </a:endParaRPr>
          </a:p>
          <a:p>
            <a:pPr algn="l"/>
            <a:r>
              <a:rPr lang="kk-KZ" sz="3200" dirty="0" smtClean="0">
                <a:latin typeface="枍휼餻杘"/>
              </a:rPr>
              <a:t>Практически отсутствуют обороты разговорной </a:t>
            </a:r>
            <a:r>
              <a:rPr lang="kk-KZ" sz="3200" dirty="0" smtClean="0">
                <a:latin typeface="枍휼餻杘"/>
              </a:rPr>
              <a:t>речи</a:t>
            </a:r>
            <a:r>
              <a:rPr lang="de-DE" sz="3200" dirty="0" smtClean="0">
                <a:latin typeface="枍휼餻杘"/>
              </a:rPr>
              <a:t>.</a:t>
            </a:r>
            <a:endParaRPr lang="kk-KZ" sz="3200" dirty="0" smtClean="0">
              <a:latin typeface="枍휼餻杘"/>
            </a:endParaRPr>
          </a:p>
          <a:p>
            <a:pPr algn="l"/>
            <a:endParaRPr lang="kk-KZ" sz="3200" dirty="0" smtClean="0">
              <a:latin typeface="枍휼餻杘"/>
            </a:endParaRPr>
          </a:p>
          <a:p>
            <a:pPr algn="l"/>
            <a:r>
              <a:rPr lang="kk-KZ" sz="3200" dirty="0" smtClean="0">
                <a:latin typeface="枍휼餻杘"/>
              </a:rPr>
              <a:t>Особенности в составе слова:</a:t>
            </a:r>
          </a:p>
          <a:p>
            <a:pPr algn="l"/>
            <a:r>
              <a:rPr lang="kk-KZ" sz="3200" dirty="0" smtClean="0">
                <a:latin typeface="枍휼餻杘"/>
              </a:rPr>
              <a:t>Интернациональные </a:t>
            </a:r>
            <a:r>
              <a:rPr lang="kk-KZ" sz="3200" dirty="0" smtClean="0">
                <a:latin typeface="枍휼餻杘"/>
              </a:rPr>
              <a:t>корни,приставки,суффиксы</a:t>
            </a:r>
            <a:r>
              <a:rPr lang="de-DE" sz="3200" dirty="0" smtClean="0">
                <a:latin typeface="枍휼餻杘"/>
              </a:rPr>
              <a:t>.</a:t>
            </a:r>
            <a:endParaRPr lang="kk-KZ" sz="3200" dirty="0" smtClean="0">
              <a:latin typeface="枍휼餻杘"/>
            </a:endParaRPr>
          </a:p>
          <a:p>
            <a:pPr algn="l"/>
            <a:r>
              <a:rPr lang="kk-KZ" sz="3200" dirty="0" smtClean="0">
                <a:latin typeface="枍휼餻杘"/>
              </a:rPr>
              <a:t>Суффиксы,придающ</a:t>
            </a:r>
            <a:r>
              <a:rPr lang="de-DE" sz="3200" dirty="0" smtClean="0">
                <a:latin typeface="枍휼餻杘"/>
              </a:rPr>
              <a:t>и</a:t>
            </a:r>
            <a:r>
              <a:rPr lang="kk-KZ" sz="3200" dirty="0" smtClean="0">
                <a:latin typeface="枍휼餻杘"/>
              </a:rPr>
              <a:t>е отвлеченн</a:t>
            </a:r>
            <a:r>
              <a:rPr lang="de-DE" sz="3200" dirty="0" smtClean="0">
                <a:latin typeface="枍휼餻杘"/>
              </a:rPr>
              <a:t>ы</a:t>
            </a:r>
            <a:r>
              <a:rPr lang="kk-KZ" sz="3200" dirty="0" smtClean="0">
                <a:latin typeface="枍휼餻杘"/>
              </a:rPr>
              <a:t>е </a:t>
            </a:r>
            <a:r>
              <a:rPr lang="kk-KZ" sz="3200" dirty="0" smtClean="0">
                <a:latin typeface="枍휼餻杘"/>
              </a:rPr>
              <a:t>значения.</a:t>
            </a:r>
            <a:endParaRPr lang="ru-RU" sz="3200" dirty="0">
              <a:latin typeface="枍휼餻杘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643998" cy="2286016"/>
          </a:xfrm>
        </p:spPr>
        <p:txBody>
          <a:bodyPr>
            <a:normAutofit/>
          </a:bodyPr>
          <a:lstStyle/>
          <a:p>
            <a:pPr algn="l"/>
            <a:r>
              <a:rPr lang="kk-KZ" sz="3600" dirty="0" smtClean="0">
                <a:latin typeface="枍휼餻杘"/>
              </a:rPr>
              <a:t>Основной тип речи в научном стиле:</a:t>
            </a:r>
          </a:p>
          <a:p>
            <a:pPr algn="l"/>
            <a:r>
              <a:rPr lang="kk-KZ" sz="3600" dirty="0" smtClean="0">
                <a:latin typeface="枍휼餻杘"/>
              </a:rPr>
              <a:t>Рассуждени</a:t>
            </a:r>
            <a:r>
              <a:rPr lang="de-DE" sz="3600" dirty="0" smtClean="0">
                <a:latin typeface="枍휼餻杘"/>
              </a:rPr>
              <a:t>е</a:t>
            </a:r>
            <a:r>
              <a:rPr lang="kk-KZ" sz="3600" dirty="0" smtClean="0">
                <a:latin typeface="枍휼餻杘"/>
              </a:rPr>
              <a:t>.</a:t>
            </a:r>
            <a:endParaRPr lang="kk-KZ" sz="3600" dirty="0" smtClean="0">
              <a:latin typeface="枍휼餻杘"/>
            </a:endParaRPr>
          </a:p>
          <a:p>
            <a:pPr algn="l"/>
            <a:r>
              <a:rPr lang="kk-KZ" sz="3600" dirty="0" smtClean="0">
                <a:latin typeface="枍휼餻杘"/>
              </a:rPr>
              <a:t>Описание.</a:t>
            </a:r>
            <a:endParaRPr lang="ru-RU" sz="3600" dirty="0">
              <a:latin typeface="枍휼餻杘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CПАСИБО ЗА ВНИМАНИЕ!!!!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500306"/>
            <a:ext cx="9316843" cy="3440151"/>
          </a:xfrm>
        </p:spPr>
        <p:txBody>
          <a:bodyPr>
            <a:normAutofit/>
          </a:bodyPr>
          <a:lstStyle/>
          <a:p>
            <a:r>
              <a:rPr lang="de-DE" sz="8000" dirty="0" err="1" smtClean="0"/>
              <a:t>Характеристика</a:t>
            </a:r>
            <a:r>
              <a:rPr lang="de-DE" sz="8000" dirty="0" smtClean="0"/>
              <a:t> </a:t>
            </a:r>
            <a:r>
              <a:rPr lang="de-DE" sz="8000" dirty="0" err="1" smtClean="0"/>
              <a:t>научного</a:t>
            </a:r>
            <a:r>
              <a:rPr lang="de-DE" sz="8000" dirty="0" smtClean="0"/>
              <a:t> </a:t>
            </a:r>
            <a:r>
              <a:rPr lang="de-DE" sz="8000" dirty="0" err="1" smtClean="0"/>
              <a:t>стиля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9048" y="-1795346"/>
            <a:ext cx="5625791" cy="116716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70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736" y="-1616926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3386"/>
            <a:ext cx="8196146" cy="6194502"/>
          </a:xfrm>
        </p:spPr>
        <p:txBody>
          <a:bodyPr/>
          <a:lstStyle/>
          <a:p>
            <a:pPr lvl="0"/>
            <a:r>
              <a:rPr dirty="0" err="1"/>
              <a:t>Сфера</a:t>
            </a:r>
            <a:r>
              <a:rPr dirty="0"/>
              <a:t> </a:t>
            </a:r>
            <a:r>
              <a:rPr dirty="0" err="1" smtClean="0"/>
              <a:t>употреблени</a:t>
            </a:r>
            <a:r>
              <a:rPr lang="de-DE" dirty="0" smtClean="0"/>
              <a:t>я:</a:t>
            </a:r>
            <a:endParaRPr dirty="0"/>
          </a:p>
          <a:p>
            <a:pPr lvl="0"/>
            <a:r>
              <a:rPr dirty="0" err="1"/>
              <a:t>Научные</a:t>
            </a:r>
            <a:r>
              <a:rPr dirty="0"/>
              <a:t> </a:t>
            </a:r>
            <a:r>
              <a:rPr dirty="0" err="1"/>
              <a:t>доклады</a:t>
            </a:r>
            <a:r>
              <a:rPr dirty="0"/>
              <a:t> и </a:t>
            </a:r>
            <a:r>
              <a:rPr dirty="0" err="1"/>
              <a:t>лекции</a:t>
            </a:r>
            <a:r>
              <a:rPr dirty="0"/>
              <a:t>, </a:t>
            </a:r>
            <a:r>
              <a:rPr dirty="0" err="1"/>
              <a:t>выступления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научных</a:t>
            </a:r>
            <a:r>
              <a:rPr dirty="0"/>
              <a:t> </a:t>
            </a:r>
            <a:r>
              <a:rPr dirty="0" err="1"/>
              <a:t>конференциях</a:t>
            </a:r>
            <a:r>
              <a:rPr dirty="0"/>
              <a:t> и </a:t>
            </a:r>
            <a:r>
              <a:rPr dirty="0" err="1" smtClean="0"/>
              <a:t>совещаниях</a:t>
            </a:r>
            <a:r>
              <a:rPr dirty="0" smtClean="0"/>
              <a:t>.</a:t>
            </a:r>
            <a:endParaRPr dirty="0"/>
          </a:p>
          <a:p>
            <a:pPr lvl="0"/>
            <a:r>
              <a:rPr dirty="0" err="1"/>
              <a:t>Также</a:t>
            </a:r>
            <a:r>
              <a:rPr dirty="0"/>
              <a:t> </a:t>
            </a:r>
            <a:r>
              <a:rPr dirty="0" err="1"/>
              <a:t>статьи</a:t>
            </a:r>
            <a:r>
              <a:rPr dirty="0"/>
              <a:t> в </a:t>
            </a:r>
            <a:r>
              <a:rPr dirty="0" err="1"/>
              <a:t>научных</a:t>
            </a:r>
            <a:r>
              <a:rPr dirty="0"/>
              <a:t> </a:t>
            </a:r>
            <a:r>
              <a:rPr dirty="0" err="1"/>
              <a:t>журналах</a:t>
            </a:r>
            <a:r>
              <a:rPr dirty="0"/>
              <a:t> и </a:t>
            </a:r>
            <a:r>
              <a:rPr dirty="0" err="1"/>
              <a:t>сборниках</a:t>
            </a:r>
            <a:r>
              <a:rPr dirty="0"/>
              <a:t>, </a:t>
            </a:r>
            <a:r>
              <a:rPr dirty="0" err="1"/>
              <a:t>монографии</a:t>
            </a:r>
            <a:r>
              <a:rPr dirty="0"/>
              <a:t>, </a:t>
            </a:r>
            <a:r>
              <a:rPr dirty="0" err="1"/>
              <a:t>диссертации</a:t>
            </a:r>
            <a:r>
              <a:rPr dirty="0"/>
              <a:t>, </a:t>
            </a:r>
            <a:r>
              <a:rPr dirty="0" err="1" smtClean="0"/>
              <a:t>энциклопеди</a:t>
            </a:r>
            <a:r>
              <a:rPr lang="de-DE" dirty="0" smtClean="0"/>
              <a:t>и</a:t>
            </a:r>
            <a:r>
              <a:rPr dirty="0" smtClean="0"/>
              <a:t>, </a:t>
            </a:r>
            <a:r>
              <a:rPr dirty="0" err="1"/>
              <a:t>словари</a:t>
            </a:r>
            <a:r>
              <a:rPr dirty="0"/>
              <a:t>, </a:t>
            </a:r>
            <a:r>
              <a:rPr dirty="0" err="1"/>
              <a:t>справочники</a:t>
            </a:r>
            <a:r>
              <a:rPr dirty="0"/>
              <a:t>, </a:t>
            </a:r>
            <a:r>
              <a:rPr dirty="0" err="1"/>
              <a:t>учебная</a:t>
            </a:r>
            <a:r>
              <a:rPr dirty="0"/>
              <a:t> </a:t>
            </a:r>
            <a:r>
              <a:rPr dirty="0" err="1"/>
              <a:t>литература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09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165" y="-1555595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9502"/>
            <a:ext cx="8229600" cy="5776331"/>
          </a:xfrm>
        </p:spPr>
        <p:txBody>
          <a:bodyPr/>
          <a:lstStyle/>
          <a:p>
            <a:pPr lvl="0"/>
            <a:r>
              <a:rPr dirty="0" err="1"/>
              <a:t>Черты</a:t>
            </a:r>
            <a:r>
              <a:rPr dirty="0"/>
              <a:t> </a:t>
            </a:r>
            <a:r>
              <a:rPr dirty="0" err="1"/>
              <a:t>научного</a:t>
            </a:r>
            <a:r>
              <a:rPr dirty="0"/>
              <a:t> </a:t>
            </a:r>
            <a:r>
              <a:rPr dirty="0" err="1"/>
              <a:t>стиля</a:t>
            </a:r>
            <a:r>
              <a:rPr dirty="0"/>
              <a:t>:</a:t>
            </a:r>
          </a:p>
          <a:p>
            <a:pPr lvl="0"/>
            <a:r>
              <a:rPr dirty="0" err="1"/>
              <a:t>Логичность</a:t>
            </a:r>
            <a:r>
              <a:rPr dirty="0"/>
              <a:t> </a:t>
            </a:r>
            <a:r>
              <a:rPr dirty="0" err="1"/>
              <a:t>изложения</a:t>
            </a:r>
            <a:endParaRPr dirty="0"/>
          </a:p>
          <a:p>
            <a:pPr lvl="0"/>
            <a:r>
              <a:rPr dirty="0" err="1"/>
              <a:t>Точность</a:t>
            </a:r>
            <a:endParaRPr dirty="0"/>
          </a:p>
          <a:p>
            <a:pPr lvl="0"/>
            <a:r>
              <a:rPr dirty="0" err="1"/>
              <a:t>Отвлеченность</a:t>
            </a:r>
            <a:r>
              <a:rPr dirty="0"/>
              <a:t> и </a:t>
            </a:r>
            <a:r>
              <a:rPr dirty="0" err="1"/>
              <a:t>обобщенность</a:t>
            </a:r>
            <a:endParaRPr dirty="0"/>
          </a:p>
          <a:p>
            <a:pPr lvl="0"/>
            <a:r>
              <a:rPr dirty="0" err="1" smtClean="0"/>
              <a:t>Об</a:t>
            </a:r>
            <a:r>
              <a:rPr lang="de-DE" dirty="0" smtClean="0"/>
              <a:t>ъ</a:t>
            </a:r>
            <a:r>
              <a:rPr dirty="0" err="1" smtClean="0"/>
              <a:t>ективность</a:t>
            </a:r>
            <a:endParaRPr dirty="0"/>
          </a:p>
          <a:p>
            <a:pPr lvl="0"/>
            <a:r>
              <a:rPr dirty="0" err="1"/>
              <a:t>Терминированность</a:t>
            </a:r>
            <a:r>
              <a:rPr dirty="0"/>
              <a:t> </a:t>
            </a:r>
            <a:r>
              <a:rPr dirty="0" err="1"/>
              <a:t>речи</a:t>
            </a:r>
            <a:endParaRPr dirty="0"/>
          </a:p>
          <a:p>
            <a:pPr lvl="0"/>
            <a:r>
              <a:rPr dirty="0" err="1"/>
              <a:t>Лаконичность</a:t>
            </a:r>
            <a:r>
              <a:rPr dirty="0"/>
              <a:t> в </a:t>
            </a:r>
            <a:r>
              <a:rPr dirty="0" err="1"/>
              <a:t>выражении</a:t>
            </a:r>
            <a:r>
              <a:rPr dirty="0"/>
              <a:t> </a:t>
            </a:r>
            <a:r>
              <a:rPr dirty="0" err="1"/>
              <a:t>мыслей</a:t>
            </a:r>
            <a:endParaRPr dirty="0"/>
          </a:p>
          <a:p>
            <a:pPr lvl="0"/>
            <a:r>
              <a:rPr dirty="0" err="1"/>
              <a:t>Строгая</a:t>
            </a:r>
            <a:r>
              <a:rPr dirty="0"/>
              <a:t> </a:t>
            </a:r>
            <a:r>
              <a:rPr dirty="0" err="1"/>
              <a:t>нормированность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609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6882" y="-1761892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1263"/>
            <a:ext cx="8229600" cy="6166624"/>
          </a:xfrm>
        </p:spPr>
        <p:txBody>
          <a:bodyPr>
            <a:normAutofit/>
          </a:bodyPr>
          <a:lstStyle/>
          <a:p>
            <a:pPr lvl="0"/>
            <a:r>
              <a:rPr dirty="0" err="1"/>
              <a:t>Подстили</a:t>
            </a:r>
            <a:r>
              <a:rPr dirty="0"/>
              <a:t> </a:t>
            </a:r>
            <a:r>
              <a:rPr dirty="0" err="1"/>
              <a:t>научного</a:t>
            </a:r>
            <a:r>
              <a:rPr dirty="0"/>
              <a:t> </a:t>
            </a:r>
            <a:r>
              <a:rPr dirty="0" err="1"/>
              <a:t>стиля</a:t>
            </a:r>
            <a:r>
              <a:rPr dirty="0"/>
              <a:t>:</a:t>
            </a:r>
          </a:p>
          <a:p>
            <a:pPr lvl="0"/>
            <a:r>
              <a:rPr dirty="0"/>
              <a:t>1) </a:t>
            </a:r>
            <a:r>
              <a:rPr dirty="0" err="1"/>
              <a:t>собственно</a:t>
            </a:r>
            <a:r>
              <a:rPr dirty="0"/>
              <a:t> </a:t>
            </a:r>
            <a:r>
              <a:rPr dirty="0" err="1"/>
              <a:t>научный-наиболее</a:t>
            </a:r>
            <a:r>
              <a:rPr dirty="0"/>
              <a:t> </a:t>
            </a:r>
            <a:r>
              <a:rPr dirty="0" err="1"/>
              <a:t>строгий</a:t>
            </a:r>
            <a:r>
              <a:rPr dirty="0"/>
              <a:t>, </a:t>
            </a:r>
            <a:r>
              <a:rPr dirty="0" err="1"/>
              <a:t>точный</a:t>
            </a:r>
            <a:r>
              <a:rPr dirty="0"/>
              <a:t>; </a:t>
            </a:r>
            <a:r>
              <a:rPr dirty="0" err="1"/>
              <a:t>им</a:t>
            </a:r>
            <a:r>
              <a:rPr dirty="0"/>
              <a:t> </a:t>
            </a:r>
            <a:r>
              <a:rPr dirty="0" err="1"/>
              <a:t>пишутся</a:t>
            </a:r>
            <a:r>
              <a:rPr dirty="0"/>
              <a:t> </a:t>
            </a:r>
            <a:r>
              <a:rPr dirty="0" err="1"/>
              <a:t>диссертации</a:t>
            </a:r>
            <a:r>
              <a:rPr dirty="0"/>
              <a:t>, </a:t>
            </a:r>
            <a:r>
              <a:rPr dirty="0" err="1"/>
              <a:t>монографии</a:t>
            </a:r>
            <a:r>
              <a:rPr dirty="0"/>
              <a:t>, </a:t>
            </a:r>
            <a:r>
              <a:rPr dirty="0" err="1"/>
              <a:t>статьи</a:t>
            </a:r>
            <a:r>
              <a:rPr dirty="0"/>
              <a:t> </a:t>
            </a:r>
            <a:r>
              <a:rPr dirty="0" err="1"/>
              <a:t>научных</a:t>
            </a:r>
            <a:r>
              <a:rPr dirty="0"/>
              <a:t> </a:t>
            </a:r>
            <a:r>
              <a:rPr dirty="0" err="1"/>
              <a:t>журналов</a:t>
            </a:r>
            <a:r>
              <a:rPr dirty="0"/>
              <a:t>, </a:t>
            </a:r>
            <a:r>
              <a:rPr dirty="0" err="1"/>
              <a:t>инструкции</a:t>
            </a:r>
            <a:r>
              <a:rPr dirty="0"/>
              <a:t>, </a:t>
            </a:r>
            <a:r>
              <a:rPr dirty="0" err="1"/>
              <a:t>ГОСТы</a:t>
            </a:r>
            <a:r>
              <a:rPr dirty="0"/>
              <a:t>, </a:t>
            </a:r>
            <a:r>
              <a:rPr dirty="0" err="1"/>
              <a:t>энциклопедии</a:t>
            </a:r>
            <a:r>
              <a:rPr dirty="0"/>
              <a:t>.</a:t>
            </a:r>
          </a:p>
          <a:p>
            <a:pPr lvl="0"/>
            <a:r>
              <a:rPr dirty="0"/>
              <a:t>2) </a:t>
            </a:r>
            <a:r>
              <a:rPr dirty="0" err="1"/>
              <a:t>научно</a:t>
            </a:r>
            <a:r>
              <a:rPr dirty="0"/>
              <a:t>- </a:t>
            </a:r>
            <a:r>
              <a:rPr dirty="0" err="1"/>
              <a:t>популярный</a:t>
            </a:r>
            <a:r>
              <a:rPr dirty="0"/>
              <a:t> (</a:t>
            </a:r>
            <a:r>
              <a:rPr dirty="0" err="1"/>
              <a:t>им</a:t>
            </a:r>
            <a:r>
              <a:rPr dirty="0"/>
              <a:t> </a:t>
            </a:r>
            <a:r>
              <a:rPr dirty="0" err="1"/>
              <a:t>пишутся</a:t>
            </a:r>
            <a:r>
              <a:rPr dirty="0"/>
              <a:t> </a:t>
            </a:r>
            <a:r>
              <a:rPr dirty="0" err="1"/>
              <a:t>научные</a:t>
            </a:r>
            <a:r>
              <a:rPr dirty="0"/>
              <a:t> </a:t>
            </a:r>
            <a:r>
              <a:rPr dirty="0" err="1"/>
              <a:t>статьи</a:t>
            </a:r>
            <a:r>
              <a:rPr dirty="0"/>
              <a:t> в </a:t>
            </a:r>
            <a:r>
              <a:rPr dirty="0" err="1"/>
              <a:t>газетах</a:t>
            </a:r>
            <a:r>
              <a:rPr dirty="0"/>
              <a:t>, </a:t>
            </a:r>
            <a:r>
              <a:rPr lang="de-DE" dirty="0" smtClean="0"/>
              <a:t>в </a:t>
            </a:r>
            <a:r>
              <a:rPr dirty="0" err="1" smtClean="0"/>
              <a:t>научно-попул</a:t>
            </a:r>
            <a:r>
              <a:rPr lang="de-DE" dirty="0" smtClean="0"/>
              <a:t>я</a:t>
            </a:r>
            <a:r>
              <a:rPr dirty="0" err="1" smtClean="0"/>
              <a:t>рных</a:t>
            </a:r>
            <a:r>
              <a:rPr dirty="0" smtClean="0"/>
              <a:t> </a:t>
            </a:r>
            <a:r>
              <a:rPr dirty="0" err="1" smtClean="0"/>
              <a:t>журналах</a:t>
            </a:r>
            <a:r>
              <a:rPr lang="de-DE" dirty="0" smtClean="0"/>
              <a:t>; </a:t>
            </a:r>
            <a:r>
              <a:rPr dirty="0" err="1" smtClean="0"/>
              <a:t>научно-популярные</a:t>
            </a:r>
            <a:r>
              <a:rPr dirty="0" smtClean="0"/>
              <a:t> </a:t>
            </a:r>
            <a:r>
              <a:rPr dirty="0" err="1" smtClean="0"/>
              <a:t>книги</a:t>
            </a:r>
            <a:r>
              <a:rPr lang="de-DE" dirty="0" smtClean="0"/>
              <a:t>. </a:t>
            </a:r>
            <a:r>
              <a:rPr lang="de-DE" dirty="0"/>
              <a:t>С</a:t>
            </a:r>
            <a:r>
              <a:rPr dirty="0" err="1" smtClean="0"/>
              <a:t>юда</a:t>
            </a:r>
            <a:r>
              <a:rPr dirty="0" smtClean="0"/>
              <a:t> </a:t>
            </a:r>
            <a:r>
              <a:rPr dirty="0" err="1"/>
              <a:t>относятся</a:t>
            </a:r>
            <a:r>
              <a:rPr dirty="0"/>
              <a:t> </a:t>
            </a:r>
            <a:r>
              <a:rPr dirty="0" err="1"/>
              <a:t>публичные</a:t>
            </a:r>
            <a:r>
              <a:rPr dirty="0"/>
              <a:t> </a:t>
            </a:r>
            <a:r>
              <a:rPr dirty="0" err="1"/>
              <a:t>выступления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радио</a:t>
            </a:r>
            <a:r>
              <a:rPr dirty="0"/>
              <a:t>, </a:t>
            </a:r>
            <a:r>
              <a:rPr dirty="0" err="1" smtClean="0"/>
              <a:t>телевидени</a:t>
            </a:r>
            <a:r>
              <a:rPr lang="de-DE" dirty="0" smtClean="0"/>
              <a:t>ю</a:t>
            </a:r>
            <a:r>
              <a:rPr dirty="0" smtClean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научные</a:t>
            </a:r>
            <a:r>
              <a:rPr dirty="0"/>
              <a:t> </a:t>
            </a:r>
            <a:r>
              <a:rPr dirty="0" err="1"/>
              <a:t>темы,выступления</a:t>
            </a:r>
            <a:r>
              <a:rPr dirty="0"/>
              <a:t> </a:t>
            </a:r>
            <a:r>
              <a:rPr dirty="0" err="1"/>
              <a:t>ученых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09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892" y="-1800922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84717"/>
            <a:ext cx="8229600" cy="6066263"/>
          </a:xfrm>
        </p:spPr>
        <p:txBody>
          <a:bodyPr/>
          <a:lstStyle/>
          <a:p>
            <a:pPr lvl="0"/>
            <a:r>
              <a:rPr/>
              <a:t>3) Научно- учебный (учебная литература по разным предметам для разных типов учебных заведений; справочники, пособия)</a:t>
            </a:r>
          </a:p>
        </p:txBody>
      </p:sp>
    </p:spTree>
    <p:extLst>
      <p:ext uri="{BB962C8B-B14F-4D97-AF65-F5344CB8AC3E}">
        <p14:creationId xmlns:p14="http://schemas.microsoft.com/office/powerpoint/2010/main" val="15609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190" y="-1516565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3204"/>
            <a:ext cx="8229600" cy="6384073"/>
          </a:xfrm>
        </p:spPr>
        <p:txBody>
          <a:bodyPr/>
          <a:lstStyle/>
          <a:p>
            <a:pPr lvl="0"/>
            <a:r>
              <a:rPr dirty="0" err="1"/>
              <a:t>Лексические</a:t>
            </a:r>
            <a:r>
              <a:rPr dirty="0"/>
              <a:t> </a:t>
            </a:r>
            <a:r>
              <a:rPr dirty="0" err="1" smtClean="0"/>
              <a:t>особен</a:t>
            </a:r>
            <a:r>
              <a:rPr lang="de-DE" dirty="0"/>
              <a:t>н</a:t>
            </a:r>
            <a:r>
              <a:rPr dirty="0" err="1" smtClean="0"/>
              <a:t>ости</a:t>
            </a:r>
            <a:r>
              <a:rPr dirty="0"/>
              <a:t>:</a:t>
            </a:r>
          </a:p>
          <a:p>
            <a:pPr lvl="0"/>
            <a:r>
              <a:rPr dirty="0" err="1"/>
              <a:t>Употребление</a:t>
            </a:r>
            <a:r>
              <a:rPr dirty="0"/>
              <a:t> </a:t>
            </a:r>
            <a:r>
              <a:rPr dirty="0" err="1"/>
              <a:t>слов</a:t>
            </a:r>
            <a:r>
              <a:rPr dirty="0"/>
              <a:t> в </a:t>
            </a:r>
            <a:r>
              <a:rPr dirty="0" err="1"/>
              <a:t>их</a:t>
            </a:r>
            <a:r>
              <a:rPr dirty="0"/>
              <a:t> </a:t>
            </a:r>
            <a:r>
              <a:rPr dirty="0" err="1"/>
              <a:t>прямом</a:t>
            </a:r>
            <a:r>
              <a:rPr dirty="0"/>
              <a:t> </a:t>
            </a:r>
            <a:r>
              <a:rPr dirty="0" err="1"/>
              <a:t>значении</a:t>
            </a:r>
            <a:r>
              <a:rPr dirty="0"/>
              <a:t>;</a:t>
            </a:r>
          </a:p>
          <a:p>
            <a:pPr lvl="0"/>
            <a:r>
              <a:rPr dirty="0" err="1" smtClean="0"/>
              <a:t>Отсутс</a:t>
            </a:r>
            <a:r>
              <a:rPr lang="de-DE" dirty="0" smtClean="0"/>
              <a:t>т</a:t>
            </a:r>
            <a:r>
              <a:rPr dirty="0" err="1" smtClean="0"/>
              <a:t>вие</a:t>
            </a:r>
            <a:r>
              <a:rPr dirty="0" smtClean="0"/>
              <a:t> </a:t>
            </a:r>
            <a:r>
              <a:rPr dirty="0" err="1"/>
              <a:t>образных</a:t>
            </a:r>
            <a:r>
              <a:rPr dirty="0"/>
              <a:t> </a:t>
            </a:r>
            <a:r>
              <a:rPr dirty="0" err="1" smtClean="0"/>
              <a:t>средств</a:t>
            </a:r>
            <a:r>
              <a:rPr lang="de-DE" dirty="0" smtClean="0"/>
              <a:t>:</a:t>
            </a:r>
            <a:r>
              <a:rPr dirty="0" smtClean="0"/>
              <a:t>  </a:t>
            </a:r>
            <a:r>
              <a:rPr dirty="0" err="1"/>
              <a:t>эпитетов</a:t>
            </a:r>
            <a:r>
              <a:rPr dirty="0"/>
              <a:t>, </a:t>
            </a:r>
            <a:r>
              <a:rPr dirty="0" err="1"/>
              <a:t>метафор</a:t>
            </a:r>
            <a:r>
              <a:rPr dirty="0"/>
              <a:t>, </a:t>
            </a:r>
            <a:r>
              <a:rPr dirty="0" err="1"/>
              <a:t>художественных</a:t>
            </a:r>
            <a:r>
              <a:rPr dirty="0"/>
              <a:t> </a:t>
            </a:r>
            <a:r>
              <a:rPr dirty="0" err="1" smtClean="0"/>
              <a:t>сравнени</a:t>
            </a:r>
            <a:r>
              <a:rPr lang="de-DE" dirty="0" smtClean="0"/>
              <a:t>й</a:t>
            </a:r>
            <a:r>
              <a:rPr dirty="0" smtClean="0"/>
              <a:t>, </a:t>
            </a:r>
            <a:r>
              <a:rPr dirty="0" err="1"/>
              <a:t>поэтических</a:t>
            </a:r>
            <a:r>
              <a:rPr dirty="0"/>
              <a:t> </a:t>
            </a:r>
            <a:r>
              <a:rPr dirty="0" err="1"/>
              <a:t>символов</a:t>
            </a:r>
            <a:r>
              <a:rPr dirty="0"/>
              <a:t>, </a:t>
            </a:r>
            <a:r>
              <a:rPr dirty="0" err="1" smtClean="0"/>
              <a:t>гипербол</a:t>
            </a:r>
            <a:r>
              <a:rPr lang="de-DE" dirty="0"/>
              <a:t>.</a:t>
            </a:r>
            <a:endParaRPr dirty="0"/>
          </a:p>
          <a:p>
            <a:pPr lvl="0"/>
            <a:r>
              <a:rPr dirty="0" err="1" smtClean="0"/>
              <a:t>Широк</a:t>
            </a:r>
            <a:r>
              <a:rPr lang="de-DE" dirty="0" smtClean="0"/>
              <a:t>о</a:t>
            </a:r>
            <a:r>
              <a:rPr dirty="0" smtClean="0"/>
              <a:t>е </a:t>
            </a:r>
            <a:r>
              <a:rPr dirty="0" err="1"/>
              <a:t>использование</a:t>
            </a:r>
            <a:r>
              <a:rPr dirty="0"/>
              <a:t> </a:t>
            </a:r>
            <a:r>
              <a:rPr dirty="0" err="1" smtClean="0"/>
              <a:t>абст</a:t>
            </a:r>
            <a:r>
              <a:rPr lang="de-DE" dirty="0" smtClean="0"/>
              <a:t>р</a:t>
            </a:r>
            <a:r>
              <a:rPr dirty="0" err="1" smtClean="0"/>
              <a:t>актной</a:t>
            </a:r>
            <a:r>
              <a:rPr dirty="0" smtClean="0"/>
              <a:t> </a:t>
            </a:r>
            <a:r>
              <a:rPr dirty="0" err="1"/>
              <a:t>лексики</a:t>
            </a:r>
            <a:r>
              <a:rPr dirty="0"/>
              <a:t> и </a:t>
            </a:r>
            <a:r>
              <a:rPr dirty="0" err="1"/>
              <a:t>терминов</a:t>
            </a:r>
            <a:r>
              <a:rPr dirty="0"/>
              <a:t>.</a:t>
            </a:r>
          </a:p>
          <a:p>
            <a:pPr lvl="0"/>
            <a:r>
              <a:rPr dirty="0" err="1"/>
              <a:t>Три</a:t>
            </a:r>
            <a:r>
              <a:rPr dirty="0"/>
              <a:t> </a:t>
            </a:r>
            <a:r>
              <a:rPr dirty="0" err="1"/>
              <a:t>пласта</a:t>
            </a:r>
            <a:r>
              <a:rPr dirty="0"/>
              <a:t> </a:t>
            </a:r>
            <a:r>
              <a:rPr dirty="0" err="1"/>
              <a:t>слов</a:t>
            </a:r>
            <a:r>
              <a:rPr dirty="0"/>
              <a:t>:</a:t>
            </a:r>
          </a:p>
          <a:p>
            <a:pPr lvl="0"/>
            <a:r>
              <a:rPr dirty="0" smtClean="0"/>
              <a:t>1)</a:t>
            </a:r>
            <a:r>
              <a:rPr dirty="0" err="1" smtClean="0"/>
              <a:t>общеупотребительн</a:t>
            </a:r>
            <a:r>
              <a:rPr lang="de-DE" dirty="0" smtClean="0"/>
              <a:t>ы</a:t>
            </a:r>
            <a:r>
              <a:rPr dirty="0" smtClean="0"/>
              <a:t>е </a:t>
            </a:r>
            <a:r>
              <a:rPr dirty="0"/>
              <a:t>(</a:t>
            </a:r>
            <a:r>
              <a:rPr i="1" dirty="0" err="1" smtClean="0"/>
              <a:t>он</a:t>
            </a:r>
            <a:r>
              <a:rPr lang="de-DE" i="1" dirty="0" smtClean="0"/>
              <a:t>,</a:t>
            </a:r>
            <a:r>
              <a:rPr i="1" dirty="0" err="1" smtClean="0"/>
              <a:t>пять,в,белый,идет</a:t>
            </a:r>
            <a:r>
              <a:rPr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609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1307" y="-1605775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457200" y="289931"/>
            <a:ext cx="8229600" cy="6227956"/>
          </a:xfrm>
        </p:spPr>
        <p:txBody>
          <a:bodyPr/>
          <a:lstStyle/>
          <a:p>
            <a:pPr lvl="0"/>
            <a:r>
              <a:rPr dirty="0"/>
              <a:t>2) </a:t>
            </a:r>
            <a:r>
              <a:rPr dirty="0" err="1"/>
              <a:t>Общенаучные</a:t>
            </a:r>
            <a:r>
              <a:rPr dirty="0"/>
              <a:t> (</a:t>
            </a:r>
            <a:r>
              <a:rPr i="1" dirty="0" err="1"/>
              <a:t>величина,скорость,деталь</a:t>
            </a:r>
            <a:r>
              <a:rPr i="1" dirty="0"/>
              <a:t>, </a:t>
            </a:r>
            <a:r>
              <a:rPr i="1" dirty="0" err="1" smtClean="0"/>
              <a:t>энерги</a:t>
            </a:r>
            <a:r>
              <a:rPr lang="de-DE" i="1" dirty="0" smtClean="0"/>
              <a:t>я</a:t>
            </a:r>
            <a:r>
              <a:rPr i="1" dirty="0" smtClean="0"/>
              <a:t>)</a:t>
            </a:r>
            <a:endParaRPr i="1" dirty="0"/>
          </a:p>
          <a:p>
            <a:pPr lvl="0"/>
            <a:r>
              <a:rPr dirty="0"/>
              <a:t>3) </a:t>
            </a:r>
            <a:r>
              <a:rPr dirty="0" err="1"/>
              <a:t>Узкоспециальные</a:t>
            </a:r>
            <a:r>
              <a:rPr dirty="0"/>
              <a:t>, </a:t>
            </a:r>
            <a:r>
              <a:rPr dirty="0" err="1"/>
              <a:t>т.е</a:t>
            </a:r>
            <a:r>
              <a:rPr dirty="0"/>
              <a:t>. </a:t>
            </a:r>
            <a:r>
              <a:rPr dirty="0" err="1"/>
              <a:t>термины</a:t>
            </a:r>
            <a:r>
              <a:rPr dirty="0"/>
              <a:t> </a:t>
            </a:r>
            <a:r>
              <a:rPr dirty="0" err="1"/>
              <a:t>той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иной</a:t>
            </a:r>
            <a:r>
              <a:rPr dirty="0"/>
              <a:t> </a:t>
            </a:r>
            <a:r>
              <a:rPr dirty="0" err="1"/>
              <a:t>науки</a:t>
            </a:r>
            <a:r>
              <a:rPr dirty="0"/>
              <a:t>.</a:t>
            </a:r>
          </a:p>
          <a:p>
            <a:pPr lvl="0"/>
            <a:r>
              <a:rPr dirty="0" err="1"/>
              <a:t>Термин</a:t>
            </a:r>
            <a:r>
              <a:rPr dirty="0"/>
              <a:t>- </a:t>
            </a:r>
            <a:r>
              <a:rPr dirty="0" err="1"/>
              <a:t>это</a:t>
            </a:r>
            <a:r>
              <a:rPr dirty="0"/>
              <a:t> </a:t>
            </a:r>
            <a:r>
              <a:rPr dirty="0" err="1"/>
              <a:t>слово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сочетание</a:t>
            </a:r>
            <a:r>
              <a:rPr dirty="0"/>
              <a:t> </a:t>
            </a:r>
            <a:r>
              <a:rPr dirty="0" err="1"/>
              <a:t>слов</a:t>
            </a:r>
            <a:r>
              <a:rPr dirty="0"/>
              <a:t>, </a:t>
            </a:r>
            <a:r>
              <a:rPr dirty="0" err="1"/>
              <a:t>обозначающее</a:t>
            </a:r>
            <a:r>
              <a:rPr dirty="0"/>
              <a:t> </a:t>
            </a:r>
            <a:r>
              <a:rPr dirty="0" err="1"/>
              <a:t>строго</a:t>
            </a:r>
            <a:r>
              <a:rPr dirty="0"/>
              <a:t> </a:t>
            </a:r>
            <a:r>
              <a:rPr dirty="0" err="1" smtClean="0"/>
              <a:t>определенно</a:t>
            </a:r>
            <a:r>
              <a:rPr lang="de-DE" dirty="0" smtClean="0"/>
              <a:t>е</a:t>
            </a:r>
            <a:r>
              <a:rPr dirty="0" smtClean="0"/>
              <a:t> </a:t>
            </a:r>
            <a:r>
              <a:rPr dirty="0" err="1"/>
              <a:t>научное,техническое</a:t>
            </a:r>
            <a:r>
              <a:rPr dirty="0"/>
              <a:t>, </a:t>
            </a:r>
            <a:r>
              <a:rPr dirty="0" err="1" smtClean="0"/>
              <a:t>искус</a:t>
            </a:r>
            <a:r>
              <a:rPr lang="de-DE" dirty="0" smtClean="0"/>
              <a:t>с</a:t>
            </a:r>
            <a:r>
              <a:rPr dirty="0" err="1" smtClean="0"/>
              <a:t>твоведческое</a:t>
            </a:r>
            <a:r>
              <a:rPr dirty="0" smtClean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общественно</a:t>
            </a:r>
            <a:r>
              <a:rPr dirty="0"/>
              <a:t>- </a:t>
            </a:r>
            <a:r>
              <a:rPr dirty="0" err="1"/>
              <a:t>политическое</a:t>
            </a:r>
            <a:r>
              <a:rPr dirty="0"/>
              <a:t> </a:t>
            </a:r>
            <a:r>
              <a:rPr dirty="0" err="1"/>
              <a:t>понятие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09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071810"/>
            <a:ext cx="8429684" cy="3286148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枍휼餻杘"/>
              </a:rPr>
              <a:t>Морфолог</a:t>
            </a:r>
            <a:r>
              <a:rPr lang="de-DE" sz="3200" dirty="0" smtClean="0">
                <a:latin typeface="枍휼餻杘"/>
              </a:rPr>
              <a:t>и</a:t>
            </a:r>
            <a:r>
              <a:rPr lang="ru-RU" sz="3200" dirty="0" err="1" smtClean="0">
                <a:latin typeface="枍휼餻杘"/>
              </a:rPr>
              <a:t>ческие</a:t>
            </a:r>
            <a:r>
              <a:rPr lang="ru-RU" sz="3200" dirty="0" smtClean="0">
                <a:latin typeface="枍휼餻杘"/>
              </a:rPr>
              <a:t> </a:t>
            </a:r>
            <a:r>
              <a:rPr lang="ru-RU" sz="3200" dirty="0" smtClean="0">
                <a:latin typeface="枍휼餻杘"/>
              </a:rPr>
              <a:t>особенности научного стиля </a:t>
            </a:r>
            <a:r>
              <a:rPr lang="ru-RU" sz="3200" dirty="0" smtClean="0">
                <a:latin typeface="枍휼餻杘"/>
              </a:rPr>
              <a:t>речи</a:t>
            </a:r>
            <a:r>
              <a:rPr lang="de-DE" sz="3200" dirty="0" smtClean="0">
                <a:latin typeface="枍휼餻杘"/>
              </a:rPr>
              <a:t>:</a:t>
            </a:r>
            <a:endParaRPr lang="ru-RU" sz="3200" dirty="0" smtClean="0">
              <a:latin typeface="枍휼餻杘"/>
            </a:endParaRPr>
          </a:p>
          <a:p>
            <a:pPr algn="l"/>
            <a:r>
              <a:rPr lang="ru-RU" sz="3200" dirty="0" smtClean="0">
                <a:latin typeface="枍휼餻杘"/>
              </a:rPr>
              <a:t>Редкое использование </a:t>
            </a:r>
            <a:r>
              <a:rPr lang="ru-RU" sz="3200" dirty="0" smtClean="0">
                <a:latin typeface="枍휼餻杘"/>
              </a:rPr>
              <a:t>глаголов</a:t>
            </a:r>
            <a:r>
              <a:rPr lang="de-DE" sz="3200" dirty="0" smtClean="0">
                <a:latin typeface="枍휼餻杘"/>
              </a:rPr>
              <a:t> в</a:t>
            </a:r>
            <a:r>
              <a:rPr lang="ru-RU" sz="3200" dirty="0" smtClean="0">
                <a:latin typeface="枍휼餻杘"/>
              </a:rPr>
              <a:t> </a:t>
            </a:r>
            <a:r>
              <a:rPr lang="ru-RU" sz="3200" dirty="0" smtClean="0">
                <a:latin typeface="枍휼餻杘"/>
              </a:rPr>
              <a:t>1-м и 2-м лице </a:t>
            </a:r>
            <a:r>
              <a:rPr lang="ru-RU" sz="3200" dirty="0" err="1" smtClean="0">
                <a:latin typeface="枍휼餻杘"/>
              </a:rPr>
              <a:t>ед</a:t>
            </a:r>
            <a:r>
              <a:rPr lang="de-DE" sz="3200" dirty="0">
                <a:latin typeface="枍휼餻杘"/>
              </a:rPr>
              <a:t>.</a:t>
            </a:r>
            <a:r>
              <a:rPr lang="ru-RU" sz="3200" dirty="0" smtClean="0">
                <a:latin typeface="枍휼餻杘"/>
              </a:rPr>
              <a:t> </a:t>
            </a:r>
            <a:r>
              <a:rPr lang="de-DE" sz="3200" dirty="0" smtClean="0">
                <a:latin typeface="枍휼餻杘"/>
              </a:rPr>
              <a:t>ч</a:t>
            </a:r>
            <a:r>
              <a:rPr lang="ru-RU" sz="3200" dirty="0" err="1" smtClean="0">
                <a:latin typeface="枍휼餻杘"/>
              </a:rPr>
              <a:t>исла</a:t>
            </a:r>
            <a:r>
              <a:rPr lang="de-DE" sz="3200" dirty="0" smtClean="0">
                <a:latin typeface="枍휼餻杘"/>
              </a:rPr>
              <a:t>.</a:t>
            </a:r>
            <a:endParaRPr lang="ru-RU" sz="3200" dirty="0" smtClean="0">
              <a:latin typeface="枍휼餻杘"/>
            </a:endParaRPr>
          </a:p>
          <a:p>
            <a:pPr algn="l"/>
            <a:r>
              <a:rPr lang="ru-RU" sz="3200" dirty="0" smtClean="0">
                <a:latin typeface="枍휼餻杘"/>
              </a:rPr>
              <a:t>Глаголы в </a:t>
            </a:r>
            <a:r>
              <a:rPr lang="ru-RU" sz="3200" dirty="0" err="1" smtClean="0">
                <a:latin typeface="枍휼餻杘"/>
              </a:rPr>
              <a:t>н</a:t>
            </a:r>
            <a:r>
              <a:rPr lang="kk-KZ" sz="3200" dirty="0" smtClean="0">
                <a:latin typeface="枍휼餻杘"/>
              </a:rPr>
              <a:t>.в. Очень близки </a:t>
            </a:r>
            <a:r>
              <a:rPr lang="kk-KZ" sz="3200" dirty="0" smtClean="0">
                <a:latin typeface="枍휼餻杘"/>
              </a:rPr>
              <a:t>отглагол</a:t>
            </a:r>
            <a:r>
              <a:rPr lang="de-DE" sz="3200" dirty="0" smtClean="0">
                <a:latin typeface="枍휼餻杘"/>
              </a:rPr>
              <a:t>ь</a:t>
            </a:r>
            <a:r>
              <a:rPr lang="kk-KZ" sz="3200" dirty="0" smtClean="0">
                <a:latin typeface="枍휼餻杘"/>
              </a:rPr>
              <a:t>ным </a:t>
            </a:r>
            <a:r>
              <a:rPr lang="kk-KZ" sz="3200" dirty="0" smtClean="0">
                <a:latin typeface="枍휼餻杘"/>
              </a:rPr>
              <a:t>существительным. Например, </a:t>
            </a:r>
            <a:r>
              <a:rPr lang="kk-KZ" sz="3200" i="1" dirty="0" smtClean="0">
                <a:latin typeface="枍휼餻杘"/>
              </a:rPr>
              <a:t>приводняется-приводнение, перематываем-перемотка</a:t>
            </a:r>
          </a:p>
          <a:p>
            <a:pPr algn="l"/>
            <a:r>
              <a:rPr lang="kk-KZ" sz="3200" dirty="0" smtClean="0">
                <a:latin typeface="枍휼餻杘"/>
              </a:rPr>
              <a:t>В научном тексте употребляется мало прилагательных, а если употребляются, то имеют точное, узкоспециальное </a:t>
            </a:r>
            <a:r>
              <a:rPr lang="kk-KZ" sz="3200" dirty="0" smtClean="0">
                <a:latin typeface="枍휼餻杘"/>
              </a:rPr>
              <a:t>значени</a:t>
            </a:r>
            <a:r>
              <a:rPr lang="de-DE" sz="3200" dirty="0" smtClean="0">
                <a:latin typeface="枍휼餻杘"/>
              </a:rPr>
              <a:t>е</a:t>
            </a:r>
            <a:r>
              <a:rPr lang="kk-KZ" sz="3200" dirty="0" smtClean="0">
                <a:latin typeface="枍휼餻杘"/>
              </a:rPr>
              <a:t>.</a:t>
            </a:r>
            <a:r>
              <a:rPr lang="ru-RU" sz="3200" dirty="0" smtClean="0">
                <a:latin typeface="枍휼餻杘"/>
              </a:rPr>
              <a:t> </a:t>
            </a:r>
            <a:endParaRPr lang="ru-RU" sz="3200" dirty="0">
              <a:latin typeface="枍휼餻杘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</TotalTime>
  <Words>415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Wingdings 2</vt:lpstr>
      <vt:lpstr>Franklin Gothic Medium</vt:lpstr>
      <vt:lpstr>Franklin Gothic Book</vt:lpstr>
      <vt:lpstr>枍휼餻杘</vt:lpstr>
      <vt:lpstr>Трек</vt:lpstr>
      <vt:lpstr>Костанайский государственный университет им. А. Байтурсынова</vt:lpstr>
      <vt:lpstr>Характеристика научного стиля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CПАСИБО ЗА ВНИМАНИЕ!!!!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Научный стиль</dc:title>
  <dc:creator>asus</dc:creator>
  <cp:lastModifiedBy>107</cp:lastModifiedBy>
  <cp:revision>11</cp:revision>
  <dcterms:created xsi:type="dcterms:W3CDTF">2013-01-14T03:33:28Z</dcterms:created>
  <dcterms:modified xsi:type="dcterms:W3CDTF">2016-02-27T05:04:31Z</dcterms:modified>
</cp:coreProperties>
</file>