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8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C6CC-72F1-47DC-AF47-4E315757685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D1B92-9311-4637-AA3F-615E7BDB7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1B92-9311-4637-AA3F-615E7BDB70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049102-1543-42CF-922F-644047F1C1F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E09443-351C-4E9C-83C2-4BBD6E79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B7C2-79CC-448E-9744-9F14DD7A349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6C63-824B-4918-9229-75BD42F22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FE7D-3AD6-4114-8C5B-76C65CE3B78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A2DF-F9A0-4701-8FE1-4FE719B2E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70CD-4A63-4EB7-9BB6-F13C802EEDF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F8CC6-24DD-457D-9237-A7F90D04E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0075E-D17B-4F56-8261-E34AEFCA504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9E2CF-AF3A-4618-AC5C-560BCC983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E712B-398A-443C-A346-5AD26D444C0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05C4DA-E875-4F75-B2B1-8D0BB67F4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90C50D-F47E-4140-A5C5-65787DA8C24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DCA5E6-42EA-4591-910E-D34EE95BB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D5031-62B2-4FDF-9A74-2D2739BBA15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C7374-3129-426B-BA39-8C3D87D3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70D5-EE8B-4D72-A622-F988931F4F6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FBB4-2A82-4F7A-ACDE-C851AB41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95629-5EA0-4A5F-9B14-88EA17DADB2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643516-0D33-4287-B2D3-97A50D55E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ECA037-A493-4044-AB31-2E51A4AB37A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7E1516-958E-409A-9189-C12C07CE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DBACEB6-8AA7-43BF-B9E5-CA43475B25D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62899FD-DAA7-48BB-9863-65664FDF3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3100" dirty="0" smtClean="0"/>
              <a:t>Костанайский государственный университет имени Ахмета </a:t>
            </a:r>
            <a:br>
              <a:rPr lang="kk-KZ" sz="3100" dirty="0" smtClean="0"/>
            </a:br>
            <a:r>
              <a:rPr lang="kk-KZ" sz="3100" dirty="0" smtClean="0"/>
              <a:t>Байтурсынова </a:t>
            </a:r>
            <a:br>
              <a:rPr lang="kk-KZ" sz="3100" dirty="0" smtClean="0"/>
            </a:b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 smtClean="0"/>
              <a:t>Нурсеитова Алия Касымжановна</a:t>
            </a:r>
            <a:br>
              <a:rPr lang="kk-KZ" sz="3100" dirty="0" smtClean="0"/>
            </a:b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3100" dirty="0" smtClean="0"/>
              <a:t>ормирование </a:t>
            </a:r>
            <a:r>
              <a:rPr lang="ru-RU" sz="3100" dirty="0" err="1" smtClean="0"/>
              <a:t>полиязычной</a:t>
            </a:r>
            <a:r>
              <a:rPr lang="ru-RU" sz="3100" dirty="0" smtClean="0"/>
              <a:t> личности студента на занятиях по русскому языку </a:t>
            </a: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2200" dirty="0" smtClean="0"/>
              <a:t/>
            </a:r>
            <a:br>
              <a:rPr lang="kk-KZ" sz="2200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450"/>
            <a:ext cx="5219700" cy="6813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Учебно-методическое пособие опирается на лингвистические и методические достижения последних лет и на сложившийся опыт преподавания русского языка как неродного и как иностранного, сохраняя в общих чертах преемственность с предшествующими пособиями. Универсальным научно-теоретическим базисом формирования является впервые разработанная в отечественной методической науке «</a:t>
            </a:r>
            <a:r>
              <a:rPr lang="ru-RU" b="1" dirty="0" err="1" smtClean="0"/>
              <a:t>Когнитивно-лингвокультурологическая</a:t>
            </a:r>
            <a:r>
              <a:rPr lang="ru-RU" b="1" dirty="0" smtClean="0"/>
              <a:t> методология и теория иноязычного и </a:t>
            </a:r>
            <a:r>
              <a:rPr lang="ru-RU" b="1" dirty="0" err="1" smtClean="0"/>
              <a:t>полиязычного</a:t>
            </a:r>
            <a:r>
              <a:rPr lang="ru-RU" b="1" dirty="0" smtClean="0"/>
              <a:t> образования» (С.С. </a:t>
            </a:r>
            <a:r>
              <a:rPr lang="ru-RU" b="1" dirty="0" err="1" smtClean="0"/>
              <a:t>Кунанбаева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4450"/>
            <a:ext cx="3744913" cy="6697663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113" y="-30163"/>
            <a:ext cx="6084887" cy="6888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Основная цель пособия - формирование у будущих специалистов коммуникативной компетенции - способности решать лингвистическими средствами реальные коммуникативные задачи в конкретных речевых ситуациях научной сферы, формирование </a:t>
            </a:r>
            <a:r>
              <a:rPr lang="ru-RU" b="1" dirty="0" err="1" smtClean="0"/>
              <a:t>межкультурно-коммуникативной</a:t>
            </a:r>
            <a:r>
              <a:rPr lang="ru-RU" b="1" dirty="0" smtClean="0"/>
              <a:t> компетенции студентов неязыковых специальностей в процессе образования на уровнях базовой стандартности (В2).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3036888" cy="640238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0" y="214290"/>
            <a:ext cx="5178431" cy="4716485"/>
          </a:xfrm>
        </p:spPr>
        <p:txBody>
          <a:bodyPr/>
          <a:lstStyle/>
          <a:p>
            <a:pPr algn="just"/>
            <a:r>
              <a:rPr lang="ru-RU" sz="1750" b="1" dirty="0" smtClean="0"/>
              <a:t>С целью формирования коммуникативной компетенции </a:t>
            </a:r>
            <a:r>
              <a:rPr lang="ru-RU" sz="1750" b="1" dirty="0" err="1" smtClean="0"/>
              <a:t>полиязычной</a:t>
            </a:r>
            <a:r>
              <a:rPr lang="ru-RU" sz="1750" b="1" dirty="0" smtClean="0"/>
              <a:t> личности студентов к учебно-методическому пособию  прилагается </a:t>
            </a:r>
            <a:r>
              <a:rPr lang="ru-RU" sz="1750" b="1" dirty="0" err="1" smtClean="0"/>
              <a:t>русско-казахско-английский</a:t>
            </a:r>
            <a:r>
              <a:rPr lang="ru-RU" sz="1750" b="1" dirty="0" smtClean="0"/>
              <a:t> словарь тематической группы слов,  направленных на совершенствование языковой способности студентов в четырёх видах речевой деятельности (</a:t>
            </a:r>
            <a:r>
              <a:rPr lang="ru-RU" sz="1750" b="1" dirty="0" err="1" smtClean="0"/>
              <a:t>аудирование</a:t>
            </a:r>
            <a:r>
              <a:rPr lang="ru-RU" sz="1750" b="1" dirty="0" smtClean="0"/>
              <a:t>, чтение, говорение и письмо), позволяющее полноценно участвовать во всех сферах коммуникации,  речевой и коммуникативной компетенций в области научного общения.      Структура словаря определяется требованиями программы и состоит из 12 разделов, содержание которых способствует формированию  межкультурной компетенции будущих специалистов.     </a:t>
            </a:r>
            <a:endParaRPr lang="ru-RU" sz="1750" dirty="0" smtClean="0">
              <a:latin typeface="Cricket Light"/>
            </a:endParaRPr>
          </a:p>
        </p:txBody>
      </p:sp>
      <p:pic>
        <p:nvPicPr>
          <p:cNvPr id="3" name="Рисунок 2" descr="imgprevie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857232"/>
            <a:ext cx="3714744" cy="3929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29190" y="500042"/>
            <a:ext cx="3729006" cy="40259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Обобщенные результаты исследования и рекомендации по совершенствованию процесса обучения языкам были  использованы при составлении учебно-методического пособия,  а также могут послужить основой для дальнейшей разработки лингводидактических проблем обучения казахскому, русскому и иностранным языкам.</a:t>
            </a:r>
            <a:endParaRPr lang="ru-RU" sz="2000" b="1" dirty="0"/>
          </a:p>
        </p:txBody>
      </p:sp>
      <p:pic>
        <p:nvPicPr>
          <p:cNvPr id="3" name="Рисунок 2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4189902" cy="30003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525962"/>
          </a:xfrm>
        </p:spPr>
        <p:txBody>
          <a:bodyPr/>
          <a:lstStyle/>
          <a:p>
            <a:pPr lvl="0"/>
            <a:r>
              <a:rPr lang="ru-RU" sz="1800" dirty="0" err="1" smtClean="0"/>
              <a:t>Дэвидсон</a:t>
            </a:r>
            <a:r>
              <a:rPr lang="ru-RU" sz="1800" dirty="0" smtClean="0"/>
              <a:t> Д., Митрофанова О.Д. Функционирование русского языка: методический аспект// Русский язык и литература в общении народов мира : Проблемы функционирования и преподавания. УП Международный конгресс преподавателей русского языка и литературы, Москва, 1990,С.5.</a:t>
            </a:r>
          </a:p>
          <a:p>
            <a:pPr lvl="0"/>
            <a:r>
              <a:rPr lang="ru-RU" sz="1800" dirty="0" err="1" smtClean="0"/>
              <a:t>Карлинский</a:t>
            </a:r>
            <a:r>
              <a:rPr lang="ru-RU" sz="1800" dirty="0" smtClean="0"/>
              <a:t> А.Е. Некоторые особенности речевой деятельности на первичном и вторичном языках// Исследование речемыслительной деятельности : Психология, </a:t>
            </a:r>
            <a:r>
              <a:rPr lang="ru-RU" sz="1800" dirty="0" err="1" smtClean="0"/>
              <a:t>Вып</a:t>
            </a:r>
            <a:r>
              <a:rPr lang="ru-RU" sz="1800" dirty="0" smtClean="0"/>
              <a:t>. Ш, Алма-Ата, 1974,С.151.</a:t>
            </a:r>
          </a:p>
          <a:p>
            <a:pPr lvl="0"/>
            <a:r>
              <a:rPr lang="ru-RU" sz="1800" dirty="0" smtClean="0"/>
              <a:t>Соловьёва Е.Н. Методика обучения иностранным языкам: Базовый курс лекций, Москва, 2002, С.13.</a:t>
            </a:r>
          </a:p>
          <a:p>
            <a:pPr lvl="0"/>
            <a:r>
              <a:rPr lang="ru-RU" sz="1800" dirty="0" err="1" smtClean="0"/>
              <a:t>Мурзалинова</a:t>
            </a:r>
            <a:r>
              <a:rPr lang="ru-RU" sz="1800" dirty="0" smtClean="0"/>
              <a:t> А.Ж. Методические основы формирования функциональной грамотности учащихся – казахов при обучении русскому языку в 10-11 классах школы нового типа, </a:t>
            </a:r>
            <a:r>
              <a:rPr lang="ru-RU" sz="1800" dirty="0" err="1" smtClean="0"/>
              <a:t>Алматы</a:t>
            </a:r>
            <a:r>
              <a:rPr lang="ru-RU" sz="1800" dirty="0" smtClean="0"/>
              <a:t>, 2002, С.31.</a:t>
            </a:r>
          </a:p>
          <a:p>
            <a:pPr lvl="0"/>
            <a:r>
              <a:rPr lang="ru-RU" sz="1800" dirty="0" err="1" smtClean="0"/>
              <a:t>Дешериев</a:t>
            </a:r>
            <a:r>
              <a:rPr lang="ru-RU" sz="1800" dirty="0" smtClean="0"/>
              <a:t> Ю.Д., </a:t>
            </a:r>
            <a:r>
              <a:rPr lang="ru-RU" sz="1800" dirty="0" err="1" smtClean="0"/>
              <a:t>Протченко</a:t>
            </a:r>
            <a:r>
              <a:rPr lang="ru-RU" sz="1800" dirty="0" smtClean="0"/>
              <a:t> И.Ф. Основные аспекты исследования двуязычия и </a:t>
            </a:r>
            <a:r>
              <a:rPr lang="ru-RU" sz="1800" dirty="0" err="1" smtClean="0"/>
              <a:t>иноязычия</a:t>
            </a:r>
            <a:r>
              <a:rPr lang="ru-RU" sz="1800" dirty="0" smtClean="0"/>
              <a:t> // Проблемы двуязычия и </a:t>
            </a:r>
            <a:r>
              <a:rPr lang="ru-RU" sz="1800" dirty="0" err="1" smtClean="0"/>
              <a:t>многоязычия</a:t>
            </a:r>
            <a:r>
              <a:rPr lang="ru-RU" sz="1800" dirty="0" smtClean="0"/>
              <a:t>, Москва,1972, С. 6.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Использованная литература: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4"/>
          <p:cNvSpPr>
            <a:spLocks noChangeArrowheads="1"/>
          </p:cNvSpPr>
          <p:nvPr/>
        </p:nvSpPr>
        <p:spPr bwMode="auto">
          <a:xfrm>
            <a:off x="684213" y="404813"/>
            <a:ext cx="7559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/>
              <a:t>ормирование </a:t>
            </a:r>
            <a:r>
              <a:rPr lang="ru-RU" sz="2400" b="1" dirty="0" err="1" smtClean="0"/>
              <a:t>полиязычной</a:t>
            </a:r>
            <a:r>
              <a:rPr lang="ru-RU" sz="2400" b="1" dirty="0" smtClean="0"/>
              <a:t> личности студента на занятиях по русскому языку</a:t>
            </a: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В проекте Концепции развития системы образования  Республики Казахстан определена стратегия  воспитания поликультурной личности, владеющей минимум тремя языками, уважающей культуру и традиции народов мира. Знание родного, государственного, русского и иностранного языков расширяет кругозор будущего специалиста, содействует его многогранному развитию, способствует формированию установки на толерантность и объёмное видение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400" y="-14288"/>
            <a:ext cx="4546600" cy="67405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 </a:t>
            </a:r>
            <a:r>
              <a:rPr lang="ru-RU" dirty="0" smtClean="0"/>
              <a:t>В соответствии с утвержденным планом научно-исследовательской работы  по теме «Формирование  </a:t>
            </a:r>
            <a:r>
              <a:rPr lang="ru-RU" dirty="0" err="1" smtClean="0"/>
              <a:t>полиязычной</a:t>
            </a:r>
            <a:r>
              <a:rPr lang="ru-RU" b="1" dirty="0" smtClean="0"/>
              <a:t> </a:t>
            </a:r>
            <a:r>
              <a:rPr lang="ru-RU" dirty="0" smtClean="0"/>
              <a:t>личности студента на занятиях по русскому языку» во время теоретического этапа работы изучена литература по теме исследования, изучено  состояние развития </a:t>
            </a:r>
            <a:r>
              <a:rPr lang="ru-RU" dirty="0" err="1" smtClean="0"/>
              <a:t>полиязычной</a:t>
            </a:r>
            <a:r>
              <a:rPr lang="ru-RU" dirty="0" smtClean="0"/>
              <a:t> личности студента в вузе, определены  </a:t>
            </a:r>
            <a:r>
              <a:rPr lang="ru-RU" dirty="0" err="1" smtClean="0"/>
              <a:t>психолого</a:t>
            </a:r>
            <a:r>
              <a:rPr lang="ru-RU" dirty="0" smtClean="0"/>
              <a:t> - педагогические основы разрабатываемой методики.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4497388" cy="6858000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4752975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750" dirty="0" smtClean="0"/>
              <a:t> Для понимания сущности исследуемого процесса были  проанализированы</a:t>
            </a:r>
            <a:r>
              <a:rPr lang="ru-RU" sz="1750" b="1" dirty="0" smtClean="0"/>
              <a:t>  </a:t>
            </a:r>
            <a:r>
              <a:rPr lang="ru-RU" sz="1750" dirty="0" smtClean="0"/>
              <a:t>основополагающие положения теории социолингвистики (Б.Хасанов) сопоставительного исследования  и обучения языкам (</a:t>
            </a:r>
            <a:r>
              <a:rPr lang="ru-RU" sz="1750" dirty="0" err="1" smtClean="0"/>
              <a:t>И.Алтынсарин</a:t>
            </a:r>
            <a:r>
              <a:rPr lang="ru-RU" sz="1750" dirty="0" smtClean="0"/>
              <a:t>, Е.Поливанов, Д.Турсунов, </a:t>
            </a:r>
            <a:r>
              <a:rPr lang="ru-RU" sz="1750" dirty="0" err="1" smtClean="0"/>
              <a:t>З.Ахметжанова</a:t>
            </a:r>
            <a:r>
              <a:rPr lang="ru-RU" sz="1750" dirty="0" smtClean="0"/>
              <a:t>); формирования многоязычной личности ( </a:t>
            </a:r>
            <a:r>
              <a:rPr lang="ru-RU" sz="1750" dirty="0" err="1" smtClean="0"/>
              <a:t>Г.Богин</a:t>
            </a:r>
            <a:r>
              <a:rPr lang="ru-RU" sz="1750" dirty="0" smtClean="0"/>
              <a:t>, Ю. Караулов, </a:t>
            </a:r>
            <a:r>
              <a:rPr lang="ru-RU" sz="1750" dirty="0" err="1" smtClean="0"/>
              <a:t>М.Кондубаева</a:t>
            </a:r>
            <a:r>
              <a:rPr lang="ru-RU" sz="1750" dirty="0" smtClean="0"/>
              <a:t>, А. </a:t>
            </a:r>
            <a:r>
              <a:rPr lang="ru-RU" sz="1750" dirty="0" err="1" smtClean="0"/>
              <a:t>Мурзалинова</a:t>
            </a:r>
            <a:r>
              <a:rPr lang="ru-RU" sz="1750" dirty="0" smtClean="0"/>
              <a:t>, Чан Динь Лам); речевой деятельности и коммуникативного подхода (</a:t>
            </a:r>
            <a:r>
              <a:rPr lang="ru-RU" sz="1750" dirty="0" err="1" smtClean="0"/>
              <a:t>Л.Выготский</a:t>
            </a:r>
            <a:r>
              <a:rPr lang="ru-RU" sz="1750" dirty="0" smtClean="0"/>
              <a:t>. А. Леонтьев, И.Зимняя, </a:t>
            </a:r>
            <a:r>
              <a:rPr lang="ru-RU" sz="1750" dirty="0" err="1" smtClean="0"/>
              <a:t>Ф.Оразбаева</a:t>
            </a:r>
            <a:r>
              <a:rPr lang="ru-RU" sz="1750" dirty="0" smtClean="0"/>
              <a:t>); развивающего обучения (Д. </a:t>
            </a:r>
            <a:r>
              <a:rPr lang="ru-RU" sz="1750" dirty="0" err="1" smtClean="0"/>
              <a:t>Эльконин</a:t>
            </a:r>
            <a:r>
              <a:rPr lang="ru-RU" sz="1750" dirty="0" smtClean="0"/>
              <a:t>, И. Давыдов, Н. Курманова); модульного обучения (</a:t>
            </a:r>
            <a:r>
              <a:rPr lang="ru-RU" sz="1750" dirty="0" err="1" smtClean="0"/>
              <a:t>Г.Нургалиева</a:t>
            </a:r>
            <a:r>
              <a:rPr lang="ru-RU" sz="1750" dirty="0" smtClean="0"/>
              <a:t>, </a:t>
            </a:r>
            <a:r>
              <a:rPr lang="ru-RU" sz="1750" dirty="0" err="1" smtClean="0"/>
              <a:t>К.Жаксылыкова</a:t>
            </a:r>
            <a:r>
              <a:rPr lang="ru-RU" sz="1750" dirty="0" smtClean="0"/>
              <a:t>), функциональной грамотности ( </a:t>
            </a:r>
            <a:r>
              <a:rPr lang="ru-RU" sz="1750" dirty="0" err="1" smtClean="0"/>
              <a:t>Л.Жаналина</a:t>
            </a:r>
            <a:r>
              <a:rPr lang="ru-RU" sz="1750" dirty="0" smtClean="0"/>
              <a:t>, </a:t>
            </a:r>
            <a:r>
              <a:rPr lang="ru-RU" sz="1750" dirty="0" err="1" smtClean="0"/>
              <a:t>У.Жанпеисова</a:t>
            </a:r>
            <a:r>
              <a:rPr lang="ru-RU" sz="1750" dirty="0" smtClean="0"/>
              <a:t>, </a:t>
            </a:r>
            <a:r>
              <a:rPr lang="ru-RU" sz="1750" dirty="0" err="1" smtClean="0"/>
              <a:t>Г.Кажигалиева</a:t>
            </a:r>
            <a:r>
              <a:rPr lang="ru-RU" sz="1750" dirty="0" smtClean="0"/>
              <a:t>).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preview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14818"/>
            <a:ext cx="3440932" cy="2428892"/>
          </a:xfrm>
          <a:prstGeom prst="rect">
            <a:avLst/>
          </a:prstGeom>
        </p:spPr>
      </p:pic>
      <p:pic>
        <p:nvPicPr>
          <p:cNvPr id="6" name="Рисунок 5" descr="imgpreviewCAJIF05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214710" cy="38471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820" y="285728"/>
            <a:ext cx="4829180" cy="595156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Проблемы формирования коммуникативной компетенции  в теории и методике обучения языкам рассматривались в трудах  А.Ж. </a:t>
            </a:r>
            <a:r>
              <a:rPr lang="ru-RU" dirty="0" err="1" smtClean="0"/>
              <a:t>Мурзалиновой</a:t>
            </a:r>
            <a:r>
              <a:rPr lang="ru-RU" dirty="0" smtClean="0"/>
              <a:t>, </a:t>
            </a:r>
            <a:r>
              <a:rPr lang="ru-RU" dirty="0" err="1" smtClean="0"/>
              <a:t>Г.С.Рахимбековой</a:t>
            </a:r>
            <a:r>
              <a:rPr lang="ru-RU" dirty="0" smtClean="0"/>
              <a:t>. В частности, А.Ж. </a:t>
            </a:r>
            <a:r>
              <a:rPr lang="ru-RU" dirty="0" err="1" smtClean="0"/>
              <a:t>Мурзалинова</a:t>
            </a:r>
            <a:r>
              <a:rPr lang="ru-RU" dirty="0" smtClean="0"/>
              <a:t> отмечает: «Языковая личность – компетентный носитель языка, способный, в силу лингвистического мышления и соответствующего ему сознания, развитого чувства языка и способности к использованию языка во всём многообразии его функций, оперативно  и эффективно ориентироваться в многоязычном информационном пространстве, продуктивно в отношении себя и партнёров по речевой коммуникации участвовать в </a:t>
            </a:r>
            <a:r>
              <a:rPr lang="ru-RU" dirty="0" err="1" smtClean="0"/>
              <a:t>разножанровых</a:t>
            </a:r>
            <a:r>
              <a:rPr lang="ru-RU" dirty="0" smtClean="0"/>
              <a:t> диалоге и </a:t>
            </a:r>
            <a:r>
              <a:rPr lang="ru-RU" dirty="0" err="1" smtClean="0"/>
              <a:t>полилоге</a:t>
            </a:r>
            <a:r>
              <a:rPr lang="ru-RU" dirty="0" smtClean="0"/>
              <a:t>, гибко и системно использовать потенциал лингвистического образования для саморазвития и самореализации в речевом творчестве».</a:t>
            </a:r>
            <a:endParaRPr lang="ru-RU" dirty="0"/>
          </a:p>
        </p:txBody>
      </p:sp>
      <p:pic>
        <p:nvPicPr>
          <p:cNvPr id="4" name="Рисунок 3" descr="imgpreviewCAKZ1E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3498505" cy="1857388"/>
          </a:xfrm>
          <a:prstGeom prst="rect">
            <a:avLst/>
          </a:prstGeom>
        </p:spPr>
      </p:pic>
      <p:pic>
        <p:nvPicPr>
          <p:cNvPr id="5" name="Рисунок 4" descr="imgpreviewCAGNJSW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71744"/>
            <a:ext cx="3571900" cy="29549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214291"/>
            <a:ext cx="4143404" cy="5429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700" dirty="0" smtClean="0"/>
              <a:t> С целью изучения   состояния  развития </a:t>
            </a:r>
            <a:r>
              <a:rPr lang="ru-RU" sz="1700" dirty="0" err="1" smtClean="0"/>
              <a:t>полиязычной</a:t>
            </a:r>
            <a:r>
              <a:rPr lang="ru-RU" sz="1700" dirty="0" smtClean="0"/>
              <a:t> личности студента в вузе были  проведены контрольные срезы, а также  анкетирование студентов-первокурсников некоторых специальностей   вуза. Результаты анализа анкетирования показали, что все студенты осознают необходимость знания наряду с государственным языком и русского и английского языка. 95 % студентов поставили себе по казахскому языку положительные оценки, 63,25% поставили положительные оценки по русскому языку и лишь 19,4 % студентов поставили себе положительные оценки по английскому языку.</a:t>
            </a:r>
            <a:endParaRPr lang="ru-RU" sz="1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7368"/>
            <a:ext cx="4214810" cy="3643257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30625"/>
            <a:ext cx="4214810" cy="3059213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 Изучение литературы по теме исследования и данные анкетирования  позволяют выдвинуть следующую рабочую гипотезу: если определить единые методологические подходы обучения, определить лексико-тематические и грамматические универсалии  трёх языков, изучаемых в вузе, то возможно становление </a:t>
            </a:r>
            <a:r>
              <a:rPr lang="ru-RU" b="1" dirty="0" err="1" smtClean="0"/>
              <a:t>полиязычной</a:t>
            </a:r>
            <a:r>
              <a:rPr lang="ru-RU" b="1" dirty="0" smtClean="0"/>
              <a:t> личности студента, так как на основе сходства и различия структурных и коммуникативных особенностей единиц русского, казахского и английского языков определяются единые принципы, методы и организационные формы, способствующие эффективной речемыслительной деятельности студента, приводящей к формированию трехъязычной коммуникативной компетенции.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988"/>
            <a:ext cx="4478337" cy="6831012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6314" y="214290"/>
            <a:ext cx="4071966" cy="63579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/>
              <a:t>По темам  «Язык и его основные функции», «Закон. Права человека и их защита» студенты готовили текст – рассуждение «Что мне даст знание русского языка?", по лексической теме «</a:t>
            </a:r>
            <a:r>
              <a:rPr lang="ru-RU" sz="1800" b="1" dirty="0" err="1" smtClean="0"/>
              <a:t>Труд,учёба</a:t>
            </a:r>
            <a:r>
              <a:rPr lang="ru-RU" sz="1800" b="1" dirty="0" smtClean="0"/>
              <a:t> и отдых» сообщение «Роль </a:t>
            </a:r>
            <a:r>
              <a:rPr lang="ru-RU" sz="1800" b="1" dirty="0" err="1" smtClean="0"/>
              <a:t>полиязычия</a:t>
            </a:r>
            <a:r>
              <a:rPr lang="ru-RU" sz="1800" b="1" dirty="0" smtClean="0"/>
              <a:t> в достижениях молодёжи», </a:t>
            </a:r>
            <a:r>
              <a:rPr lang="ru-RU" sz="1800" b="1" dirty="0" err="1" smtClean="0"/>
              <a:t>мультимедийные</a:t>
            </a:r>
            <a:r>
              <a:rPr lang="ru-RU" sz="1800" b="1" dirty="0" smtClean="0"/>
              <a:t> презентации о коммуникации и информации, сообщение «Роль </a:t>
            </a:r>
            <a:r>
              <a:rPr lang="ru-RU" sz="1800" b="1" dirty="0" err="1" smtClean="0"/>
              <a:t>дву</a:t>
            </a:r>
            <a:r>
              <a:rPr lang="ru-RU" sz="1800" b="1" dirty="0" smtClean="0"/>
              <a:t>-  и </a:t>
            </a:r>
            <a:r>
              <a:rPr lang="ru-RU" sz="1800" b="1" dirty="0" err="1" smtClean="0"/>
              <a:t>трёхъязычия</a:t>
            </a:r>
            <a:r>
              <a:rPr lang="ru-RU" sz="1800" b="1" dirty="0" smtClean="0"/>
              <a:t> в коммуникации и информации»  по теме «Средства связи и их роль в жизни современного человека».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4532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>
          <a:xfrm>
            <a:off x="571472" y="285728"/>
            <a:ext cx="8072494" cy="6357981"/>
          </a:xfrm>
        </p:spPr>
        <p:txBody>
          <a:bodyPr/>
          <a:lstStyle/>
          <a:p>
            <a:r>
              <a:rPr lang="ru-RU" sz="2000" b="1" dirty="0" smtClean="0"/>
              <a:t>По типовой программе  и в соответствии с требованиями к кредитной технологии нами составлено учебно-методическое пособие «Русский язык» (уровень В2 ). Пособие содержит материал, необходимый для лингвистического образования студентов любой специальности в рамках государственной программы «Триединство языков», в условиях, когда иностранные языки приобретают статус действенного инструмента формирования интеллектуального потенциала общества, становясь на современном историческом этапе одним из главных ресурсов развития нового государства.</a:t>
            </a:r>
            <a:endParaRPr lang="ru-RU" sz="2000" b="1" dirty="0"/>
          </a:p>
        </p:txBody>
      </p:sp>
      <p:pic>
        <p:nvPicPr>
          <p:cNvPr id="4" name="Рисунок 3" descr="imgprevi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929066"/>
            <a:ext cx="3000396" cy="22470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957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       Костанайский государственный университет имени Ахмета  Байтурсынова    Нурсеитова Алия Касымжановна    Формирование полиязычной личности студента на занятиях по русскому языку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Использованная литература: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www.PHILka.RU</cp:lastModifiedBy>
  <cp:revision>54</cp:revision>
  <dcterms:created xsi:type="dcterms:W3CDTF">2012-12-12T14:14:24Z</dcterms:created>
  <dcterms:modified xsi:type="dcterms:W3CDTF">2016-02-24T14:54:51Z</dcterms:modified>
</cp:coreProperties>
</file>