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70"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5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CE0433-9C72-4EAB-A1DD-5AE9F2477153}" type="datetimeFigureOut">
              <a:rPr lang="ru-RU" smtClean="0"/>
              <a:t>22.02.2016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C8F39-E2F3-4319-8068-34FBD00DDE5B}"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39A12EE-DA27-41EA-9E59-F955EB2A8A8F}" type="slidenum">
              <a:rPr lang="ru-RU" smtClean="0"/>
              <a:pPr/>
              <a:t>1</a:t>
            </a:fld>
            <a:endParaRPr lang="ru-RU" smtClean="0"/>
          </a:p>
        </p:txBody>
      </p:sp>
      <p:sp>
        <p:nvSpPr>
          <p:cNvPr id="59395" name="Образ слайда 1"/>
          <p:cNvSpPr>
            <a:spLocks noGrp="1" noRot="1" noChangeAspect="1" noTextEdit="1"/>
          </p:cNvSpPr>
          <p:nvPr>
            <p:ph type="sldImg"/>
          </p:nvPr>
        </p:nvSpPr>
        <p:spPr bwMode="auto">
          <a:noFill/>
          <a:ln>
            <a:solidFill>
              <a:srgbClr val="000000"/>
            </a:solidFill>
            <a:miter lim="800000"/>
            <a:headEnd/>
            <a:tailEnd/>
          </a:ln>
        </p:spPr>
      </p:sp>
      <p:sp>
        <p:nvSpPr>
          <p:cNvPr id="5939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9397" name="Номер слайда 3"/>
          <p:cNvSpPr txBox="1">
            <a:spLocks noGrp="1"/>
          </p:cNvSpPr>
          <p:nvPr/>
        </p:nvSpPr>
        <p:spPr bwMode="auto">
          <a:xfrm>
            <a:off x="3884364" y="8685035"/>
            <a:ext cx="2972016" cy="457495"/>
          </a:xfrm>
          <a:prstGeom prst="rect">
            <a:avLst/>
          </a:prstGeom>
          <a:noFill/>
          <a:ln w="9525">
            <a:noFill/>
            <a:miter lim="800000"/>
            <a:headEnd/>
            <a:tailEnd/>
          </a:ln>
        </p:spPr>
        <p:txBody>
          <a:bodyPr anchor="b"/>
          <a:lstStyle/>
          <a:p>
            <a:pPr algn="r"/>
            <a:fld id="{9A209913-0F06-415B-859A-5E1331F8C2C9}" type="slidenum">
              <a:rPr lang="ru-RU" sz="1200"/>
              <a:pPr algn="r"/>
              <a:t>1</a:t>
            </a:fld>
            <a:endParaRPr 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AE928EA-A0CF-40D9-A796-A8303AB4C726}" type="datetimeFigureOut">
              <a:rPr lang="ru-RU" smtClean="0"/>
              <a:pPr/>
              <a:t>22.02.2016</a:t>
            </a:fld>
            <a:endParaRPr lang="ru-RU"/>
          </a:p>
        </p:txBody>
      </p:sp>
      <p:sp>
        <p:nvSpPr>
          <p:cNvPr id="16" name="Slide Number Placeholder 15"/>
          <p:cNvSpPr>
            <a:spLocks noGrp="1"/>
          </p:cNvSpPr>
          <p:nvPr>
            <p:ph type="sldNum" sz="quarter" idx="11"/>
          </p:nvPr>
        </p:nvSpPr>
        <p:spPr/>
        <p:txBody>
          <a:bodyPr/>
          <a:lstStyle/>
          <a:p>
            <a:fld id="{5CE26953-84D3-4AD2-B4A3-9C36211B399C}"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AE928EA-A0CF-40D9-A796-A8303AB4C726}" type="datetimeFigureOut">
              <a:rPr lang="ru-RU" smtClean="0"/>
              <a:pPr/>
              <a:t>22.02.2016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E26953-84D3-4AD2-B4A3-9C36211B399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AE928EA-A0CF-40D9-A796-A8303AB4C726}" type="datetimeFigureOut">
              <a:rPr lang="ru-RU" smtClean="0"/>
              <a:pPr/>
              <a:t>22.02.2016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E26953-84D3-4AD2-B4A3-9C36211B399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AE928EA-A0CF-40D9-A796-A8303AB4C726}" type="datetimeFigureOut">
              <a:rPr lang="ru-RU" smtClean="0"/>
              <a:pPr/>
              <a:t>22.02.2016</a:t>
            </a:fld>
            <a:endParaRPr lang="ru-RU"/>
          </a:p>
        </p:txBody>
      </p:sp>
      <p:sp>
        <p:nvSpPr>
          <p:cNvPr id="15" name="Slide Number Placeholder 14"/>
          <p:cNvSpPr>
            <a:spLocks noGrp="1"/>
          </p:cNvSpPr>
          <p:nvPr>
            <p:ph type="sldNum" sz="quarter" idx="11"/>
          </p:nvPr>
        </p:nvSpPr>
        <p:spPr/>
        <p:txBody>
          <a:bodyPr/>
          <a:lstStyle/>
          <a:p>
            <a:fld id="{5CE26953-84D3-4AD2-B4A3-9C36211B399C}"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AE928EA-A0CF-40D9-A796-A8303AB4C726}" type="datetimeFigureOut">
              <a:rPr lang="ru-RU" smtClean="0"/>
              <a:pPr/>
              <a:t>22.02.2016</a:t>
            </a:fld>
            <a:endParaRPr lang="ru-RU"/>
          </a:p>
        </p:txBody>
      </p:sp>
      <p:sp>
        <p:nvSpPr>
          <p:cNvPr id="13" name="Slide Number Placeholder 12"/>
          <p:cNvSpPr>
            <a:spLocks noGrp="1"/>
          </p:cNvSpPr>
          <p:nvPr>
            <p:ph type="sldNum" sz="quarter" idx="11"/>
          </p:nvPr>
        </p:nvSpPr>
        <p:spPr/>
        <p:txBody>
          <a:bodyPr/>
          <a:lstStyle/>
          <a:p>
            <a:fld id="{5CE26953-84D3-4AD2-B4A3-9C36211B399C}"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AE928EA-A0CF-40D9-A796-A8303AB4C726}" type="datetimeFigureOut">
              <a:rPr lang="ru-RU" smtClean="0"/>
              <a:pPr/>
              <a:t>22.02.2016</a:t>
            </a:fld>
            <a:endParaRPr lang="ru-RU"/>
          </a:p>
        </p:txBody>
      </p:sp>
      <p:sp>
        <p:nvSpPr>
          <p:cNvPr id="9" name="Slide Number Placeholder 8"/>
          <p:cNvSpPr>
            <a:spLocks noGrp="1"/>
          </p:cNvSpPr>
          <p:nvPr>
            <p:ph type="sldNum" sz="quarter" idx="11"/>
          </p:nvPr>
        </p:nvSpPr>
        <p:spPr/>
        <p:txBody>
          <a:bodyPr/>
          <a:lstStyle/>
          <a:p>
            <a:fld id="{5CE26953-84D3-4AD2-B4A3-9C36211B399C}"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AE928EA-A0CF-40D9-A796-A8303AB4C726}" type="datetimeFigureOut">
              <a:rPr lang="ru-RU" smtClean="0"/>
              <a:pPr/>
              <a:t>22.02.2016</a:t>
            </a:fld>
            <a:endParaRPr lang="ru-RU"/>
          </a:p>
        </p:txBody>
      </p:sp>
      <p:sp>
        <p:nvSpPr>
          <p:cNvPr id="15" name="Slide Number Placeholder 14"/>
          <p:cNvSpPr>
            <a:spLocks noGrp="1"/>
          </p:cNvSpPr>
          <p:nvPr>
            <p:ph type="sldNum" sz="quarter" idx="11"/>
          </p:nvPr>
        </p:nvSpPr>
        <p:spPr/>
        <p:txBody>
          <a:bodyPr/>
          <a:lstStyle/>
          <a:p>
            <a:fld id="{5CE26953-84D3-4AD2-B4A3-9C36211B399C}"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AE928EA-A0CF-40D9-A796-A8303AB4C726}" type="datetimeFigureOut">
              <a:rPr lang="ru-RU" smtClean="0"/>
              <a:pPr/>
              <a:t>22.02.2016</a:t>
            </a:fld>
            <a:endParaRPr lang="ru-RU"/>
          </a:p>
        </p:txBody>
      </p:sp>
      <p:sp>
        <p:nvSpPr>
          <p:cNvPr id="8" name="Slide Number Placeholder 7"/>
          <p:cNvSpPr>
            <a:spLocks noGrp="1"/>
          </p:cNvSpPr>
          <p:nvPr>
            <p:ph type="sldNum" sz="quarter" idx="11"/>
          </p:nvPr>
        </p:nvSpPr>
        <p:spPr/>
        <p:txBody>
          <a:bodyPr/>
          <a:lstStyle/>
          <a:p>
            <a:fld id="{5CE26953-84D3-4AD2-B4A3-9C36211B399C}"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E928EA-A0CF-40D9-A796-A8303AB4C726}" type="datetimeFigureOut">
              <a:rPr lang="ru-RU" smtClean="0"/>
              <a:pPr/>
              <a:t>22.02.2016</a:t>
            </a:fld>
            <a:endParaRPr lang="ru-RU"/>
          </a:p>
        </p:txBody>
      </p:sp>
      <p:sp>
        <p:nvSpPr>
          <p:cNvPr id="6" name="Slide Number Placeholder 5"/>
          <p:cNvSpPr>
            <a:spLocks noGrp="1"/>
          </p:cNvSpPr>
          <p:nvPr>
            <p:ph type="sldNum" sz="quarter" idx="11"/>
          </p:nvPr>
        </p:nvSpPr>
        <p:spPr/>
        <p:txBody>
          <a:bodyPr/>
          <a:lstStyle/>
          <a:p>
            <a:fld id="{5CE26953-84D3-4AD2-B4A3-9C36211B399C}" type="slidenum">
              <a:rPr lang="ru-RU" smtClean="0"/>
              <a:pPr/>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AE928EA-A0CF-40D9-A796-A8303AB4C726}" type="datetimeFigureOut">
              <a:rPr lang="ru-RU" smtClean="0"/>
              <a:pPr/>
              <a:t>22.02.2016</a:t>
            </a:fld>
            <a:endParaRPr lang="ru-RU"/>
          </a:p>
        </p:txBody>
      </p:sp>
      <p:sp>
        <p:nvSpPr>
          <p:cNvPr id="16" name="Slide Number Placeholder 15"/>
          <p:cNvSpPr>
            <a:spLocks noGrp="1"/>
          </p:cNvSpPr>
          <p:nvPr>
            <p:ph type="sldNum" sz="quarter" idx="11"/>
          </p:nvPr>
        </p:nvSpPr>
        <p:spPr/>
        <p:txBody>
          <a:bodyPr/>
          <a:lstStyle/>
          <a:p>
            <a:fld id="{5CE26953-84D3-4AD2-B4A3-9C36211B399C}"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AE928EA-A0CF-40D9-A796-A8303AB4C726}" type="datetimeFigureOut">
              <a:rPr lang="ru-RU" smtClean="0"/>
              <a:pPr/>
              <a:t>22.02.2016</a:t>
            </a:fld>
            <a:endParaRPr lang="ru-RU"/>
          </a:p>
        </p:txBody>
      </p:sp>
      <p:sp>
        <p:nvSpPr>
          <p:cNvPr id="14" name="Slide Number Placeholder 13"/>
          <p:cNvSpPr>
            <a:spLocks noGrp="1"/>
          </p:cNvSpPr>
          <p:nvPr>
            <p:ph type="sldNum" sz="quarter" idx="11"/>
          </p:nvPr>
        </p:nvSpPr>
        <p:spPr/>
        <p:txBody>
          <a:bodyPr/>
          <a:lstStyle/>
          <a:p>
            <a:fld id="{5CE26953-84D3-4AD2-B4A3-9C36211B399C}"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AE928EA-A0CF-40D9-A796-A8303AB4C726}" type="datetimeFigureOut">
              <a:rPr lang="ru-RU" smtClean="0"/>
              <a:pPr/>
              <a:t>22.02.2016</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5CE26953-84D3-4AD2-B4A3-9C36211B399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23.png"/>
          <p:cNvPicPr>
            <a:picLocks noChangeAspect="1" noChangeArrowheads="1"/>
          </p:cNvPicPr>
          <p:nvPr/>
        </p:nvPicPr>
        <p:blipFill>
          <a:blip r:embed="rId3"/>
          <a:srcRect/>
          <a:stretch>
            <a:fillRect/>
          </a:stretch>
        </p:blipFill>
        <p:spPr bwMode="auto">
          <a:xfrm>
            <a:off x="180975" y="603250"/>
            <a:ext cx="5930900" cy="4519613"/>
          </a:xfrm>
          <a:prstGeom prst="rect">
            <a:avLst/>
          </a:prstGeom>
          <a:noFill/>
          <a:ln w="9525">
            <a:noFill/>
            <a:miter lim="800000"/>
            <a:headEnd/>
            <a:tailEnd/>
          </a:ln>
        </p:spPr>
      </p:pic>
      <p:sp>
        <p:nvSpPr>
          <p:cNvPr id="4" name="Прямоугольник 3"/>
          <p:cNvSpPr/>
          <p:nvPr/>
        </p:nvSpPr>
        <p:spPr>
          <a:xfrm>
            <a:off x="4786314" y="3143248"/>
            <a:ext cx="3285908" cy="2862322"/>
          </a:xfrm>
          <a:prstGeom prst="rect">
            <a:avLst/>
          </a:prstGeom>
          <a:solidFill>
            <a:schemeClr val="bg1"/>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i="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Та</a:t>
            </a:r>
            <a:r>
              <a:rPr lang="kk-KZ" sz="3600" b="1" i="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қырыбы: </a:t>
            </a:r>
            <a:r>
              <a:rPr lang="kk-KZ" sz="3600" b="1" i="1" u="sng" dirty="0" smtClean="0">
                <a:solidFill>
                  <a:srgbClr val="FF0000"/>
                </a:solidFill>
                <a:latin typeface="Times New Roman" pitchFamily="18" charset="0"/>
                <a:cs typeface="Times New Roman" pitchFamily="18" charset="0"/>
              </a:rPr>
              <a:t>Электрондық үкіметтің артықшылығы</a:t>
            </a:r>
            <a:br>
              <a:rPr lang="kk-KZ" sz="3600" b="1" i="1" u="sng" dirty="0" smtClean="0">
                <a:solidFill>
                  <a:srgbClr val="FF0000"/>
                </a:solidFill>
                <a:latin typeface="Times New Roman" pitchFamily="18" charset="0"/>
                <a:cs typeface="Times New Roman" pitchFamily="18" charset="0"/>
              </a:rPr>
            </a:br>
            <a:r>
              <a:rPr lang="kk-KZ" sz="3600" b="1" i="1" u="sng" dirty="0" smtClean="0">
                <a:solidFill>
                  <a:srgbClr val="FF0000"/>
                </a:solidFill>
                <a:latin typeface="Times New Roman" pitchFamily="18" charset="0"/>
                <a:cs typeface="Times New Roman" pitchFamily="18" charset="0"/>
              </a:rPr>
              <a:t> мен пайдасы</a:t>
            </a:r>
            <a:endParaRPr lang="ru-RU" sz="3600" b="1" i="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8196" name="Picture 3" descr="G:\4.png"/>
          <p:cNvPicPr>
            <a:picLocks noChangeAspect="1" noChangeArrowheads="1"/>
          </p:cNvPicPr>
          <p:nvPr/>
        </p:nvPicPr>
        <p:blipFill>
          <a:blip r:embed="rId4"/>
          <a:srcRect t="-2" r="23950"/>
          <a:stretch>
            <a:fillRect/>
          </a:stretch>
        </p:blipFill>
        <p:spPr bwMode="auto">
          <a:xfrm>
            <a:off x="6061075" y="642938"/>
            <a:ext cx="2786063" cy="285750"/>
          </a:xfrm>
          <a:prstGeom prst="rect">
            <a:avLst/>
          </a:prstGeom>
          <a:noFill/>
          <a:ln w="9525">
            <a:noFill/>
            <a:miter lim="800000"/>
            <a:headEnd/>
            <a:tailEnd/>
          </a:ln>
        </p:spPr>
      </p:pic>
      <p:pic>
        <p:nvPicPr>
          <p:cNvPr id="8197" name="Picture 4" descr="G:\4.png"/>
          <p:cNvPicPr>
            <a:picLocks noChangeAspect="1" noChangeArrowheads="1"/>
          </p:cNvPicPr>
          <p:nvPr/>
        </p:nvPicPr>
        <p:blipFill>
          <a:blip r:embed="rId5"/>
          <a:srcRect r="-6129" b="50972"/>
          <a:stretch>
            <a:fillRect/>
          </a:stretch>
        </p:blipFill>
        <p:spPr bwMode="auto">
          <a:xfrm>
            <a:off x="214313" y="4786313"/>
            <a:ext cx="357187" cy="1857375"/>
          </a:xfrm>
          <a:prstGeom prst="rect">
            <a:avLst/>
          </a:prstGeom>
          <a:noFill/>
          <a:ln w="9525">
            <a:noFill/>
            <a:miter lim="800000"/>
            <a:headEnd/>
            <a:tailEnd/>
          </a:ln>
        </p:spPr>
      </p:pic>
      <p:pic>
        <p:nvPicPr>
          <p:cNvPr id="8198" name="Picture 28" descr="j0395941%5b1%5d"/>
          <p:cNvPicPr>
            <a:picLocks noChangeAspect="1" noChangeArrowheads="1"/>
          </p:cNvPicPr>
          <p:nvPr/>
        </p:nvPicPr>
        <p:blipFill>
          <a:blip r:embed="rId6">
            <a:clrChange>
              <a:clrFrom>
                <a:srgbClr val="FFFFFF"/>
              </a:clrFrom>
              <a:clrTo>
                <a:srgbClr val="FFFFFF">
                  <a:alpha val="0"/>
                </a:srgbClr>
              </a:clrTo>
            </a:clrChange>
            <a:lum bright="-6000" contrast="-18000"/>
          </a:blip>
          <a:srcRect/>
          <a:stretch>
            <a:fillRect/>
          </a:stretch>
        </p:blipFill>
        <p:spPr bwMode="auto">
          <a:xfrm>
            <a:off x="98425" y="144463"/>
            <a:ext cx="1504950" cy="1198562"/>
          </a:xfrm>
          <a:prstGeom prst="rect">
            <a:avLst/>
          </a:prstGeom>
          <a:noFill/>
          <a:ln w="9525">
            <a:noFill/>
            <a:miter lim="800000"/>
            <a:headEnd/>
            <a:tailEnd/>
          </a:ln>
        </p:spPr>
      </p:pic>
      <p:pic>
        <p:nvPicPr>
          <p:cNvPr id="8199" name="Picture 5" descr="G:\5.png"/>
          <p:cNvPicPr>
            <a:picLocks noChangeAspect="1" noChangeArrowheads="1"/>
          </p:cNvPicPr>
          <p:nvPr/>
        </p:nvPicPr>
        <p:blipFill>
          <a:blip r:embed="rId7"/>
          <a:srcRect/>
          <a:stretch>
            <a:fillRect/>
          </a:stretch>
        </p:blipFill>
        <p:spPr bwMode="auto">
          <a:xfrm rot="-4094750">
            <a:off x="7777956" y="6355557"/>
            <a:ext cx="555625" cy="357188"/>
          </a:xfrm>
          <a:prstGeom prst="rect">
            <a:avLst/>
          </a:prstGeom>
          <a:noFill/>
          <a:ln w="9525">
            <a:noFill/>
            <a:miter lim="800000"/>
            <a:headEnd/>
            <a:tailEnd/>
          </a:ln>
        </p:spPr>
      </p:pic>
      <p:pic>
        <p:nvPicPr>
          <p:cNvPr id="8200" name="Picture 5" descr="G:\5.png"/>
          <p:cNvPicPr>
            <a:picLocks noChangeAspect="1" noChangeArrowheads="1"/>
          </p:cNvPicPr>
          <p:nvPr/>
        </p:nvPicPr>
        <p:blipFill>
          <a:blip r:embed="rId7"/>
          <a:srcRect/>
          <a:stretch>
            <a:fillRect/>
          </a:stretch>
        </p:blipFill>
        <p:spPr bwMode="auto">
          <a:xfrm rot="-2937440">
            <a:off x="8112125" y="5862638"/>
            <a:ext cx="555625" cy="358775"/>
          </a:xfrm>
          <a:prstGeom prst="rect">
            <a:avLst/>
          </a:prstGeom>
          <a:noFill/>
          <a:ln w="9525">
            <a:noFill/>
            <a:miter lim="800000"/>
            <a:headEnd/>
            <a:tailEnd/>
          </a:ln>
        </p:spPr>
      </p:pic>
      <p:pic>
        <p:nvPicPr>
          <p:cNvPr id="8201" name="Picture 5" descr="G:\5.png"/>
          <p:cNvPicPr>
            <a:picLocks noChangeAspect="1" noChangeArrowheads="1"/>
          </p:cNvPicPr>
          <p:nvPr/>
        </p:nvPicPr>
        <p:blipFill>
          <a:blip r:embed="rId7"/>
          <a:srcRect/>
          <a:stretch>
            <a:fillRect/>
          </a:stretch>
        </p:blipFill>
        <p:spPr bwMode="auto">
          <a:xfrm rot="-1419775">
            <a:off x="8540750" y="5526088"/>
            <a:ext cx="554038" cy="357187"/>
          </a:xfrm>
          <a:prstGeom prst="rect">
            <a:avLst/>
          </a:prstGeom>
          <a:noFill/>
          <a:ln w="9525">
            <a:noFill/>
            <a:miter lim="800000"/>
            <a:headEnd/>
            <a:tailEnd/>
          </a:ln>
        </p:spPr>
      </p:pic>
      <p:pic>
        <p:nvPicPr>
          <p:cNvPr id="8202" name="Picture 6" descr="G:\4.png"/>
          <p:cNvPicPr>
            <a:picLocks noChangeAspect="1" noChangeArrowheads="1"/>
          </p:cNvPicPr>
          <p:nvPr/>
        </p:nvPicPr>
        <p:blipFill>
          <a:blip r:embed="rId8"/>
          <a:srcRect/>
          <a:stretch>
            <a:fillRect/>
          </a:stretch>
        </p:blipFill>
        <p:spPr bwMode="auto">
          <a:xfrm>
            <a:off x="8786813" y="2928938"/>
            <a:ext cx="357187" cy="2571750"/>
          </a:xfrm>
          <a:prstGeom prst="rect">
            <a:avLst/>
          </a:prstGeom>
          <a:noFill/>
          <a:ln w="9525">
            <a:noFill/>
            <a:miter lim="800000"/>
            <a:headEnd/>
            <a:tailEnd/>
          </a:ln>
        </p:spPr>
      </p:pic>
      <p:pic>
        <p:nvPicPr>
          <p:cNvPr id="8203" name="Picture 6" descr="G:\4.png"/>
          <p:cNvPicPr>
            <a:picLocks noChangeAspect="1" noChangeArrowheads="1"/>
          </p:cNvPicPr>
          <p:nvPr/>
        </p:nvPicPr>
        <p:blipFill>
          <a:blip r:embed="rId9" cstate="print"/>
          <a:srcRect/>
          <a:stretch>
            <a:fillRect/>
          </a:stretch>
        </p:blipFill>
        <p:spPr bwMode="auto">
          <a:xfrm>
            <a:off x="5214938" y="6465888"/>
            <a:ext cx="2571750" cy="355600"/>
          </a:xfrm>
          <a:prstGeom prst="rect">
            <a:avLst/>
          </a:prstGeom>
          <a:noFill/>
          <a:ln w="9525">
            <a:noFill/>
            <a:miter lim="800000"/>
            <a:headEnd/>
            <a:tailEnd/>
          </a:ln>
        </p:spPr>
      </p:pic>
      <p:pic>
        <p:nvPicPr>
          <p:cNvPr id="8204" name="Picture 6" descr="G:\4.png"/>
          <p:cNvPicPr>
            <a:picLocks noChangeAspect="1" noChangeArrowheads="1"/>
          </p:cNvPicPr>
          <p:nvPr/>
        </p:nvPicPr>
        <p:blipFill>
          <a:blip r:embed="rId9" cstate="print"/>
          <a:srcRect/>
          <a:stretch>
            <a:fillRect/>
          </a:stretch>
        </p:blipFill>
        <p:spPr bwMode="auto">
          <a:xfrm>
            <a:off x="2714625" y="6500813"/>
            <a:ext cx="2571750" cy="357187"/>
          </a:xfrm>
          <a:prstGeom prst="rect">
            <a:avLst/>
          </a:prstGeom>
          <a:noFill/>
          <a:ln w="9525">
            <a:noFill/>
            <a:miter lim="800000"/>
            <a:headEnd/>
            <a:tailEnd/>
          </a:ln>
        </p:spPr>
      </p:pic>
      <p:pic>
        <p:nvPicPr>
          <p:cNvPr id="8205" name="Picture 6" descr="G:\4.png"/>
          <p:cNvPicPr>
            <a:picLocks noChangeAspect="1" noChangeArrowheads="1"/>
          </p:cNvPicPr>
          <p:nvPr/>
        </p:nvPicPr>
        <p:blipFill>
          <a:blip r:embed="rId9" cstate="print"/>
          <a:srcRect/>
          <a:stretch>
            <a:fillRect/>
          </a:stretch>
        </p:blipFill>
        <p:spPr bwMode="auto">
          <a:xfrm>
            <a:off x="214313" y="6500813"/>
            <a:ext cx="2571750" cy="357187"/>
          </a:xfrm>
          <a:prstGeom prst="rect">
            <a:avLst/>
          </a:prstGeom>
          <a:noFill/>
          <a:ln w="9525">
            <a:noFill/>
            <a:miter lim="800000"/>
            <a:headEnd/>
            <a:tailEnd/>
          </a:ln>
        </p:spPr>
      </p:pic>
      <p:pic>
        <p:nvPicPr>
          <p:cNvPr id="8206" name="Picture 6" descr="G:\4.png"/>
          <p:cNvPicPr>
            <a:picLocks noChangeAspect="1" noChangeArrowheads="1"/>
          </p:cNvPicPr>
          <p:nvPr/>
        </p:nvPicPr>
        <p:blipFill>
          <a:blip r:embed="rId8"/>
          <a:srcRect t="8333"/>
          <a:stretch>
            <a:fillRect/>
          </a:stretch>
        </p:blipFill>
        <p:spPr bwMode="auto">
          <a:xfrm>
            <a:off x="8786813" y="642938"/>
            <a:ext cx="357187" cy="2357437"/>
          </a:xfrm>
          <a:prstGeom prst="rect">
            <a:avLst/>
          </a:prstGeom>
          <a:noFill/>
          <a:ln w="9525">
            <a:noFill/>
            <a:miter lim="800000"/>
            <a:headEnd/>
            <a:tailEnd/>
          </a:ln>
        </p:spPr>
      </p:pic>
      <p:sp>
        <p:nvSpPr>
          <p:cNvPr id="20" name="Прямоугольник 19"/>
          <p:cNvSpPr/>
          <p:nvPr/>
        </p:nvSpPr>
        <p:spPr>
          <a:xfrm>
            <a:off x="3851535" y="2270461"/>
            <a:ext cx="4640826"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endParaRPr lang="ru-RU" sz="2000" b="1" i="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fontAlgn="auto">
              <a:spcBef>
                <a:spcPts val="0"/>
              </a:spcBef>
              <a:spcAft>
                <a:spcPts val="0"/>
              </a:spcAft>
              <a:defRPr/>
            </a:pPr>
            <a:endParaRPr lang="ru-RU" sz="2000" b="1" i="1" spc="50" dirty="0">
              <a:ln w="11430"/>
              <a:solidFill>
                <a:srgbClr val="FF0000"/>
              </a:solidFill>
              <a:effectLst>
                <a:outerShdw blurRad="76200" dist="50800" dir="5400000" algn="tl" rotWithShape="0">
                  <a:srgbClr val="000000">
                    <a:alpha val="65000"/>
                  </a:srgbClr>
                </a:outerShdw>
              </a:effectLst>
              <a:latin typeface="+mn-lt"/>
            </a:endParaRPr>
          </a:p>
        </p:txBody>
      </p:sp>
      <p:sp>
        <p:nvSpPr>
          <p:cNvPr id="8208" name="Прямоугольник 24"/>
          <p:cNvSpPr>
            <a:spLocks noChangeArrowheads="1"/>
          </p:cNvSpPr>
          <p:nvPr/>
        </p:nvSpPr>
        <p:spPr bwMode="auto">
          <a:xfrm>
            <a:off x="1142976" y="5876925"/>
            <a:ext cx="6256362" cy="400110"/>
          </a:xfrm>
          <a:prstGeom prst="rect">
            <a:avLst/>
          </a:prstGeom>
          <a:noFill/>
          <a:ln w="9525">
            <a:noFill/>
            <a:miter lim="800000"/>
            <a:headEnd/>
            <a:tailEnd/>
          </a:ln>
        </p:spPr>
        <p:txBody>
          <a:bodyPr wrap="square">
            <a:spAutoFit/>
          </a:bodyPr>
          <a:lstStyle/>
          <a:p>
            <a:r>
              <a:rPr lang="kk-KZ" sz="1400" i="1" dirty="0">
                <a:solidFill>
                  <a:srgbClr val="0000FF"/>
                </a:solidFill>
                <a:latin typeface="Calibri" pitchFamily="34" charset="0"/>
              </a:rPr>
              <a:t> </a:t>
            </a:r>
            <a:r>
              <a:rPr lang="kk-KZ" sz="2000" i="1" dirty="0" smtClean="0">
                <a:solidFill>
                  <a:srgbClr val="FF0000"/>
                </a:solidFill>
                <a:latin typeface="Calibri" pitchFamily="34" charset="0"/>
              </a:rPr>
              <a:t>ТДО  </a:t>
            </a:r>
            <a:r>
              <a:rPr lang="kk-KZ" sz="2000" i="1" dirty="0">
                <a:solidFill>
                  <a:srgbClr val="FF0000"/>
                </a:solidFill>
                <a:latin typeface="Calibri" pitchFamily="34" charset="0"/>
              </a:rPr>
              <a:t>орталығының директоры Г.Қ. Журсиналина </a:t>
            </a:r>
            <a:endParaRPr lang="ru-RU" sz="2000" i="1" dirty="0">
              <a:solidFill>
                <a:srgbClr val="FF0000"/>
              </a:solidFill>
              <a:latin typeface="Calibri" pitchFamily="34" charset="0"/>
            </a:endParaRPr>
          </a:p>
        </p:txBody>
      </p:sp>
      <p:sp>
        <p:nvSpPr>
          <p:cNvPr id="8209" name="Прямоугольник 1"/>
          <p:cNvSpPr>
            <a:spLocks noChangeArrowheads="1"/>
          </p:cNvSpPr>
          <p:nvPr/>
        </p:nvSpPr>
        <p:spPr bwMode="auto">
          <a:xfrm>
            <a:off x="1714500" y="104775"/>
            <a:ext cx="7143750" cy="369888"/>
          </a:xfrm>
          <a:prstGeom prst="rect">
            <a:avLst/>
          </a:prstGeom>
          <a:noFill/>
          <a:ln w="9525">
            <a:noFill/>
            <a:miter lim="800000"/>
            <a:headEnd/>
            <a:tailEnd/>
          </a:ln>
        </p:spPr>
        <p:txBody>
          <a:bodyPr>
            <a:spAutoFit/>
          </a:bodyPr>
          <a:lstStyle/>
          <a:p>
            <a:r>
              <a:rPr lang="kk-KZ" sz="1800" b="1" i="1">
                <a:solidFill>
                  <a:srgbClr val="002060"/>
                </a:solidFill>
                <a:latin typeface="Times New Roman" pitchFamily="18" charset="0"/>
                <a:cs typeface="Times New Roman" pitchFamily="18" charset="0"/>
              </a:rPr>
              <a:t>А .Байтұрсынов  атындағы ҚМУ</a:t>
            </a:r>
            <a:endParaRPr lang="ru-RU" sz="1800" i="1">
              <a:solidFill>
                <a:srgbClr val="002060"/>
              </a:solidFill>
              <a:latin typeface="Times New Roman" pitchFamily="18" charset="0"/>
              <a:cs typeface="Times New Roman" pitchFamily="18" charset="0"/>
            </a:endParaRPr>
          </a:p>
        </p:txBody>
      </p:sp>
      <p:pic>
        <p:nvPicPr>
          <p:cNvPr id="8210" name="Picture 2" descr="http://ksu.edu.kz/images/ksu/about/image0024.jpg"/>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714875" y="1643063"/>
            <a:ext cx="1295400" cy="1296987"/>
          </a:xfrm>
          <a:prstGeom prst="rect">
            <a:avLst/>
          </a:prstGeom>
          <a:noFill/>
          <a:ln w="9525">
            <a:noFill/>
            <a:miter lim="800000"/>
            <a:headEnd/>
            <a:tailEnd/>
          </a:ln>
        </p:spPr>
      </p:pic>
      <p:pic>
        <p:nvPicPr>
          <p:cNvPr id="8211" name="Picture 2" descr="image22"/>
          <p:cNvPicPr>
            <a:picLocks noChangeAspect="1" noChangeArrowheads="1"/>
          </p:cNvPicPr>
          <p:nvPr/>
        </p:nvPicPr>
        <p:blipFill>
          <a:blip r:embed="rId11"/>
          <a:srcRect/>
          <a:stretch>
            <a:fillRect/>
          </a:stretch>
        </p:blipFill>
        <p:spPr bwMode="auto">
          <a:xfrm rot="302878">
            <a:off x="6800850" y="915988"/>
            <a:ext cx="1885950" cy="1281112"/>
          </a:xfrm>
          <a:prstGeom prst="rect">
            <a:avLst/>
          </a:prstGeom>
          <a:noFill/>
          <a:ln w="9525">
            <a:noFill/>
            <a:miter lim="800000"/>
            <a:headEnd/>
            <a:tailEnd/>
          </a:ln>
        </p:spPr>
      </p:pic>
      <p:pic>
        <p:nvPicPr>
          <p:cNvPr id="8212" name="Рисунок 1" descr="Описание: https://scontent.xx.fbcdn.net/hphotos-frc3/v/t1.0-9/11451_141056276096333_2073287996_n.jpg?oh=99bd695ed05997caa9966fcc60cc7d83&amp;oe=5596CE5C"/>
          <p:cNvPicPr>
            <a:picLocks noChangeAspect="1" noChangeArrowheads="1"/>
          </p:cNvPicPr>
          <p:nvPr/>
        </p:nvPicPr>
        <p:blipFill>
          <a:blip r:embed="rId12"/>
          <a:srcRect/>
          <a:stretch>
            <a:fillRect/>
          </a:stretch>
        </p:blipFill>
        <p:spPr bwMode="auto">
          <a:xfrm>
            <a:off x="812800" y="1500188"/>
            <a:ext cx="3089275" cy="4214812"/>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7784"/>
            <a:ext cx="9144000" cy="523220"/>
          </a:xfrm>
          <a:prstGeom prst="rect">
            <a:avLst/>
          </a:prstGeom>
        </p:spPr>
        <p:txBody>
          <a:bodyPr wrap="square">
            <a:spAutoFit/>
          </a:bodyPr>
          <a:lstStyle/>
          <a:p>
            <a:pPr marL="136525" algn="ctr">
              <a:spcBef>
                <a:spcPts val="805"/>
              </a:spcBef>
              <a:spcAft>
                <a:spcPts val="805"/>
              </a:spcAft>
            </a:pP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Пайдаланушылар</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порталға</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қай</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уақытта</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қосылады</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2800" b="1" i="1" u="sng"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146" name="Picture 2" descr="tim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51004"/>
            <a:ext cx="9144000" cy="6315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7302289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4905"/>
            <a:ext cx="9144000" cy="954107"/>
          </a:xfrm>
          <a:prstGeom prst="rect">
            <a:avLst/>
          </a:prstGeom>
        </p:spPr>
        <p:txBody>
          <a:bodyPr wrap="square">
            <a:spAutoFit/>
          </a:bodyPr>
          <a:lstStyle/>
          <a:p>
            <a:pPr marL="136525" algn="ctr">
              <a:spcBef>
                <a:spcPts val="805"/>
              </a:spcBef>
              <a:spcAft>
                <a:spcPts val="805"/>
              </a:spcAft>
            </a:pP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Порталды</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пайдаланушылар</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қандай</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технологияларды</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пайдаланады</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2800" b="1" i="1" u="sng"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10530" y="1124744"/>
            <a:ext cx="3193318" cy="207749"/>
          </a:xfrm>
          <a:prstGeom prst="rect">
            <a:avLst/>
          </a:prstGeom>
        </p:spPr>
        <p:txBody>
          <a:bodyPr wrap="square">
            <a:spAutoFit/>
          </a:bodyPr>
          <a:lstStyle/>
          <a:p>
            <a:pPr>
              <a:lnSpc>
                <a:spcPts val="915"/>
              </a:lnSpc>
              <a:spcAft>
                <a:spcPts val="0"/>
              </a:spcAft>
            </a:pPr>
            <a:r>
              <a:rPr lang="ru-RU" sz="3600" i="1" u="sng" dirty="0" err="1" smtClean="0">
                <a:solidFill>
                  <a:srgbClr val="FFFF00"/>
                </a:solidFill>
                <a:effectLst/>
                <a:latin typeface="Times New Roman" pitchFamily="18" charset="0"/>
                <a:ea typeface="Times New Roman"/>
                <a:cs typeface="Times New Roman" pitchFamily="18" charset="0"/>
              </a:rPr>
              <a:t>Браузерлер</a:t>
            </a:r>
            <a:endParaRPr lang="ru-RU" sz="3600" i="1" u="sng" dirty="0">
              <a:solidFill>
                <a:srgbClr val="FFFF00"/>
              </a:solidFill>
              <a:effectLst/>
              <a:latin typeface="Times New Roman" pitchFamily="18" charset="0"/>
              <a:ea typeface="Times New Roman"/>
              <a:cs typeface="Times New Roman" pitchFamily="18" charset="0"/>
            </a:endParaRPr>
          </a:p>
        </p:txBody>
      </p:sp>
      <p:pic>
        <p:nvPicPr>
          <p:cNvPr id="7170" name="Picture 2" descr="browser_en_kk_r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992" y="1332493"/>
            <a:ext cx="9106007" cy="5696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9267093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4">
                                            <p:txEl>
                                              <p:pRg st="0" end="0"/>
                                            </p:txEl>
                                          </p:spTgt>
                                        </p:tgtEl>
                                        <p:attrNameLst>
                                          <p:attrName>style.color</p:attrName>
                                        </p:attrNameLst>
                                      </p:cBhvr>
                                      <p:by>
                                        <p:hsl h="7200000" s="0" l="0"/>
                                      </p:by>
                                    </p:animClr>
                                    <p:animClr clrSpc="hsl" dir="cw">
                                      <p:cBhvr>
                                        <p:cTn id="7" dur="500" fill="hold"/>
                                        <p:tgtEl>
                                          <p:spTgt spid="4">
                                            <p:txEl>
                                              <p:pRg st="0" end="0"/>
                                            </p:txEl>
                                          </p:spTgt>
                                        </p:tgtEl>
                                        <p:attrNameLst>
                                          <p:attrName>fillcolor</p:attrName>
                                        </p:attrNameLst>
                                      </p:cBhvr>
                                      <p:by>
                                        <p:hsl h="7200000" s="0" l="0"/>
                                      </p:by>
                                    </p:animClr>
                                    <p:animClr clrSpc="hsl" dir="cw">
                                      <p:cBhvr>
                                        <p:cTn id="8" dur="500" fill="hold"/>
                                        <p:tgtEl>
                                          <p:spTgt spid="4">
                                            <p:txEl>
                                              <p:pRg st="0" end="0"/>
                                            </p:txEl>
                                          </p:spTgt>
                                        </p:tgtEl>
                                        <p:attrNameLst>
                                          <p:attrName>stroke.color</p:attrName>
                                        </p:attrNameLst>
                                      </p:cBhvr>
                                      <p:by>
                                        <p:hsl h="7200000" s="0" l="0"/>
                                      </p:by>
                                    </p:animClr>
                                    <p:set>
                                      <p:cBhvr>
                                        <p:cTn id="9" dur="500" fill="hold"/>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036496" cy="669414"/>
          </a:xfrm>
          <a:prstGeom prst="rect">
            <a:avLst/>
          </a:prstGeom>
        </p:spPr>
        <p:txBody>
          <a:bodyPr wrap="square">
            <a:spAutoFit/>
          </a:bodyPr>
          <a:lstStyle/>
          <a:p>
            <a:pPr>
              <a:lnSpc>
                <a:spcPts val="915"/>
              </a:lnSpc>
              <a:spcAft>
                <a:spcPts val="0"/>
              </a:spcAft>
            </a:pPr>
            <a:r>
              <a:rPr lang="ru-RU" sz="800" dirty="0" smtClean="0">
                <a:solidFill>
                  <a:srgbClr val="000000"/>
                </a:solidFill>
                <a:effectLst/>
                <a:latin typeface="Arial"/>
                <a:ea typeface="Times New Roman"/>
              </a:rPr>
              <a:t> </a:t>
            </a:r>
            <a:endParaRPr lang="ru-RU" sz="3600" dirty="0" smtClean="0">
              <a:effectLst/>
              <a:latin typeface="Times New Roman"/>
              <a:ea typeface="Times New Roman"/>
            </a:endParaRPr>
          </a:p>
          <a:p>
            <a:pPr algn="ctr">
              <a:lnSpc>
                <a:spcPts val="915"/>
              </a:lnSpc>
              <a:spcAft>
                <a:spcPts val="0"/>
              </a:spcAft>
            </a:pPr>
            <a:r>
              <a:rPr lang="ru-RU" sz="2800" b="1" i="1" u="sng" dirty="0" err="1" smtClean="0">
                <a:solidFill>
                  <a:srgbClr val="FFFF00"/>
                </a:solidFill>
                <a:effectLst/>
                <a:latin typeface="Times New Roman" pitchFamily="18" charset="0"/>
                <a:ea typeface="Times New Roman"/>
                <a:cs typeface="Times New Roman" pitchFamily="18" charset="0"/>
              </a:rPr>
              <a:t>Электронды</a:t>
            </a:r>
            <a:r>
              <a:rPr lang="ru-RU" sz="2800" b="1" i="1" u="sng" dirty="0" smtClean="0">
                <a:solidFill>
                  <a:srgbClr val="FFFF00"/>
                </a:solidFill>
                <a:effectLst/>
                <a:latin typeface="Times New Roman" pitchFamily="18" charset="0"/>
                <a:ea typeface="Times New Roman"/>
                <a:cs typeface="Times New Roman" pitchFamily="18" charset="0"/>
              </a:rPr>
              <a:t> </a:t>
            </a:r>
            <a:r>
              <a:rPr lang="ru-RU" sz="2800" b="1" i="1" u="sng" dirty="0" err="1" smtClean="0">
                <a:solidFill>
                  <a:srgbClr val="FFFF00"/>
                </a:solidFill>
                <a:effectLst/>
                <a:latin typeface="Times New Roman" pitchFamily="18" charset="0"/>
                <a:ea typeface="Times New Roman"/>
                <a:cs typeface="Times New Roman" pitchFamily="18" charset="0"/>
              </a:rPr>
              <a:t>үкімет</a:t>
            </a:r>
            <a:r>
              <a:rPr lang="ru-RU" sz="2800" b="1" i="1" u="sng" dirty="0" smtClean="0">
                <a:solidFill>
                  <a:srgbClr val="FFFF00"/>
                </a:solidFill>
                <a:effectLst/>
                <a:latin typeface="Times New Roman" pitchFamily="18" charset="0"/>
                <a:ea typeface="Times New Roman"/>
                <a:cs typeface="Times New Roman" pitchFamily="18" charset="0"/>
              </a:rPr>
              <a:t> </a:t>
            </a:r>
            <a:r>
              <a:rPr lang="ru-RU" sz="2800" b="1" i="1" u="sng" dirty="0" err="1" smtClean="0">
                <a:solidFill>
                  <a:srgbClr val="FFFF00"/>
                </a:solidFill>
                <a:effectLst/>
                <a:latin typeface="Times New Roman" pitchFamily="18" charset="0"/>
                <a:ea typeface="Times New Roman"/>
                <a:cs typeface="Times New Roman" pitchFamily="18" charset="0"/>
              </a:rPr>
              <a:t>порталына</a:t>
            </a:r>
            <a:r>
              <a:rPr lang="ru-RU" sz="2800" b="1" i="1" u="sng" dirty="0" smtClean="0">
                <a:solidFill>
                  <a:srgbClr val="FFFF00"/>
                </a:solidFill>
                <a:effectLst/>
                <a:latin typeface="Times New Roman" pitchFamily="18" charset="0"/>
                <a:ea typeface="Times New Roman"/>
                <a:cs typeface="Times New Roman" pitchFamily="18" charset="0"/>
              </a:rPr>
              <a:t> </a:t>
            </a:r>
            <a:r>
              <a:rPr lang="ru-RU" sz="2800" b="1" i="1" u="sng" dirty="0" err="1" smtClean="0">
                <a:solidFill>
                  <a:srgbClr val="FFFF00"/>
                </a:solidFill>
                <a:effectLst/>
                <a:latin typeface="Times New Roman" pitchFamily="18" charset="0"/>
                <a:ea typeface="Times New Roman"/>
                <a:cs typeface="Times New Roman" pitchFamily="18" charset="0"/>
              </a:rPr>
              <a:t>қосылуға</a:t>
            </a:r>
            <a:r>
              <a:rPr lang="ru-RU" sz="2800" b="1" i="1" u="sng" dirty="0" smtClean="0">
                <a:solidFill>
                  <a:srgbClr val="FFFF00"/>
                </a:solidFill>
                <a:effectLst/>
                <a:latin typeface="Times New Roman" pitchFamily="18" charset="0"/>
                <a:ea typeface="Times New Roman"/>
                <a:cs typeface="Times New Roman" pitchFamily="18" charset="0"/>
              </a:rPr>
              <a:t> </a:t>
            </a:r>
            <a:r>
              <a:rPr lang="ru-RU" sz="2800" b="1" i="1" u="sng" dirty="0" err="1" smtClean="0">
                <a:solidFill>
                  <a:srgbClr val="FFFF00"/>
                </a:solidFill>
                <a:effectLst/>
                <a:latin typeface="Times New Roman" pitchFamily="18" charset="0"/>
                <a:ea typeface="Times New Roman"/>
                <a:cs typeface="Times New Roman" pitchFamily="18" charset="0"/>
              </a:rPr>
              <a:t>болатын</a:t>
            </a:r>
            <a:r>
              <a:rPr lang="ru-RU" sz="2800" b="1" i="1" u="sng" dirty="0" smtClean="0">
                <a:solidFill>
                  <a:srgbClr val="FFFF00"/>
                </a:solidFill>
                <a:effectLst/>
                <a:latin typeface="Times New Roman" pitchFamily="18" charset="0"/>
                <a:ea typeface="Times New Roman"/>
                <a:cs typeface="Times New Roman" pitchFamily="18" charset="0"/>
              </a:rPr>
              <a:t> </a:t>
            </a:r>
          </a:p>
          <a:p>
            <a:pPr algn="ctr">
              <a:lnSpc>
                <a:spcPts val="915"/>
              </a:lnSpc>
              <a:spcAft>
                <a:spcPts val="0"/>
              </a:spcAft>
            </a:pPr>
            <a:endParaRPr lang="ru-RU" sz="2800" b="1" i="1" u="sng" dirty="0">
              <a:solidFill>
                <a:srgbClr val="FFFF00"/>
              </a:solidFill>
              <a:latin typeface="Times New Roman" pitchFamily="18" charset="0"/>
              <a:ea typeface="Times New Roman"/>
              <a:cs typeface="Times New Roman" pitchFamily="18" charset="0"/>
            </a:endParaRPr>
          </a:p>
          <a:p>
            <a:pPr algn="ctr">
              <a:lnSpc>
                <a:spcPts val="915"/>
              </a:lnSpc>
              <a:spcAft>
                <a:spcPts val="0"/>
              </a:spcAft>
            </a:pPr>
            <a:endParaRPr lang="ru-RU" sz="2800" b="1" i="1" u="sng" dirty="0" smtClean="0">
              <a:solidFill>
                <a:srgbClr val="FFFF00"/>
              </a:solidFill>
              <a:effectLst/>
              <a:latin typeface="Times New Roman" pitchFamily="18" charset="0"/>
              <a:ea typeface="Times New Roman"/>
              <a:cs typeface="Times New Roman" pitchFamily="18" charset="0"/>
            </a:endParaRPr>
          </a:p>
          <a:p>
            <a:pPr algn="ctr">
              <a:lnSpc>
                <a:spcPts val="915"/>
              </a:lnSpc>
              <a:spcAft>
                <a:spcPts val="0"/>
              </a:spcAft>
            </a:pPr>
            <a:r>
              <a:rPr lang="ru-RU" sz="2800" b="1" i="1" u="sng" dirty="0" err="1" smtClean="0">
                <a:solidFill>
                  <a:srgbClr val="FFFF00"/>
                </a:solidFill>
                <a:effectLst/>
                <a:latin typeface="Times New Roman" pitchFamily="18" charset="0"/>
                <a:ea typeface="Times New Roman"/>
                <a:cs typeface="Times New Roman" pitchFamily="18" charset="0"/>
              </a:rPr>
              <a:t>ұялы</a:t>
            </a:r>
            <a:r>
              <a:rPr lang="ru-RU" sz="2800" b="1" i="1" u="sng" dirty="0" smtClean="0">
                <a:solidFill>
                  <a:srgbClr val="FFFF00"/>
                </a:solidFill>
                <a:effectLst/>
                <a:latin typeface="Times New Roman" pitchFamily="18" charset="0"/>
                <a:ea typeface="Times New Roman"/>
                <a:cs typeface="Times New Roman" pitchFamily="18" charset="0"/>
              </a:rPr>
              <a:t> </a:t>
            </a:r>
            <a:r>
              <a:rPr lang="ru-RU" sz="2800" b="1" i="1" u="sng" dirty="0" err="1" smtClean="0">
                <a:solidFill>
                  <a:srgbClr val="FFFF00"/>
                </a:solidFill>
                <a:effectLst/>
                <a:latin typeface="Times New Roman" pitchFamily="18" charset="0"/>
                <a:ea typeface="Times New Roman"/>
                <a:cs typeface="Times New Roman" pitchFamily="18" charset="0"/>
              </a:rPr>
              <a:t>қондырғылар</a:t>
            </a:r>
            <a:endParaRPr lang="ru-RU" sz="2800" i="1" u="sng" dirty="0">
              <a:solidFill>
                <a:srgbClr val="FFFF00"/>
              </a:solidFill>
              <a:effectLst/>
              <a:latin typeface="Times New Roman" pitchFamily="18" charset="0"/>
              <a:ea typeface="Times New Roman"/>
              <a:cs typeface="Times New Roman" pitchFamily="18" charset="0"/>
            </a:endParaRPr>
          </a:p>
        </p:txBody>
      </p:sp>
      <p:pic>
        <p:nvPicPr>
          <p:cNvPr id="8194" name="Picture 2" descr="mobile_ru_en_kk"/>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820" y="764704"/>
            <a:ext cx="9117180" cy="6093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1826667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4">
                                            <p:txEl>
                                              <p:pRg st="1" end="1"/>
                                            </p:txEl>
                                          </p:spTgt>
                                        </p:tgtEl>
                                        <p:attrNameLst>
                                          <p:attrName>ppt_x</p:attrName>
                                          <p:attrName>ppt_y</p:attrName>
                                        </p:attrNameLst>
                                      </p:cBhvr>
                                    </p:animMotion>
                                    <p:animRot by="1500000">
                                      <p:cBhvr>
                                        <p:cTn id="13" dur="125" fill="hold">
                                          <p:stCondLst>
                                            <p:cond delay="0"/>
                                          </p:stCondLst>
                                        </p:cTn>
                                        <p:tgtEl>
                                          <p:spTgt spid="4">
                                            <p:txEl>
                                              <p:pRg st="1" end="1"/>
                                            </p:txEl>
                                          </p:spTgt>
                                        </p:tgtEl>
                                        <p:attrNameLst>
                                          <p:attrName>r</p:attrName>
                                        </p:attrNameLst>
                                      </p:cBhvr>
                                    </p:animRot>
                                    <p:animRot by="-1500000">
                                      <p:cBhvr>
                                        <p:cTn id="14" dur="125" fill="hold">
                                          <p:stCondLst>
                                            <p:cond delay="125"/>
                                          </p:stCondLst>
                                        </p:cTn>
                                        <p:tgtEl>
                                          <p:spTgt spid="4">
                                            <p:txEl>
                                              <p:pRg st="1" end="1"/>
                                            </p:txEl>
                                          </p:spTgt>
                                        </p:tgtEl>
                                        <p:attrNameLst>
                                          <p:attrName>r</p:attrName>
                                        </p:attrNameLst>
                                      </p:cBhvr>
                                    </p:animRot>
                                    <p:animRot by="-1500000">
                                      <p:cBhvr>
                                        <p:cTn id="15" dur="125" fill="hold">
                                          <p:stCondLst>
                                            <p:cond delay="250"/>
                                          </p:stCondLst>
                                        </p:cTn>
                                        <p:tgtEl>
                                          <p:spTgt spid="4">
                                            <p:txEl>
                                              <p:pRg st="1" end="1"/>
                                            </p:txEl>
                                          </p:spTgt>
                                        </p:tgtEl>
                                        <p:attrNameLst>
                                          <p:attrName>r</p:attrName>
                                        </p:attrNameLst>
                                      </p:cBhvr>
                                    </p:animRot>
                                    <p:animRot by="1500000">
                                      <p:cBhvr>
                                        <p:cTn id="16" dur="125" fill="hold">
                                          <p:stCondLst>
                                            <p:cond delay="375"/>
                                          </p:stCondLst>
                                        </p:cTn>
                                        <p:tgtEl>
                                          <p:spTgt spid="4">
                                            <p:txEl>
                                              <p:pRg st="1" end="1"/>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4">
                                            <p:txEl>
                                              <p:pRg st="4" end="4"/>
                                            </p:txEl>
                                          </p:spTgt>
                                        </p:tgtEl>
                                        <p:attrNameLst>
                                          <p:attrName>ppt_x</p:attrName>
                                          <p:attrName>ppt_y</p:attrName>
                                        </p:attrNameLst>
                                      </p:cBhvr>
                                    </p:animMotion>
                                    <p:animRot by="1500000">
                                      <p:cBhvr>
                                        <p:cTn id="19" dur="125" fill="hold">
                                          <p:stCondLst>
                                            <p:cond delay="0"/>
                                          </p:stCondLst>
                                        </p:cTn>
                                        <p:tgtEl>
                                          <p:spTgt spid="4">
                                            <p:txEl>
                                              <p:pRg st="4" end="4"/>
                                            </p:txEl>
                                          </p:spTgt>
                                        </p:tgtEl>
                                        <p:attrNameLst>
                                          <p:attrName>r</p:attrName>
                                        </p:attrNameLst>
                                      </p:cBhvr>
                                    </p:animRot>
                                    <p:animRot by="-1500000">
                                      <p:cBhvr>
                                        <p:cTn id="20" dur="125" fill="hold">
                                          <p:stCondLst>
                                            <p:cond delay="125"/>
                                          </p:stCondLst>
                                        </p:cTn>
                                        <p:tgtEl>
                                          <p:spTgt spid="4">
                                            <p:txEl>
                                              <p:pRg st="4" end="4"/>
                                            </p:txEl>
                                          </p:spTgt>
                                        </p:tgtEl>
                                        <p:attrNameLst>
                                          <p:attrName>r</p:attrName>
                                        </p:attrNameLst>
                                      </p:cBhvr>
                                    </p:animRot>
                                    <p:animRot by="-1500000">
                                      <p:cBhvr>
                                        <p:cTn id="21" dur="125" fill="hold">
                                          <p:stCondLst>
                                            <p:cond delay="250"/>
                                          </p:stCondLst>
                                        </p:cTn>
                                        <p:tgtEl>
                                          <p:spTgt spid="4">
                                            <p:txEl>
                                              <p:pRg st="4" end="4"/>
                                            </p:txEl>
                                          </p:spTgt>
                                        </p:tgtEl>
                                        <p:attrNameLst>
                                          <p:attrName>r</p:attrName>
                                        </p:attrNameLst>
                                      </p:cBhvr>
                                    </p:animRot>
                                    <p:animRot by="1500000">
                                      <p:cBhvr>
                                        <p:cTn id="22" dur="125" fill="hold">
                                          <p:stCondLst>
                                            <p:cond delay="375"/>
                                          </p:stCondLst>
                                        </p:cTn>
                                        <p:tgtEl>
                                          <p:spTgt spid="4">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76999"/>
            <a:ext cx="9144000" cy="553998"/>
          </a:xfrm>
          <a:prstGeom prst="rect">
            <a:avLst/>
          </a:prstGeom>
        </p:spPr>
        <p:txBody>
          <a:bodyPr wrap="square">
            <a:spAutoFit/>
          </a:bodyPr>
          <a:lstStyle/>
          <a:p>
            <a:pPr>
              <a:lnSpc>
                <a:spcPts val="915"/>
              </a:lnSpc>
              <a:spcAft>
                <a:spcPts val="0"/>
              </a:spcAft>
            </a:pP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Электронды</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 </a:t>
            </a: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үкімет</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 </a:t>
            </a: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порталын</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 </a:t>
            </a: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пайдаланушылар</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 </a:t>
            </a: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қандай</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 </a:t>
            </a:r>
          </a:p>
          <a:p>
            <a:pPr>
              <a:lnSpc>
                <a:spcPts val="915"/>
              </a:lnSpc>
              <a:spcAft>
                <a:spcPts val="0"/>
              </a:spcAft>
            </a:pPr>
            <a:endParaRPr lang="ru-RU" sz="2800" b="1" i="1" u="sng" dirty="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endParaRPr>
          </a:p>
          <a:p>
            <a:pPr>
              <a:lnSpc>
                <a:spcPts val="915"/>
              </a:lnSpc>
              <a:spcAft>
                <a:spcPts val="0"/>
              </a:spcAft>
            </a:pPr>
            <a:endParaRPr lang="ru-RU" sz="2800" b="1" i="1" u="sng" dirty="0"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endParaRPr>
          </a:p>
          <a:p>
            <a:pPr algn="ctr">
              <a:lnSpc>
                <a:spcPts val="915"/>
              </a:lnSpc>
              <a:spcAft>
                <a:spcPts val="0"/>
              </a:spcAft>
            </a:pP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әлеуметтік</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 </a:t>
            </a: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желілерде</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 </a:t>
            </a: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ақпарат</a:t>
            </a:r>
            <a:r>
              <a:rPr lang="ru-RU" sz="2800" b="1" i="1" u="sng" dirty="0"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 </a:t>
            </a:r>
            <a:r>
              <a:rPr lang="ru-RU" sz="2800" b="1" i="1" u="sng" dirty="0" err="1"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алмасады</a:t>
            </a:r>
            <a:endParaRPr lang="ru-RU" sz="2800" i="1" u="sng" dirty="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endParaRPr>
          </a:p>
        </p:txBody>
      </p:sp>
      <p:pic>
        <p:nvPicPr>
          <p:cNvPr id="9218" name="Picture 2" descr="share_en_kk_r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30997"/>
            <a:ext cx="9144000" cy="60270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8689233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4">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323439"/>
          </a:xfrm>
          <a:prstGeom prst="rect">
            <a:avLst/>
          </a:prstGeom>
        </p:spPr>
        <p:txBody>
          <a:bodyPr wrap="square">
            <a:spAutoFit/>
          </a:bodyPr>
          <a:lstStyle/>
          <a:p>
            <a:pPr algn="ctr">
              <a:spcBef>
                <a:spcPts val="1610"/>
              </a:spcBef>
              <a:spcAft>
                <a:spcPts val="805"/>
              </a:spcAft>
            </a:pPr>
            <a:r>
              <a:rPr lang="ru-RU" sz="4000" b="1" i="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Электронды</a:t>
            </a:r>
            <a:r>
              <a:rPr lang="ru-RU" sz="40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b="1" i="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үкіметтің</a:t>
            </a:r>
            <a:r>
              <a:rPr lang="ru-RU" sz="40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b="1" i="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қызметтері</a:t>
            </a:r>
            <a:r>
              <a:rPr lang="ru-RU" sz="40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мен </a:t>
            </a:r>
            <a:r>
              <a:rPr lang="ru-RU" sz="4000" b="1" i="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сервистері</a:t>
            </a:r>
            <a:endParaRPr lang="ru-RU" sz="4000" b="1" i="1" u="sng"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42" name="Picture 2" descr="services_kk"/>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06" y="1323438"/>
            <a:ext cx="9135894" cy="5534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Прямоугольник 4"/>
          <p:cNvSpPr/>
          <p:nvPr/>
        </p:nvSpPr>
        <p:spPr>
          <a:xfrm>
            <a:off x="11590" y="1529790"/>
            <a:ext cx="9132409" cy="287066"/>
          </a:xfrm>
          <a:prstGeom prst="rect">
            <a:avLst/>
          </a:prstGeom>
        </p:spPr>
        <p:txBody>
          <a:bodyPr wrap="square">
            <a:spAutoFit/>
          </a:bodyPr>
          <a:lstStyle/>
          <a:p>
            <a:pPr algn="ctr">
              <a:lnSpc>
                <a:spcPts val="915"/>
              </a:lnSpc>
              <a:spcAft>
                <a:spcPts val="0"/>
              </a:spcAft>
            </a:pPr>
            <a:r>
              <a:rPr lang="ru-RU" sz="3600" i="1" u="sng" dirty="0" err="1" smtClean="0">
                <a:solidFill>
                  <a:srgbClr val="002060"/>
                </a:solidFill>
                <a:effectLst/>
                <a:latin typeface="Times New Roman" pitchFamily="18" charset="0"/>
                <a:ea typeface="Times New Roman"/>
                <a:cs typeface="Times New Roman" pitchFamily="18" charset="0"/>
              </a:rPr>
              <a:t>Порталдың</a:t>
            </a:r>
            <a:r>
              <a:rPr lang="ru-RU" sz="3600" i="1" u="sng" dirty="0" smtClean="0">
                <a:solidFill>
                  <a:srgbClr val="002060"/>
                </a:solidFill>
                <a:effectLst/>
                <a:latin typeface="Times New Roman" pitchFamily="18" charset="0"/>
                <a:ea typeface="Times New Roman"/>
                <a:cs typeface="Times New Roman" pitchFamily="18" charset="0"/>
              </a:rPr>
              <a:t> онлайн </a:t>
            </a:r>
            <a:r>
              <a:rPr lang="ru-RU" sz="3600" i="1" u="sng" dirty="0" err="1" smtClean="0">
                <a:solidFill>
                  <a:srgbClr val="002060"/>
                </a:solidFill>
                <a:effectLst/>
                <a:latin typeface="Times New Roman" pitchFamily="18" charset="0"/>
                <a:ea typeface="Times New Roman"/>
                <a:cs typeface="Times New Roman" pitchFamily="18" charset="0"/>
              </a:rPr>
              <a:t>жүйесі</a:t>
            </a:r>
            <a:r>
              <a:rPr lang="ru-RU" sz="3600" i="1" u="sng" dirty="0" smtClean="0">
                <a:solidFill>
                  <a:srgbClr val="002060"/>
                </a:solidFill>
                <a:effectLst/>
                <a:latin typeface="Times New Roman" pitchFamily="18" charset="0"/>
                <a:ea typeface="Times New Roman"/>
                <a:cs typeface="Times New Roman" pitchFamily="18" charset="0"/>
              </a:rPr>
              <a:t> не </a:t>
            </a:r>
            <a:r>
              <a:rPr lang="ru-RU" sz="3600" i="1" u="sng" dirty="0" err="1" smtClean="0">
                <a:solidFill>
                  <a:srgbClr val="002060"/>
                </a:solidFill>
                <a:effectLst/>
                <a:latin typeface="Times New Roman" pitchFamily="18" charset="0"/>
                <a:ea typeface="Times New Roman"/>
                <a:cs typeface="Times New Roman" pitchFamily="18" charset="0"/>
              </a:rPr>
              <a:t>ұсынады</a:t>
            </a:r>
            <a:r>
              <a:rPr lang="ru-RU" sz="3600" i="1" u="sng" dirty="0" smtClean="0">
                <a:solidFill>
                  <a:srgbClr val="002060"/>
                </a:solidFill>
                <a:effectLst/>
                <a:latin typeface="Times New Roman" pitchFamily="18" charset="0"/>
                <a:ea typeface="Times New Roman"/>
                <a:cs typeface="Times New Roman" pitchFamily="18" charset="0"/>
              </a:rPr>
              <a:t>?</a:t>
            </a:r>
            <a:endParaRPr lang="ru-RU" sz="3600" i="1" u="sng" dirty="0">
              <a:solidFill>
                <a:srgbClr val="00206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xmlns="" val="4049371859"/>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кк\Pictures\Пленка\Фото\Картинки\Мой iphone-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759"/>
            <a:ext cx="9144000" cy="686875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42196" y="5025964"/>
            <a:ext cx="9144000" cy="1754326"/>
          </a:xfrm>
          <a:prstGeom prst="rect">
            <a:avLst/>
          </a:prstGeom>
          <a:noFill/>
        </p:spPr>
        <p:txBody>
          <a:bodyPr wrap="square" lIns="91440" tIns="45720" rIns="91440" bIns="45720">
            <a:spAutoFit/>
          </a:bodyPr>
          <a:lstStyle/>
          <a:p>
            <a:pPr algn="ctr"/>
            <a:r>
              <a:rPr lang="ru-RU" sz="5400" b="1" cap="all" spc="0" dirty="0" err="1"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Назарларыңызға</a:t>
            </a:r>
            <a:r>
              <a:rPr lang="ru-RU"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 </a:t>
            </a:r>
            <a:r>
              <a:rPr lang="ru-RU" sz="5400" b="1" cap="all" spc="0" dirty="0" err="1"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рахмет</a:t>
            </a:r>
            <a:r>
              <a:rPr lang="ru-RU" sz="54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a:t>
            </a:r>
            <a:endParaRPr lang="ru-RU"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80395256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2506344"/>
            <a:ext cx="7543800" cy="2152650"/>
          </a:xfrm>
        </p:spPr>
        <p:txBody>
          <a:bodyPr/>
          <a:lstStyle/>
          <a:p>
            <a:pPr algn="ctr"/>
            <a:r>
              <a:rPr lang="kk-KZ" b="1" i="1" u="sng" dirty="0" smtClean="0">
                <a:solidFill>
                  <a:srgbClr val="FFFF00"/>
                </a:solidFill>
                <a:latin typeface="Times New Roman" pitchFamily="18" charset="0"/>
                <a:cs typeface="Times New Roman" pitchFamily="18" charset="0"/>
              </a:rPr>
              <a:t>Электрондық үкіметтің артықшылығы</a:t>
            </a:r>
            <a:br>
              <a:rPr lang="kk-KZ" b="1" i="1" u="sng" dirty="0" smtClean="0">
                <a:solidFill>
                  <a:srgbClr val="FFFF00"/>
                </a:solidFill>
                <a:latin typeface="Times New Roman" pitchFamily="18" charset="0"/>
                <a:cs typeface="Times New Roman" pitchFamily="18" charset="0"/>
              </a:rPr>
            </a:br>
            <a:r>
              <a:rPr lang="kk-KZ" b="1" i="1" u="sng" dirty="0" smtClean="0">
                <a:solidFill>
                  <a:srgbClr val="FFFF00"/>
                </a:solidFill>
                <a:latin typeface="Times New Roman" pitchFamily="18" charset="0"/>
                <a:cs typeface="Times New Roman" pitchFamily="18" charset="0"/>
              </a:rPr>
              <a:t> мен пайдасы</a:t>
            </a:r>
            <a:endParaRPr lang="ru-RU" b="1" i="1" u="sng" dirty="0">
              <a:solidFill>
                <a:srgbClr val="FFFF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55776" y="5733256"/>
            <a:ext cx="6172200" cy="685800"/>
          </a:xfrm>
        </p:spPr>
        <p:txBody>
          <a:bodyPr>
            <a:noAutofit/>
          </a:bodyPr>
          <a:lstStyle/>
          <a:p>
            <a:endParaRPr lang="ru-RU" sz="2800" b="1" i="1" u="sng"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839537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nodePh="1">
                                  <p:stCondLst>
                                    <p:cond delay="0"/>
                                  </p:stCondLst>
                                  <p:endCondLst>
                                    <p:cond evt="begin" delay="0">
                                      <p:tn val="13"/>
                                    </p:cond>
                                  </p:endCondLst>
                                  <p:iterate type="lt">
                                    <p:tmPct val="10000"/>
                                  </p:iterate>
                                  <p:childTnLst>
                                    <p:animMotion origin="layout" path="M 0.0 0.0 L 0.0 -0.07213" pathEditMode="relative" ptsTypes="">
                                      <p:cBhvr>
                                        <p:cTn id="14" dur="250" accel="50000" decel="50000" autoRev="1" fill="hold">
                                          <p:stCondLst>
                                            <p:cond delay="0"/>
                                          </p:stCondLst>
                                        </p:cTn>
                                        <p:tgtEl>
                                          <p:spTgt spid="3">
                                            <p:txEl>
                                              <p:pRg st="0" end="0"/>
                                            </p:txEl>
                                          </p:spTgt>
                                        </p:tgtEl>
                                        <p:attrNameLst>
                                          <p:attrName>ppt_x</p:attrName>
                                          <p:attrName>ppt_y</p:attrName>
                                        </p:attrNameLst>
                                      </p:cBhvr>
                                    </p:animMotion>
                                    <p:animRot by="1500000">
                                      <p:cBhvr>
                                        <p:cTn id="15" dur="125" fill="hold">
                                          <p:stCondLst>
                                            <p:cond delay="0"/>
                                          </p:stCondLst>
                                        </p:cTn>
                                        <p:tgtEl>
                                          <p:spTgt spid="3">
                                            <p:txEl>
                                              <p:pRg st="0" end="0"/>
                                            </p:txEl>
                                          </p:spTgt>
                                        </p:tgtEl>
                                        <p:attrNameLst>
                                          <p:attrName>r</p:attrName>
                                        </p:attrNameLst>
                                      </p:cBhvr>
                                    </p:animRot>
                                    <p:animRot by="-1500000">
                                      <p:cBhvr>
                                        <p:cTn id="16" dur="125" fill="hold">
                                          <p:stCondLst>
                                            <p:cond delay="125"/>
                                          </p:stCondLst>
                                        </p:cTn>
                                        <p:tgtEl>
                                          <p:spTgt spid="3">
                                            <p:txEl>
                                              <p:pRg st="0" end="0"/>
                                            </p:txEl>
                                          </p:spTgt>
                                        </p:tgtEl>
                                        <p:attrNameLst>
                                          <p:attrName>r</p:attrName>
                                        </p:attrNameLst>
                                      </p:cBhvr>
                                    </p:animRot>
                                    <p:animRot by="-1500000">
                                      <p:cBhvr>
                                        <p:cTn id="17" dur="125" fill="hold">
                                          <p:stCondLst>
                                            <p:cond delay="250"/>
                                          </p:stCondLst>
                                        </p:cTn>
                                        <p:tgtEl>
                                          <p:spTgt spid="3">
                                            <p:txEl>
                                              <p:pRg st="0" end="0"/>
                                            </p:txEl>
                                          </p:spTgt>
                                        </p:tgtEl>
                                        <p:attrNameLst>
                                          <p:attrName>r</p:attrName>
                                        </p:attrNameLst>
                                      </p:cBhvr>
                                    </p:animRot>
                                    <p:animRot by="1500000">
                                      <p:cBhvr>
                                        <p:cTn id="18"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09" y="1988840"/>
            <a:ext cx="9036496" cy="3657599"/>
          </a:xfrm>
        </p:spPr>
        <p:txBody>
          <a:bodyPr>
            <a:noAutofit/>
          </a:bodyPr>
          <a:lstStyle/>
          <a:p>
            <a:r>
              <a:rPr lang="ru-RU" sz="2400" i="1" u="sng" dirty="0" err="1">
                <a:solidFill>
                  <a:srgbClr val="FFFF00"/>
                </a:solidFill>
                <a:latin typeface="Times New Roman" pitchFamily="18" charset="0"/>
                <a:ea typeface="Times New Roman"/>
                <a:cs typeface="Times New Roman" pitchFamily="18" charset="0"/>
              </a:rPr>
              <a:t>Біз</a:t>
            </a:r>
            <a:r>
              <a:rPr lang="ru-RU" sz="2400" i="1" u="sng" dirty="0">
                <a:solidFill>
                  <a:srgbClr val="FFFF00"/>
                </a:solidFill>
                <a:latin typeface="Times New Roman" pitchFamily="18" charset="0"/>
                <a:ea typeface="Times New Roman"/>
                <a:cs typeface="Times New Roman" pitchFamily="18" charset="0"/>
              </a:rPr>
              <a:t> </a:t>
            </a:r>
            <a:r>
              <a:rPr lang="ru-RU" sz="2400" i="1" u="sng" dirty="0" err="1">
                <a:solidFill>
                  <a:srgbClr val="FFFF00"/>
                </a:solidFill>
                <a:latin typeface="Times New Roman" pitchFamily="18" charset="0"/>
                <a:ea typeface="Times New Roman"/>
                <a:cs typeface="Times New Roman" pitchFamily="18" charset="0"/>
              </a:rPr>
              <a:t>жаппай</a:t>
            </a:r>
            <a:r>
              <a:rPr lang="ru-RU" sz="2400" i="1" u="sng" dirty="0">
                <a:solidFill>
                  <a:srgbClr val="FFFF00"/>
                </a:solidFill>
                <a:latin typeface="Times New Roman" pitchFamily="18" charset="0"/>
                <a:ea typeface="Times New Roman"/>
                <a:cs typeface="Times New Roman" pitchFamily="18" charset="0"/>
              </a:rPr>
              <a:t> </a:t>
            </a:r>
            <a:r>
              <a:rPr lang="ru-RU" sz="2400" i="1" u="sng" dirty="0" err="1">
                <a:solidFill>
                  <a:srgbClr val="FFFF00"/>
                </a:solidFill>
                <a:latin typeface="Times New Roman" pitchFamily="18" charset="0"/>
                <a:ea typeface="Times New Roman"/>
                <a:cs typeface="Times New Roman" pitchFamily="18" charset="0"/>
              </a:rPr>
              <a:t>ақпараттандыру</a:t>
            </a:r>
            <a:r>
              <a:rPr lang="ru-RU" sz="2400" i="1" u="sng" dirty="0">
                <a:solidFill>
                  <a:srgbClr val="FFFF00"/>
                </a:solidFill>
                <a:latin typeface="Times New Roman" pitchFamily="18" charset="0"/>
                <a:ea typeface="Times New Roman"/>
                <a:cs typeface="Times New Roman" pitchFamily="18" charset="0"/>
              </a:rPr>
              <a:t> </a:t>
            </a:r>
            <a:r>
              <a:rPr lang="ru-RU" sz="2400" i="1" u="sng" dirty="0" err="1">
                <a:solidFill>
                  <a:srgbClr val="FFFF00"/>
                </a:solidFill>
                <a:latin typeface="Times New Roman" pitchFamily="18" charset="0"/>
                <a:ea typeface="Times New Roman"/>
                <a:cs typeface="Times New Roman" pitchFamily="18" charset="0"/>
              </a:rPr>
              <a:t>заманында</a:t>
            </a:r>
            <a:r>
              <a:rPr lang="ru-RU" sz="2400" i="1" u="sng" dirty="0">
                <a:solidFill>
                  <a:srgbClr val="FFFF00"/>
                </a:solidFill>
                <a:latin typeface="Times New Roman" pitchFamily="18" charset="0"/>
                <a:ea typeface="Times New Roman"/>
                <a:cs typeface="Times New Roman" pitchFamily="18" charset="0"/>
              </a:rPr>
              <a:t> </a:t>
            </a:r>
            <a:r>
              <a:rPr lang="ru-RU" sz="2400" i="1" u="sng" dirty="0" err="1">
                <a:solidFill>
                  <a:srgbClr val="FFFF00"/>
                </a:solidFill>
                <a:latin typeface="Times New Roman" pitchFamily="18" charset="0"/>
                <a:ea typeface="Times New Roman"/>
                <a:cs typeface="Times New Roman" pitchFamily="18" charset="0"/>
              </a:rPr>
              <a:t>өмір</a:t>
            </a:r>
            <a:r>
              <a:rPr lang="ru-RU" sz="2400" i="1" u="sng" dirty="0">
                <a:solidFill>
                  <a:srgbClr val="FFFF00"/>
                </a:solidFill>
                <a:latin typeface="Times New Roman" pitchFamily="18" charset="0"/>
                <a:ea typeface="Times New Roman"/>
                <a:cs typeface="Times New Roman" pitchFamily="18" charset="0"/>
              </a:rPr>
              <a:t> </a:t>
            </a:r>
            <a:r>
              <a:rPr lang="ru-RU" sz="2400" i="1" u="sng" dirty="0" err="1">
                <a:solidFill>
                  <a:srgbClr val="FFFF00"/>
                </a:solidFill>
                <a:latin typeface="Times New Roman" pitchFamily="18" charset="0"/>
                <a:ea typeface="Times New Roman"/>
                <a:cs typeface="Times New Roman" pitchFamily="18" charset="0"/>
              </a:rPr>
              <a:t>сүріп</a:t>
            </a:r>
            <a:r>
              <a:rPr lang="ru-RU" sz="2400" i="1" u="sng" dirty="0">
                <a:solidFill>
                  <a:srgbClr val="FFFF00"/>
                </a:solidFill>
                <a:latin typeface="Times New Roman" pitchFamily="18" charset="0"/>
                <a:ea typeface="Times New Roman"/>
                <a:cs typeface="Times New Roman" pitchFamily="18" charset="0"/>
              </a:rPr>
              <a:t> </a:t>
            </a:r>
            <a:r>
              <a:rPr lang="ru-RU" sz="2400" i="1" u="sng" dirty="0" err="1">
                <a:solidFill>
                  <a:srgbClr val="FFFF00"/>
                </a:solidFill>
                <a:latin typeface="Times New Roman" pitchFamily="18" charset="0"/>
                <a:ea typeface="Times New Roman"/>
                <a:cs typeface="Times New Roman" pitchFamily="18" charset="0"/>
              </a:rPr>
              <a:t>жатырмыз</a:t>
            </a:r>
            <a:r>
              <a:rPr lang="ru-RU" sz="2400" i="1" u="sng" dirty="0">
                <a:solidFill>
                  <a:srgbClr val="FFFF00"/>
                </a:solidFill>
                <a:latin typeface="Times New Roman" pitchFamily="18" charset="0"/>
                <a:ea typeface="Times New Roman"/>
                <a:cs typeface="Times New Roman" pitchFamily="18" charset="0"/>
              </a:rPr>
              <a:t>. Б</a:t>
            </a:r>
            <a:r>
              <a:rPr lang="kk-KZ" sz="2400" i="1" u="sng" dirty="0">
                <a:solidFill>
                  <a:srgbClr val="FFFF00"/>
                </a:solidFill>
                <a:latin typeface="Times New Roman" pitchFamily="18" charset="0"/>
                <a:ea typeface="Times New Roman"/>
                <a:cs typeface="Times New Roman" pitchFamily="18" charset="0"/>
              </a:rPr>
              <a:t>ұ</a:t>
            </a:r>
            <a:r>
              <a:rPr lang="ru-RU" sz="2400" i="1" u="sng" dirty="0" err="1">
                <a:solidFill>
                  <a:srgbClr val="FFFF00"/>
                </a:solidFill>
                <a:latin typeface="Times New Roman" pitchFamily="18" charset="0"/>
                <a:ea typeface="Times New Roman"/>
                <a:cs typeface="Times New Roman" pitchFamily="18" charset="0"/>
              </a:rPr>
              <a:t>рынғыдай</a:t>
            </a:r>
            <a:r>
              <a:rPr lang="ru-RU" sz="2400" i="1" u="sng" dirty="0">
                <a:solidFill>
                  <a:srgbClr val="FFFF00"/>
                </a:solidFill>
                <a:latin typeface="Times New Roman" pitchFamily="18" charset="0"/>
                <a:ea typeface="Times New Roman"/>
                <a:cs typeface="Times New Roman" pitchFamily="18" charset="0"/>
              </a:rPr>
              <a:t> хат </a:t>
            </a:r>
            <a:r>
              <a:rPr lang="ru-RU" sz="2400" i="1" u="sng" dirty="0" err="1">
                <a:solidFill>
                  <a:srgbClr val="FFFF00"/>
                </a:solidFill>
                <a:latin typeface="Times New Roman" pitchFamily="18" charset="0"/>
                <a:ea typeface="Times New Roman"/>
                <a:cs typeface="Times New Roman" pitchFamily="18" charset="0"/>
              </a:rPr>
              <a:t>хабарларды</a:t>
            </a:r>
            <a:r>
              <a:rPr lang="ru-RU" sz="2400" i="1" u="sng" dirty="0">
                <a:solidFill>
                  <a:srgbClr val="FFFF00"/>
                </a:solidFill>
                <a:latin typeface="Times New Roman" pitchFamily="18" charset="0"/>
                <a:ea typeface="Times New Roman"/>
                <a:cs typeface="Times New Roman" pitchFamily="18" charset="0"/>
              </a:rPr>
              <a:t> </a:t>
            </a:r>
            <a:r>
              <a:rPr lang="ru-RU" sz="2400" i="1" u="sng" dirty="0" err="1">
                <a:solidFill>
                  <a:srgbClr val="FFFF00"/>
                </a:solidFill>
                <a:latin typeface="Times New Roman" pitchFamily="18" charset="0"/>
                <a:ea typeface="Times New Roman"/>
                <a:cs typeface="Times New Roman" pitchFamily="18" charset="0"/>
              </a:rPr>
              <a:t>айлап</a:t>
            </a:r>
            <a:r>
              <a:rPr lang="ru-RU" sz="2400" i="1" u="sng" dirty="0">
                <a:solidFill>
                  <a:srgbClr val="FFFF00"/>
                </a:solidFill>
                <a:latin typeface="Times New Roman" pitchFamily="18" charset="0"/>
                <a:ea typeface="Times New Roman"/>
                <a:cs typeface="Times New Roman" pitchFamily="18" charset="0"/>
              </a:rPr>
              <a:t> </a:t>
            </a:r>
            <a:r>
              <a:rPr lang="ru-RU" sz="2400" i="1" u="sng" dirty="0" err="1">
                <a:solidFill>
                  <a:srgbClr val="FFFF00"/>
                </a:solidFill>
                <a:latin typeface="Times New Roman" pitchFamily="18" charset="0"/>
                <a:ea typeface="Times New Roman"/>
                <a:cs typeface="Times New Roman" pitchFamily="18" charset="0"/>
              </a:rPr>
              <a:t>күтпей</a:t>
            </a:r>
            <a:r>
              <a:rPr lang="ru-RU" sz="2400" i="1" u="sng" dirty="0">
                <a:solidFill>
                  <a:srgbClr val="FFFF00"/>
                </a:solidFill>
                <a:latin typeface="Times New Roman" pitchFamily="18" charset="0"/>
                <a:ea typeface="Times New Roman"/>
                <a:cs typeface="Times New Roman" pitchFamily="18" charset="0"/>
              </a:rPr>
              <a:t> </a:t>
            </a:r>
            <a:r>
              <a:rPr lang="ru-RU" sz="2400" i="1" u="sng" dirty="0" err="1">
                <a:solidFill>
                  <a:srgbClr val="FFFF00"/>
                </a:solidFill>
                <a:latin typeface="Times New Roman" pitchFamily="18" charset="0"/>
                <a:ea typeface="Times New Roman"/>
                <a:cs typeface="Times New Roman" pitchFamily="18" charset="0"/>
              </a:rPr>
              <a:t>қас</a:t>
            </a:r>
            <a:r>
              <a:rPr lang="ru-RU" sz="2400" i="1" u="sng" dirty="0">
                <a:solidFill>
                  <a:srgbClr val="FFFF00"/>
                </a:solidFill>
                <a:latin typeface="Times New Roman" pitchFamily="18" charset="0"/>
                <a:ea typeface="Times New Roman"/>
                <a:cs typeface="Times New Roman" pitchFamily="18" charset="0"/>
              </a:rPr>
              <a:t> </a:t>
            </a:r>
            <a:r>
              <a:rPr lang="ru-RU" sz="2400" i="1" u="sng" dirty="0" err="1">
                <a:solidFill>
                  <a:srgbClr val="FFFF00"/>
                </a:solidFill>
                <a:latin typeface="Times New Roman" pitchFamily="18" charset="0"/>
                <a:ea typeface="Times New Roman"/>
                <a:cs typeface="Times New Roman" pitchFamily="18" charset="0"/>
              </a:rPr>
              <a:t>қағымда</a:t>
            </a:r>
            <a:r>
              <a:rPr lang="ru-RU" sz="2400" i="1" u="sng" dirty="0">
                <a:solidFill>
                  <a:srgbClr val="FFFF00"/>
                </a:solidFill>
                <a:latin typeface="Times New Roman" pitchFamily="18" charset="0"/>
                <a:ea typeface="Times New Roman"/>
                <a:cs typeface="Times New Roman" pitchFamily="18" charset="0"/>
              </a:rPr>
              <a:t> </a:t>
            </a:r>
            <a:r>
              <a:rPr lang="ru-RU" sz="2400" i="1" u="sng" dirty="0" err="1">
                <a:solidFill>
                  <a:srgbClr val="FFFF00"/>
                </a:solidFill>
                <a:latin typeface="Times New Roman" pitchFamily="18" charset="0"/>
                <a:ea typeface="Times New Roman"/>
                <a:cs typeface="Times New Roman" pitchFamily="18" charset="0"/>
              </a:rPr>
              <a:t>аламыз</a:t>
            </a:r>
            <a:r>
              <a:rPr lang="ru-RU" sz="2400" i="1" u="sng" dirty="0">
                <a:solidFill>
                  <a:srgbClr val="FFFF00"/>
                </a:solidFill>
                <a:latin typeface="Times New Roman" pitchFamily="18" charset="0"/>
                <a:ea typeface="Times New Roman"/>
                <a:cs typeface="Times New Roman" pitchFamily="18" charset="0"/>
              </a:rPr>
              <a:t>. </a:t>
            </a:r>
            <a:r>
              <a:rPr lang="kk-KZ" sz="2400" i="1" u="sng" dirty="0">
                <a:solidFill>
                  <a:srgbClr val="FFFF00"/>
                </a:solidFill>
                <a:latin typeface="Times New Roman" pitchFamily="18" charset="0"/>
                <a:ea typeface="Times New Roman"/>
                <a:cs typeface="Times New Roman" pitchFamily="18" charset="0"/>
              </a:rPr>
              <a:t>Осының барлығы тұрмысымызға етене еніп жатқан ІТ-технологияларының жемісі. Бүгінгі күні электронды үкімет порталының арқасында адамдардың қандай да бір қызмет түрін алуға кезекке тұруы азайды, мемлекеттік органдар арасындағы жылдам әрі ашық құжат айналымы қамтамасыз етілді. Бүгінгі таңда «электрондыүкімет» порталына 190-нан астам қызмет енгізілген.Оның ішінде айыппұлдар, салымдар, коммуналдық және тағы басқа төлемдер, мекен жай, жылжымайтын мүлік, зейнет ақы төлемдері, адамның істі болған -болмағаны туралы анықтамалар, сондай-ақ бизнесті тіркеу бойыншаэлектронды қызметке деген сұраныс жоғары. </a:t>
            </a:r>
            <a:endParaRPr lang="ru-RU" sz="2400" i="1" u="sng" dirty="0">
              <a:solidFill>
                <a:srgbClr val="FFFF00"/>
              </a:solidFill>
              <a:latin typeface="Times New Roman" pitchFamily="18" charset="0"/>
              <a:cs typeface="Times New Roman" pitchFamily="18" charset="0"/>
            </a:endParaRPr>
          </a:p>
        </p:txBody>
      </p:sp>
      <p:sp>
        <p:nvSpPr>
          <p:cNvPr id="2" name="Заголовок 1"/>
          <p:cNvSpPr>
            <a:spLocks noGrp="1"/>
          </p:cNvSpPr>
          <p:nvPr>
            <p:ph type="title"/>
          </p:nvPr>
        </p:nvSpPr>
        <p:spPr>
          <a:xfrm>
            <a:off x="827584" y="260648"/>
            <a:ext cx="7543800" cy="914400"/>
          </a:xfrm>
        </p:spPr>
        <p:txBody>
          <a:bodyPr/>
          <a:lstStyle/>
          <a:p>
            <a:r>
              <a:rPr lang="kk-KZ" sz="5400" b="1" i="1" u="sng" dirty="0" smtClean="0">
                <a:solidFill>
                  <a:srgbClr val="FFFF00"/>
                </a:solidFill>
                <a:latin typeface="Times New Roman" pitchFamily="18" charset="0"/>
                <a:cs typeface="Times New Roman" pitchFamily="18" charset="0"/>
              </a:rPr>
              <a:t>Электронды үкімет</a:t>
            </a:r>
            <a:endParaRPr lang="ru-RU" sz="5400" b="1" i="1" u="sng"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2944446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gtEl>
                                        <p:attrNameLst>
                                          <p:attrName>ppt_x</p:attrName>
                                          <p:attrName>ppt_y</p:attrName>
                                        </p:attrNameLst>
                                      </p:cBhvr>
                                    </p:animMotion>
                                    <p:animRot by="1500000">
                                      <p:cBhvr>
                                        <p:cTn id="15" dur="125" fill="hold">
                                          <p:stCondLst>
                                            <p:cond delay="0"/>
                                          </p:stCondLst>
                                        </p:cTn>
                                        <p:tgtEl>
                                          <p:spTgt spid="2"/>
                                        </p:tgtEl>
                                        <p:attrNameLst>
                                          <p:attrName>r</p:attrName>
                                        </p:attrNameLst>
                                      </p:cBhvr>
                                    </p:animRot>
                                    <p:animRot by="-1500000">
                                      <p:cBhvr>
                                        <p:cTn id="16" dur="125" fill="hold">
                                          <p:stCondLst>
                                            <p:cond delay="125"/>
                                          </p:stCondLst>
                                        </p:cTn>
                                        <p:tgtEl>
                                          <p:spTgt spid="2"/>
                                        </p:tgtEl>
                                        <p:attrNameLst>
                                          <p:attrName>r</p:attrName>
                                        </p:attrNameLst>
                                      </p:cBhvr>
                                    </p:animRot>
                                    <p:animRot by="-1500000">
                                      <p:cBhvr>
                                        <p:cTn id="17" dur="125" fill="hold">
                                          <p:stCondLst>
                                            <p:cond delay="250"/>
                                          </p:stCondLst>
                                        </p:cTn>
                                        <p:tgtEl>
                                          <p:spTgt spid="2"/>
                                        </p:tgtEl>
                                        <p:attrNameLst>
                                          <p:attrName>r</p:attrName>
                                        </p:attrNameLst>
                                      </p:cBhvr>
                                    </p:animRot>
                                    <p:animRot by="1500000">
                                      <p:cBhvr>
                                        <p:cTn id="18"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556792"/>
            <a:ext cx="9036496" cy="3657599"/>
          </a:xfrm>
        </p:spPr>
        <p:txBody>
          <a:bodyPr>
            <a:noAutofit/>
          </a:bodyPr>
          <a:lstStyle/>
          <a:p>
            <a:r>
              <a:rPr lang="kk-KZ" sz="3600" i="1" u="sng" dirty="0" smtClean="0">
                <a:solidFill>
                  <a:srgbClr val="FFFF00"/>
                </a:solidFill>
                <a:latin typeface="Times New Roman" pitchFamily="18" charset="0"/>
                <a:ea typeface="Times New Roman"/>
                <a:cs typeface="Times New Roman" pitchFamily="18" charset="0"/>
              </a:rPr>
              <a:t>«Электронды</a:t>
            </a:r>
            <a:r>
              <a:rPr lang="kk-KZ" sz="3600" i="1" u="sng" dirty="0">
                <a:solidFill>
                  <a:srgbClr val="FFFF00"/>
                </a:solidFill>
                <a:latin typeface="Times New Roman" pitchFamily="18" charset="0"/>
                <a:ea typeface="Times New Roman"/>
                <a:cs typeface="Times New Roman" pitchFamily="18" charset="0"/>
              </a:rPr>
              <a:t> үкімет » бұл жалғыз электронды қызметтер ғана емес. Ол ведомствобасшылары, министрлер, сондай-ақ басқа да мемлекеттік органдардың өкілдерімен тікелей байланыс орнатуға да мүмкіндік береді. Бүгін кез келген адам интернет -конференцияға қатысып, министрдің қабылдауына жазыла алады</a:t>
            </a:r>
            <a:r>
              <a:rPr lang="kk-KZ" sz="3600" i="1" u="sng" dirty="0" smtClean="0">
                <a:solidFill>
                  <a:srgbClr val="FFFF00"/>
                </a:solidFill>
                <a:latin typeface="Times New Roman" pitchFamily="18" charset="0"/>
                <a:ea typeface="Times New Roman"/>
                <a:cs typeface="Times New Roman" pitchFamily="18" charset="0"/>
              </a:rPr>
              <a:t>.</a:t>
            </a:r>
          </a:p>
          <a:p>
            <a:endParaRPr lang="ru-RU" sz="2800" i="1" u="sng"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15649000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010" y="2204864"/>
            <a:ext cx="9144000" cy="3657599"/>
          </a:xfrm>
        </p:spPr>
        <p:txBody>
          <a:bodyPr>
            <a:noAutofit/>
          </a:bodyPr>
          <a:lstStyle/>
          <a:p>
            <a:r>
              <a:rPr lang="ru-RU" sz="2000" i="1" u="sng" dirty="0" err="1">
                <a:solidFill>
                  <a:srgbClr val="FFFF00"/>
                </a:solidFill>
                <a:effectLst/>
                <a:latin typeface="Times New Roman" pitchFamily="18" charset="0"/>
                <a:ea typeface="Times New Roman"/>
                <a:cs typeface="Times New Roman" pitchFamily="18" charset="0"/>
              </a:rPr>
              <a:t>Қазақстан</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Республикасында</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Электрондық</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үкіметті</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қалыптастыру</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Мемлекет</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басшысы</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Нұрсұлтан</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Назарбаевтың</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бастамасы</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бойынша</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қолға</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алынды</a:t>
            </a:r>
            <a:r>
              <a:rPr lang="ru-RU" sz="2000" i="1" u="sng" dirty="0">
                <a:solidFill>
                  <a:srgbClr val="FFFF00"/>
                </a:solidFill>
                <a:effectLst/>
                <a:latin typeface="Times New Roman" pitchFamily="18" charset="0"/>
                <a:ea typeface="Times New Roman"/>
                <a:cs typeface="Times New Roman" pitchFamily="18" charset="0"/>
              </a:rPr>
              <a:t>. Е-</a:t>
            </a:r>
            <a:r>
              <a:rPr lang="ru-RU" sz="2000" i="1" u="sng" dirty="0" err="1">
                <a:solidFill>
                  <a:srgbClr val="FFFF00"/>
                </a:solidFill>
                <a:effectLst/>
                <a:latin typeface="Times New Roman" pitchFamily="18" charset="0"/>
                <a:ea typeface="Times New Roman"/>
                <a:cs typeface="Times New Roman" pitchFamily="18" charset="0"/>
              </a:rPr>
              <a:t>үкіметті</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енгізу</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Бағдарламасы</a:t>
            </a:r>
            <a:r>
              <a:rPr lang="ru-RU" sz="2000" i="1" u="sng" dirty="0">
                <a:solidFill>
                  <a:srgbClr val="FFFF00"/>
                </a:solidFill>
                <a:effectLst/>
                <a:latin typeface="Times New Roman" pitchFamily="18" charset="0"/>
                <a:ea typeface="Times New Roman"/>
                <a:cs typeface="Times New Roman" pitchFamily="18" charset="0"/>
              </a:rPr>
              <a:t> 2004 </a:t>
            </a:r>
            <a:r>
              <a:rPr lang="ru-RU" sz="2000" i="1" u="sng" dirty="0" err="1">
                <a:solidFill>
                  <a:srgbClr val="FFFF00"/>
                </a:solidFill>
                <a:effectLst/>
                <a:latin typeface="Times New Roman" pitchFamily="18" charset="0"/>
                <a:ea typeface="Times New Roman"/>
                <a:cs typeface="Times New Roman" pitchFamily="18" charset="0"/>
              </a:rPr>
              <a:t>жылғы</a:t>
            </a:r>
            <a:r>
              <a:rPr lang="ru-RU" sz="2000" i="1" u="sng" dirty="0">
                <a:solidFill>
                  <a:srgbClr val="FFFF00"/>
                </a:solidFill>
                <a:effectLst/>
                <a:latin typeface="Times New Roman" pitchFamily="18" charset="0"/>
                <a:ea typeface="Times New Roman"/>
                <a:cs typeface="Times New Roman" pitchFamily="18" charset="0"/>
              </a:rPr>
              <a:t> 10-шы </a:t>
            </a:r>
            <a:r>
              <a:rPr lang="ru-RU" sz="2000" i="1" u="sng" dirty="0" err="1">
                <a:solidFill>
                  <a:srgbClr val="FFFF00"/>
                </a:solidFill>
                <a:effectLst/>
                <a:latin typeface="Times New Roman" pitchFamily="18" charset="0"/>
                <a:ea typeface="Times New Roman"/>
                <a:cs typeface="Times New Roman" pitchFamily="18" charset="0"/>
              </a:rPr>
              <a:t>қарашада</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Президенттің</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Жарлығымен</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бекітілді</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Аталған</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тапсырманы</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жүзеге</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асыру</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аясында</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ведомствоаралық</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құжат</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айналымы</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электрондық</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нұсқаға</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көшіріліп</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жеке</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және</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заңды</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тұлғалардың</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бірыңғай</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мемлекеттік</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деректер</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қоры</a:t>
            </a:r>
            <a:r>
              <a:rPr lang="ru-RU" sz="2000" i="1" u="sng" dirty="0">
                <a:solidFill>
                  <a:srgbClr val="FFFF00"/>
                </a:solidFill>
                <a:effectLst/>
                <a:latin typeface="Times New Roman" pitchFamily="18" charset="0"/>
                <a:ea typeface="Times New Roman"/>
                <a:cs typeface="Times New Roman" pitchFamily="18" charset="0"/>
              </a:rPr>
              <a:t> мен </a:t>
            </a:r>
            <a:r>
              <a:rPr lang="ru-RU" sz="2000" i="1" u="sng" dirty="0" err="1">
                <a:solidFill>
                  <a:srgbClr val="FFFF00"/>
                </a:solidFill>
                <a:effectLst/>
                <a:latin typeface="Times New Roman" pitchFamily="18" charset="0"/>
                <a:ea typeface="Times New Roman"/>
                <a:cs typeface="Times New Roman" pitchFamily="18" charset="0"/>
              </a:rPr>
              <a:t>тасымалдау</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ортасы</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құрылды</a:t>
            </a:r>
            <a:r>
              <a:rPr lang="ru-RU" sz="2000" i="1" u="sng" dirty="0">
                <a:solidFill>
                  <a:srgbClr val="FFFF00"/>
                </a:solidFill>
                <a:effectLst/>
                <a:latin typeface="Times New Roman" pitchFamily="18" charset="0"/>
                <a:ea typeface="Times New Roman"/>
                <a:cs typeface="Times New Roman" pitchFamily="18" charset="0"/>
              </a:rPr>
              <a:t>. 2006 </a:t>
            </a:r>
            <a:r>
              <a:rPr lang="ru-RU" sz="2000" i="1" u="sng" dirty="0" err="1">
                <a:solidFill>
                  <a:srgbClr val="FFFF00"/>
                </a:solidFill>
                <a:effectLst/>
                <a:latin typeface="Times New Roman" pitchFamily="18" charset="0"/>
                <a:ea typeface="Times New Roman"/>
                <a:cs typeface="Times New Roman" pitchFamily="18" charset="0"/>
              </a:rPr>
              <a:t>жылғы</a:t>
            </a:r>
            <a:r>
              <a:rPr lang="ru-RU" sz="2000" i="1" u="sng" dirty="0">
                <a:solidFill>
                  <a:srgbClr val="FFFF00"/>
                </a:solidFill>
                <a:effectLst/>
                <a:latin typeface="Times New Roman" pitchFamily="18" charset="0"/>
                <a:ea typeface="Times New Roman"/>
                <a:cs typeface="Times New Roman" pitchFamily="18" charset="0"/>
              </a:rPr>
              <a:t> 12 </a:t>
            </a:r>
            <a:r>
              <a:rPr lang="ru-RU" sz="2000" i="1" u="sng" dirty="0" err="1">
                <a:solidFill>
                  <a:srgbClr val="FFFF00"/>
                </a:solidFill>
                <a:effectLst/>
                <a:latin typeface="Times New Roman" pitchFamily="18" charset="0"/>
                <a:ea typeface="Times New Roman"/>
                <a:cs typeface="Times New Roman" pitchFamily="18" charset="0"/>
              </a:rPr>
              <a:t>сәуірде</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электрондық</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үкіметтің</a:t>
            </a:r>
            <a:r>
              <a:rPr lang="ru-RU" sz="2000" i="1" u="sng" dirty="0">
                <a:solidFill>
                  <a:srgbClr val="FFFF00"/>
                </a:solidFill>
                <a:effectLst/>
                <a:latin typeface="Times New Roman" pitchFamily="18" charset="0"/>
                <a:ea typeface="Times New Roman"/>
                <a:cs typeface="Times New Roman" pitchFamily="18" charset="0"/>
              </a:rPr>
              <a:t>» www.egov.kz. порталы </a:t>
            </a:r>
            <a:r>
              <a:rPr lang="ru-RU" sz="2000" i="1" u="sng" dirty="0" err="1">
                <a:solidFill>
                  <a:srgbClr val="FFFF00"/>
                </a:solidFill>
                <a:effectLst/>
                <a:latin typeface="Times New Roman" pitchFamily="18" charset="0"/>
                <a:ea typeface="Times New Roman"/>
                <a:cs typeface="Times New Roman" pitchFamily="18" charset="0"/>
              </a:rPr>
              <a:t>іске</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қосылды</a:t>
            </a:r>
            <a:r>
              <a:rPr lang="ru-RU" sz="2000" i="1" u="sng" dirty="0">
                <a:solidFill>
                  <a:srgbClr val="FFFF00"/>
                </a:solidFill>
                <a:effectLst/>
                <a:latin typeface="Times New Roman" pitchFamily="18" charset="0"/>
                <a:ea typeface="Times New Roman"/>
                <a:cs typeface="Times New Roman" pitchFamily="18" charset="0"/>
              </a:rPr>
              <a:t>.</a:t>
            </a:r>
            <a:br>
              <a:rPr lang="ru-RU" sz="2000" i="1" u="sng" dirty="0">
                <a:solidFill>
                  <a:srgbClr val="FFFF00"/>
                </a:solidFill>
                <a:effectLst/>
                <a:latin typeface="Times New Roman" pitchFamily="18" charset="0"/>
                <a:ea typeface="Times New Roman"/>
                <a:cs typeface="Times New Roman" pitchFamily="18" charset="0"/>
              </a:rPr>
            </a:br>
            <a:r>
              <a:rPr lang="ru-RU" sz="2000" i="1" u="sng" dirty="0" err="1">
                <a:solidFill>
                  <a:srgbClr val="FFFF00"/>
                </a:solidFill>
                <a:effectLst/>
                <a:latin typeface="Times New Roman" pitchFamily="18" charset="0"/>
                <a:ea typeface="Times New Roman"/>
                <a:cs typeface="Times New Roman" pitchFamily="18" charset="0"/>
              </a:rPr>
              <a:t>Бүгінгі</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күні</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электрондық</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үкімет</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инфрақұрылымы</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аясында</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жеке</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және</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заңды</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тұлғаларға</a:t>
            </a:r>
            <a:r>
              <a:rPr lang="ru-RU" sz="2000" i="1" u="sng" dirty="0">
                <a:solidFill>
                  <a:srgbClr val="FFFF00"/>
                </a:solidFill>
                <a:effectLst/>
                <a:latin typeface="Times New Roman" pitchFamily="18" charset="0"/>
                <a:ea typeface="Times New Roman"/>
                <a:cs typeface="Times New Roman" pitchFamily="18" charset="0"/>
              </a:rPr>
              <a:t> 2000-нан </a:t>
            </a:r>
            <a:r>
              <a:rPr lang="ru-RU" sz="2000" i="1" u="sng" dirty="0" err="1">
                <a:solidFill>
                  <a:srgbClr val="FFFF00"/>
                </a:solidFill>
                <a:effectLst/>
                <a:latin typeface="Times New Roman" pitchFamily="18" charset="0"/>
                <a:ea typeface="Times New Roman"/>
                <a:cs typeface="Times New Roman" pitchFamily="18" charset="0"/>
              </a:rPr>
              <a:t>астам</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ақпараттық</a:t>
            </a:r>
            <a:r>
              <a:rPr lang="ru-RU" sz="2000" i="1" u="sng" dirty="0">
                <a:solidFill>
                  <a:srgbClr val="FFFF00"/>
                </a:solidFill>
                <a:effectLst/>
                <a:latin typeface="Times New Roman" pitchFamily="18" charset="0"/>
                <a:ea typeface="Times New Roman"/>
                <a:cs typeface="Times New Roman" pitchFamily="18" charset="0"/>
              </a:rPr>
              <a:t>,  236 </a:t>
            </a:r>
            <a:r>
              <a:rPr lang="ru-RU" sz="2000" i="1" u="sng" dirty="0" err="1">
                <a:solidFill>
                  <a:srgbClr val="FFFF00"/>
                </a:solidFill>
                <a:effectLst/>
                <a:latin typeface="Times New Roman" pitchFamily="18" charset="0"/>
                <a:ea typeface="Times New Roman"/>
                <a:cs typeface="Times New Roman" pitchFamily="18" charset="0"/>
              </a:rPr>
              <a:t>интерактивтік</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және</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транзакциялық</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қызметтер</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олардың</a:t>
            </a:r>
            <a:r>
              <a:rPr lang="ru-RU" sz="2000" i="1" u="sng" dirty="0">
                <a:solidFill>
                  <a:srgbClr val="FFFF00"/>
                </a:solidFill>
                <a:effectLst/>
                <a:latin typeface="Times New Roman" pitchFamily="18" charset="0"/>
                <a:ea typeface="Times New Roman"/>
                <a:cs typeface="Times New Roman" pitchFamily="18" charset="0"/>
              </a:rPr>
              <a:t>  108-і «</a:t>
            </a:r>
            <a:r>
              <a:rPr lang="ru-RU" sz="2000" i="1" u="sng" dirty="0" err="1">
                <a:solidFill>
                  <a:srgbClr val="FFFF00"/>
                </a:solidFill>
                <a:effectLst/>
                <a:latin typeface="Times New Roman" pitchFamily="18" charset="0"/>
                <a:ea typeface="Times New Roman"/>
                <a:cs typeface="Times New Roman" pitchFamily="18" charset="0"/>
              </a:rPr>
              <a:t>электрондық</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лицензиялау</a:t>
            </a:r>
            <a:r>
              <a:rPr lang="ru-RU" sz="2000" i="1" u="sng" dirty="0">
                <a:solidFill>
                  <a:srgbClr val="FFFF00"/>
                </a:solidFill>
                <a:effectLst/>
                <a:latin typeface="Times New Roman" pitchFamily="18" charset="0"/>
                <a:ea typeface="Times New Roman"/>
                <a:cs typeface="Times New Roman" pitchFamily="18" charset="0"/>
              </a:rPr>
              <a:t>», 128-і «</a:t>
            </a:r>
            <a:r>
              <a:rPr lang="ru-RU" sz="2000" i="1" u="sng" dirty="0" err="1">
                <a:solidFill>
                  <a:srgbClr val="FFFF00"/>
                </a:solidFill>
                <a:effectLst/>
                <a:latin typeface="Times New Roman" pitchFamily="18" charset="0"/>
                <a:ea typeface="Times New Roman"/>
                <a:cs typeface="Times New Roman" pitchFamily="18" charset="0"/>
              </a:rPr>
              <a:t>электрондық</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үкімет</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порталдары</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арқылы</a:t>
            </a:r>
            <a:r>
              <a:rPr lang="ru-RU" sz="2000" i="1" u="sng" dirty="0">
                <a:solidFill>
                  <a:srgbClr val="FFFF00"/>
                </a:solidFill>
                <a:effectLst/>
                <a:latin typeface="Times New Roman" pitchFamily="18" charset="0"/>
                <a:ea typeface="Times New Roman"/>
                <a:cs typeface="Times New Roman" pitchFamily="18" charset="0"/>
              </a:rPr>
              <a:t>  </a:t>
            </a:r>
            <a:r>
              <a:rPr lang="ru-RU" sz="2000" i="1" u="sng" dirty="0" err="1">
                <a:solidFill>
                  <a:srgbClr val="FFFF00"/>
                </a:solidFill>
                <a:effectLst/>
                <a:latin typeface="Times New Roman" pitchFamily="18" charset="0"/>
                <a:ea typeface="Times New Roman"/>
                <a:cs typeface="Times New Roman" pitchFamily="18" charset="0"/>
              </a:rPr>
              <a:t>ұсынылуда</a:t>
            </a:r>
            <a:r>
              <a:rPr lang="ru-RU" sz="2000" i="1" u="sng" dirty="0">
                <a:solidFill>
                  <a:srgbClr val="FFFF00"/>
                </a:solidFill>
                <a:effectLst/>
                <a:latin typeface="Times New Roman" pitchFamily="18" charset="0"/>
                <a:ea typeface="Times New Roman"/>
                <a:cs typeface="Times New Roman" pitchFamily="18" charset="0"/>
              </a:rPr>
              <a:t>.</a:t>
            </a:r>
            <a:r>
              <a:rPr lang="ru-RU" sz="3200" i="1" u="sng" dirty="0">
                <a:solidFill>
                  <a:srgbClr val="FFFF00"/>
                </a:solidFill>
                <a:effectLst/>
                <a:latin typeface="Times New Roman" pitchFamily="18" charset="0"/>
                <a:ea typeface="Times New Roman"/>
                <a:cs typeface="Times New Roman" pitchFamily="18" charset="0"/>
              </a:rPr>
              <a:t/>
            </a:r>
            <a:br>
              <a:rPr lang="ru-RU" sz="3200" i="1" u="sng" dirty="0">
                <a:solidFill>
                  <a:srgbClr val="FFFF00"/>
                </a:solidFill>
                <a:effectLst/>
                <a:latin typeface="Times New Roman" pitchFamily="18" charset="0"/>
                <a:ea typeface="Times New Roman"/>
                <a:cs typeface="Times New Roman" pitchFamily="18" charset="0"/>
              </a:rPr>
            </a:br>
            <a:endParaRPr lang="ru-RU" sz="3200" i="1" u="sng" dirty="0">
              <a:solidFill>
                <a:srgbClr val="FFFF00"/>
              </a:solidFill>
              <a:latin typeface="Times New Roman" pitchFamily="18" charset="0"/>
              <a:cs typeface="Times New Roman" pitchFamily="18" charset="0"/>
            </a:endParaRPr>
          </a:p>
        </p:txBody>
      </p:sp>
      <p:sp>
        <p:nvSpPr>
          <p:cNvPr id="2" name="Заголовок 1"/>
          <p:cNvSpPr>
            <a:spLocks noGrp="1"/>
          </p:cNvSpPr>
          <p:nvPr>
            <p:ph type="title"/>
          </p:nvPr>
        </p:nvSpPr>
        <p:spPr>
          <a:xfrm>
            <a:off x="-8925" y="620688"/>
            <a:ext cx="9987448" cy="914400"/>
          </a:xfrm>
        </p:spPr>
        <p:txBody>
          <a:bodyPr/>
          <a:lstStyle/>
          <a:p>
            <a:pPr>
              <a:lnSpc>
                <a:spcPts val="1505"/>
              </a:lnSpc>
              <a:spcAft>
                <a:spcPts val="0"/>
              </a:spcAft>
            </a:pPr>
            <a:r>
              <a:rPr lang="kk-KZ" sz="4400" i="1" u="sng" dirty="0" smtClean="0">
                <a:solidFill>
                  <a:srgbClr val="FFFF00"/>
                </a:solidFill>
                <a:effectLst/>
                <a:latin typeface="Times New Roman" pitchFamily="18" charset="0"/>
                <a:cs typeface="Times New Roman" pitchFamily="18" charset="0"/>
              </a:rPr>
              <a:t>Электронды үкіметтің артықшылығы       </a:t>
            </a:r>
            <a:br>
              <a:rPr lang="kk-KZ" sz="4400" i="1" u="sng" dirty="0" smtClean="0">
                <a:solidFill>
                  <a:srgbClr val="FFFF00"/>
                </a:solidFill>
                <a:effectLst/>
                <a:latin typeface="Times New Roman" pitchFamily="18" charset="0"/>
                <a:cs typeface="Times New Roman" pitchFamily="18" charset="0"/>
              </a:rPr>
            </a:br>
            <a:r>
              <a:rPr lang="kk-KZ" sz="4400" i="1" u="sng" dirty="0">
                <a:solidFill>
                  <a:srgbClr val="FFFF00"/>
                </a:solidFill>
                <a:effectLst/>
                <a:latin typeface="Times New Roman" pitchFamily="18" charset="0"/>
                <a:cs typeface="Times New Roman" pitchFamily="18" charset="0"/>
              </a:rPr>
              <a:t/>
            </a:r>
            <a:br>
              <a:rPr lang="kk-KZ" sz="4400" i="1" u="sng" dirty="0">
                <a:solidFill>
                  <a:srgbClr val="FFFF00"/>
                </a:solidFill>
                <a:effectLst/>
                <a:latin typeface="Times New Roman" pitchFamily="18" charset="0"/>
                <a:cs typeface="Times New Roman" pitchFamily="18" charset="0"/>
              </a:rPr>
            </a:br>
            <a:r>
              <a:rPr lang="kk-KZ" sz="4400" i="1" u="sng" dirty="0" smtClean="0">
                <a:solidFill>
                  <a:srgbClr val="FFFF00"/>
                </a:solidFill>
                <a:effectLst/>
                <a:latin typeface="Times New Roman" pitchFamily="18" charset="0"/>
                <a:cs typeface="Times New Roman" pitchFamily="18" charset="0"/>
              </a:rPr>
              <a:t>                             мен </a:t>
            </a:r>
            <a:br>
              <a:rPr lang="kk-KZ" sz="4400" i="1" u="sng" dirty="0" smtClean="0">
                <a:solidFill>
                  <a:srgbClr val="FFFF00"/>
                </a:solidFill>
                <a:effectLst/>
                <a:latin typeface="Times New Roman" pitchFamily="18" charset="0"/>
                <a:cs typeface="Times New Roman" pitchFamily="18" charset="0"/>
              </a:rPr>
            </a:br>
            <a:r>
              <a:rPr lang="kk-KZ" sz="4400" i="1" u="sng" dirty="0">
                <a:solidFill>
                  <a:srgbClr val="FFFF00"/>
                </a:solidFill>
                <a:effectLst/>
                <a:latin typeface="Times New Roman" pitchFamily="18" charset="0"/>
                <a:cs typeface="Times New Roman" pitchFamily="18" charset="0"/>
              </a:rPr>
              <a:t/>
            </a:r>
            <a:br>
              <a:rPr lang="kk-KZ" sz="4400" i="1" u="sng" dirty="0">
                <a:solidFill>
                  <a:srgbClr val="FFFF00"/>
                </a:solidFill>
                <a:effectLst/>
                <a:latin typeface="Times New Roman" pitchFamily="18" charset="0"/>
                <a:cs typeface="Times New Roman" pitchFamily="18" charset="0"/>
              </a:rPr>
            </a:br>
            <a:r>
              <a:rPr lang="kk-KZ" sz="4400" i="1" u="sng" dirty="0" smtClean="0">
                <a:solidFill>
                  <a:srgbClr val="FFFF00"/>
                </a:solidFill>
                <a:effectLst/>
                <a:latin typeface="Times New Roman" pitchFamily="18" charset="0"/>
                <a:cs typeface="Times New Roman" pitchFamily="18" charset="0"/>
              </a:rPr>
              <a:t>                         қолайлығы </a:t>
            </a:r>
            <a:endParaRPr lang="ru-RU" sz="4400" i="1" u="sng" dirty="0">
              <a:solidFill>
                <a:srgbClr val="FFFF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253309140"/>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5564"/>
            <a:ext cx="9144000" cy="2554545"/>
          </a:xfrm>
          <a:prstGeom prst="rect">
            <a:avLst/>
          </a:prstGeom>
        </p:spPr>
        <p:txBody>
          <a:bodyPr wrap="square">
            <a:spAutoFit/>
          </a:bodyPr>
          <a:lstStyle/>
          <a:p>
            <a:r>
              <a:rPr lang="ru-RU" sz="2000" i="1" u="sng" dirty="0" smtClean="0">
                <a:solidFill>
                  <a:srgbClr val="FFFF00"/>
                </a:solidFill>
                <a:effectLst/>
                <a:latin typeface="Times New Roman" pitchFamily="18" charset="0"/>
                <a:ea typeface="Times New Roman"/>
                <a:cs typeface="Times New Roman" pitchFamily="18" charset="0"/>
              </a:rPr>
              <a:t>«</a:t>
            </a:r>
            <a:r>
              <a:rPr lang="ru-RU" sz="2000" i="1" u="sng" dirty="0" err="1" smtClean="0">
                <a:solidFill>
                  <a:srgbClr val="FFFF00"/>
                </a:solidFill>
                <a:effectLst/>
                <a:latin typeface="Times New Roman" pitchFamily="18" charset="0"/>
                <a:ea typeface="Times New Roman"/>
                <a:cs typeface="Times New Roman" pitchFamily="18" charset="0"/>
              </a:rPr>
              <a:t>Электрондық</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үкімет</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жобасы</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аясында</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түрлі</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лицензиялар</a:t>
            </a:r>
            <a:r>
              <a:rPr lang="ru-RU" sz="2000" i="1" u="sng" dirty="0" smtClean="0">
                <a:solidFill>
                  <a:srgbClr val="FFFF00"/>
                </a:solidFill>
                <a:effectLst/>
                <a:latin typeface="Times New Roman" pitchFamily="18" charset="0"/>
                <a:ea typeface="Times New Roman"/>
                <a:cs typeface="Times New Roman" pitchFamily="18" charset="0"/>
              </a:rPr>
              <a:t> мен </a:t>
            </a:r>
            <a:r>
              <a:rPr lang="ru-RU" sz="2000" i="1" u="sng" dirty="0" err="1" smtClean="0">
                <a:solidFill>
                  <a:srgbClr val="FFFF00"/>
                </a:solidFill>
                <a:effectLst/>
                <a:latin typeface="Times New Roman" pitchFamily="18" charset="0"/>
                <a:ea typeface="Times New Roman"/>
                <a:cs typeface="Times New Roman" pitchFamily="18" charset="0"/>
              </a:rPr>
              <a:t>рұқсаттарды</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алу</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үдерісі</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оңтайландырылған</a:t>
            </a:r>
            <a:r>
              <a:rPr lang="ru-RU" sz="2000" i="1" u="sng" dirty="0" smtClean="0">
                <a:solidFill>
                  <a:srgbClr val="FFFF00"/>
                </a:solidFill>
                <a:effectLst/>
                <a:latin typeface="Times New Roman" pitchFamily="18" charset="0"/>
                <a:ea typeface="Times New Roman"/>
                <a:cs typeface="Times New Roman" pitchFamily="18" charset="0"/>
              </a:rPr>
              <a:t> «elicense.kz» </a:t>
            </a:r>
            <a:r>
              <a:rPr lang="ru-RU" sz="2000" i="1" u="sng" dirty="0" err="1" smtClean="0">
                <a:solidFill>
                  <a:srgbClr val="FFFF00"/>
                </a:solidFill>
                <a:effectLst/>
                <a:latin typeface="Times New Roman" pitchFamily="18" charset="0"/>
                <a:ea typeface="Times New Roman"/>
                <a:cs typeface="Times New Roman" pitchFamily="18" charset="0"/>
              </a:rPr>
              <a:t>электрондық</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лицензиялау</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порталынан</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өзге</a:t>
            </a:r>
            <a:r>
              <a:rPr lang="ru-RU" sz="2000" i="1" u="sng" dirty="0" smtClean="0">
                <a:solidFill>
                  <a:srgbClr val="FFFF00"/>
                </a:solidFill>
                <a:effectLst/>
                <a:latin typeface="Times New Roman" pitchFamily="18" charset="0"/>
                <a:ea typeface="Times New Roman"/>
                <a:cs typeface="Times New Roman" pitchFamily="18" charset="0"/>
              </a:rPr>
              <a:t>, «goszakup.kz» </a:t>
            </a:r>
            <a:r>
              <a:rPr lang="ru-RU" sz="2000" i="1" u="sng" dirty="0" err="1" smtClean="0">
                <a:solidFill>
                  <a:srgbClr val="FFFF00"/>
                </a:solidFill>
                <a:effectLst/>
                <a:latin typeface="Times New Roman" pitchFamily="18" charset="0"/>
                <a:ea typeface="Times New Roman"/>
                <a:cs typeface="Times New Roman" pitchFamily="18" charset="0"/>
              </a:rPr>
              <a:t>электрондық</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мемлекеттік</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сатып</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алулар</a:t>
            </a:r>
            <a:r>
              <a:rPr lang="ru-RU" sz="2000" i="1" u="sng" dirty="0" smtClean="0">
                <a:solidFill>
                  <a:srgbClr val="FFFF00"/>
                </a:solidFill>
                <a:effectLst/>
                <a:latin typeface="Times New Roman" pitchFamily="18" charset="0"/>
                <a:ea typeface="Times New Roman"/>
                <a:cs typeface="Times New Roman" pitchFamily="18" charset="0"/>
              </a:rPr>
              <a:t> порталы да </a:t>
            </a:r>
            <a:r>
              <a:rPr lang="ru-RU" sz="2000" i="1" u="sng" dirty="0" err="1" smtClean="0">
                <a:solidFill>
                  <a:srgbClr val="FFFF00"/>
                </a:solidFill>
                <a:effectLst/>
                <a:latin typeface="Times New Roman" pitchFamily="18" charset="0"/>
                <a:ea typeface="Times New Roman"/>
                <a:cs typeface="Times New Roman" pitchFamily="18" charset="0"/>
              </a:rPr>
              <a:t>жұмыс</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істейді</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Сонымен</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бірге</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нотариалдық</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әрекеттер</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туралы</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уақытылы</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және</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нақты</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есептілікті</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қалыптастыруға</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мүмкіндік</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беретін</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әділет</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органдарының</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қызметкерлері</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үшін</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нотариустардың</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қызметін</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үйлестіру</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және</a:t>
            </a:r>
            <a:r>
              <a:rPr lang="ru-RU" sz="2000" i="1" u="sng" dirty="0" smtClean="0">
                <a:solidFill>
                  <a:srgbClr val="FFFF00"/>
                </a:solidFill>
                <a:effectLst/>
                <a:latin typeface="Times New Roman" pitchFamily="18" charset="0"/>
                <a:ea typeface="Times New Roman"/>
                <a:cs typeface="Times New Roman" pitchFamily="18" charset="0"/>
              </a:rPr>
              <a:t> мониторинг </a:t>
            </a:r>
            <a:r>
              <a:rPr lang="ru-RU" sz="2000" i="1" u="sng" dirty="0" err="1" smtClean="0">
                <a:solidFill>
                  <a:srgbClr val="FFFF00"/>
                </a:solidFill>
                <a:effectLst/>
                <a:latin typeface="Times New Roman" pitchFamily="18" charset="0"/>
                <a:ea typeface="Times New Roman"/>
                <a:cs typeface="Times New Roman" pitchFamily="18" charset="0"/>
              </a:rPr>
              <a:t>үрдісін</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жеңілдететін</a:t>
            </a:r>
            <a:r>
              <a:rPr lang="ru-RU" sz="2000" i="1" u="sng" dirty="0" smtClean="0">
                <a:solidFill>
                  <a:srgbClr val="FFFF00"/>
                </a:solidFill>
                <a:effectLst/>
                <a:latin typeface="Times New Roman" pitchFamily="18" charset="0"/>
                <a:ea typeface="Times New Roman"/>
                <a:cs typeface="Times New Roman" pitchFamily="18" charset="0"/>
              </a:rPr>
              <a:t> «enotariat.kz» «</a:t>
            </a:r>
            <a:r>
              <a:rPr lang="ru-RU" sz="2000" i="1" u="sng" dirty="0" err="1" smtClean="0">
                <a:solidFill>
                  <a:srgbClr val="FFFF00"/>
                </a:solidFill>
                <a:effectLst/>
                <a:latin typeface="Times New Roman" pitchFamily="18" charset="0"/>
                <a:ea typeface="Times New Roman"/>
                <a:cs typeface="Times New Roman" pitchFamily="18" charset="0"/>
              </a:rPr>
              <a:t>Бірыңғай</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нотариалдық</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ақпараттық</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жүйе</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құрылды</a:t>
            </a:r>
            <a:r>
              <a:rPr lang="ru-RU" sz="2000" i="1" u="sng" dirty="0" smtClean="0">
                <a:solidFill>
                  <a:srgbClr val="FFFF00"/>
                </a:solidFill>
                <a:effectLst/>
                <a:latin typeface="Times New Roman" pitchFamily="18" charset="0"/>
                <a:ea typeface="Times New Roman"/>
                <a:cs typeface="Times New Roman" pitchFamily="18" charset="0"/>
              </a:rPr>
              <a:t>.</a:t>
            </a:r>
            <a:endParaRPr lang="ru-RU" sz="2000" i="1" u="sng" dirty="0">
              <a:solidFill>
                <a:srgbClr val="FFFF00"/>
              </a:solidFill>
              <a:latin typeface="Times New Roman" pitchFamily="18" charset="0"/>
              <a:cs typeface="Times New Roman" pitchFamily="18" charset="0"/>
            </a:endParaRPr>
          </a:p>
        </p:txBody>
      </p:sp>
      <p:sp>
        <p:nvSpPr>
          <p:cNvPr id="8" name="Прямоугольник 7"/>
          <p:cNvSpPr/>
          <p:nvPr/>
        </p:nvSpPr>
        <p:spPr>
          <a:xfrm>
            <a:off x="3485" y="4509120"/>
            <a:ext cx="9140515" cy="1938992"/>
          </a:xfrm>
          <a:prstGeom prst="rect">
            <a:avLst/>
          </a:prstGeom>
        </p:spPr>
        <p:txBody>
          <a:bodyPr wrap="square">
            <a:spAutoFit/>
          </a:bodyPr>
          <a:lstStyle/>
          <a:p>
            <a:pPr algn="just">
              <a:lnSpc>
                <a:spcPts val="1075"/>
              </a:lnSpc>
              <a:spcAft>
                <a:spcPts val="805"/>
              </a:spcAft>
            </a:pPr>
            <a:r>
              <a:rPr lang="ru-RU" sz="2000" i="1" u="sng" dirty="0" err="1" smtClean="0">
                <a:solidFill>
                  <a:srgbClr val="FFFF00"/>
                </a:solidFill>
                <a:effectLst/>
                <a:latin typeface="Times New Roman" pitchFamily="18" charset="0"/>
                <a:ea typeface="Times New Roman"/>
                <a:cs typeface="Times New Roman" pitchFamily="18" charset="0"/>
              </a:rPr>
              <a:t>Болашақта</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мынадай</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қызмет</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түрлерін</a:t>
            </a:r>
            <a:r>
              <a:rPr lang="ru-RU" sz="2000" i="1" u="sng" dirty="0" smtClean="0">
                <a:solidFill>
                  <a:srgbClr val="FFFF00"/>
                </a:solidFill>
                <a:effectLst/>
                <a:latin typeface="Times New Roman" pitchFamily="18" charset="0"/>
                <a:ea typeface="Times New Roman"/>
                <a:cs typeface="Times New Roman" pitchFamily="18" charset="0"/>
              </a:rPr>
              <a:t> портал </a:t>
            </a:r>
            <a:r>
              <a:rPr lang="ru-RU" sz="2000" i="1" u="sng" dirty="0" err="1" smtClean="0">
                <a:solidFill>
                  <a:srgbClr val="FFFF00"/>
                </a:solidFill>
                <a:effectLst/>
                <a:latin typeface="Times New Roman" pitchFamily="18" charset="0"/>
                <a:ea typeface="Times New Roman"/>
                <a:cs typeface="Times New Roman" pitchFamily="18" charset="0"/>
              </a:rPr>
              <a:t>арқылы</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ұсыну</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жоспарлануда</a:t>
            </a:r>
            <a:r>
              <a:rPr lang="ru-RU" sz="2000" i="1" u="sng" dirty="0" smtClean="0">
                <a:solidFill>
                  <a:srgbClr val="FFFF00"/>
                </a:solidFill>
                <a:effectLst/>
                <a:latin typeface="Times New Roman" pitchFamily="18" charset="0"/>
                <a:ea typeface="Times New Roman"/>
                <a:cs typeface="Times New Roman" pitchFamily="18" charset="0"/>
              </a:rPr>
              <a:t>: </a:t>
            </a:r>
          </a:p>
          <a:p>
            <a:pPr algn="just">
              <a:lnSpc>
                <a:spcPts val="1075"/>
              </a:lnSpc>
              <a:spcAft>
                <a:spcPts val="805"/>
              </a:spcAft>
            </a:pPr>
            <a:r>
              <a:rPr lang="ru-RU" sz="2000" i="1" u="sng" dirty="0" err="1" smtClean="0">
                <a:solidFill>
                  <a:srgbClr val="FFFF00"/>
                </a:solidFill>
                <a:effectLst/>
                <a:latin typeface="Times New Roman" pitchFamily="18" charset="0"/>
                <a:ea typeface="Times New Roman"/>
                <a:cs typeface="Times New Roman" pitchFamily="18" charset="0"/>
              </a:rPr>
              <a:t>атын,тегін</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әкесінің</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атын</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өзгерткенін</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тіркеу</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мемлекеттік</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базалық</a:t>
            </a:r>
            <a:r>
              <a:rPr lang="ru-RU" sz="2000" i="1" u="sng" dirty="0" smtClean="0">
                <a:solidFill>
                  <a:srgbClr val="FFFF00"/>
                </a:solidFill>
                <a:effectLst/>
                <a:latin typeface="Times New Roman" pitchFamily="18" charset="0"/>
                <a:ea typeface="Times New Roman"/>
                <a:cs typeface="Times New Roman" pitchFamily="18" charset="0"/>
              </a:rPr>
              <a:t> </a:t>
            </a:r>
          </a:p>
          <a:p>
            <a:pPr algn="just">
              <a:lnSpc>
                <a:spcPts val="1075"/>
              </a:lnSpc>
              <a:spcAft>
                <a:spcPts val="805"/>
              </a:spcAft>
            </a:pPr>
            <a:r>
              <a:rPr lang="ru-RU" sz="2000" i="1" u="sng" dirty="0" err="1" smtClean="0">
                <a:solidFill>
                  <a:srgbClr val="FFFF00"/>
                </a:solidFill>
                <a:effectLst/>
                <a:latin typeface="Times New Roman" pitchFamily="18" charset="0"/>
                <a:ea typeface="Times New Roman"/>
                <a:cs typeface="Times New Roman" pitchFamily="18" charset="0"/>
              </a:rPr>
              <a:t>зейнетақыны</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тағайындау</a:t>
            </a:r>
            <a:r>
              <a:rPr lang="ru-RU" sz="2000" i="1" u="sng" dirty="0" smtClean="0">
                <a:solidFill>
                  <a:srgbClr val="FFFF00"/>
                </a:solidFill>
                <a:effectLst/>
                <a:latin typeface="Times New Roman" pitchFamily="18" charset="0"/>
                <a:ea typeface="Times New Roman"/>
                <a:cs typeface="Times New Roman" pitchFamily="18" charset="0"/>
              </a:rPr>
              <a:t>; </a:t>
            </a:r>
          </a:p>
          <a:p>
            <a:pPr algn="just">
              <a:lnSpc>
                <a:spcPts val="1075"/>
              </a:lnSpc>
              <a:spcAft>
                <a:spcPts val="805"/>
              </a:spcAft>
            </a:pPr>
            <a:r>
              <a:rPr lang="ru-RU" sz="2000" i="1" u="sng" dirty="0" err="1" smtClean="0">
                <a:solidFill>
                  <a:srgbClr val="FFFF00"/>
                </a:solidFill>
                <a:effectLst/>
                <a:latin typeface="Times New Roman" pitchFamily="18" charset="0"/>
                <a:ea typeface="Times New Roman"/>
                <a:cs typeface="Times New Roman" pitchFamily="18" charset="0"/>
              </a:rPr>
              <a:t>жеке</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кәсіпкерді</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жеке</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нотариусты</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жеке</a:t>
            </a:r>
            <a:r>
              <a:rPr lang="ru-RU" sz="2000" i="1" u="sng" dirty="0" smtClean="0">
                <a:solidFill>
                  <a:srgbClr val="FFFF00"/>
                </a:solidFill>
                <a:effectLst/>
                <a:latin typeface="Times New Roman" pitchFamily="18" charset="0"/>
                <a:ea typeface="Times New Roman"/>
                <a:cs typeface="Times New Roman" pitchFamily="18" charset="0"/>
              </a:rPr>
              <a:t> сот </a:t>
            </a:r>
            <a:r>
              <a:rPr lang="ru-RU" sz="2000" i="1" u="sng" dirty="0" err="1" smtClean="0">
                <a:solidFill>
                  <a:srgbClr val="FFFF00"/>
                </a:solidFill>
                <a:effectLst/>
                <a:latin typeface="Times New Roman" pitchFamily="18" charset="0"/>
                <a:ea typeface="Times New Roman"/>
                <a:cs typeface="Times New Roman" pitchFamily="18" charset="0"/>
              </a:rPr>
              <a:t>орындаушысын</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адвокатты</a:t>
            </a:r>
            <a:r>
              <a:rPr lang="ru-RU" sz="2000" i="1" u="sng" dirty="0" smtClean="0">
                <a:solidFill>
                  <a:srgbClr val="FFFF00"/>
                </a:solidFill>
                <a:effectLst/>
                <a:latin typeface="Times New Roman" pitchFamily="18" charset="0"/>
                <a:ea typeface="Times New Roman"/>
                <a:cs typeface="Times New Roman" pitchFamily="18" charset="0"/>
              </a:rPr>
              <a:t> </a:t>
            </a:r>
          </a:p>
          <a:p>
            <a:pPr algn="just">
              <a:lnSpc>
                <a:spcPts val="1075"/>
              </a:lnSpc>
              <a:spcAft>
                <a:spcPts val="805"/>
              </a:spcAft>
            </a:pPr>
            <a:r>
              <a:rPr lang="ru-RU" sz="2000" i="1" u="sng" dirty="0" err="1" smtClean="0">
                <a:solidFill>
                  <a:srgbClr val="FFFF00"/>
                </a:solidFill>
                <a:effectLst/>
                <a:latin typeface="Times New Roman" pitchFamily="18" charset="0"/>
                <a:ea typeface="Times New Roman"/>
                <a:cs typeface="Times New Roman" pitchFamily="18" charset="0"/>
              </a:rPr>
              <a:t>тіркеу</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есебі</a:t>
            </a:r>
            <a:r>
              <a:rPr lang="ru-RU" sz="2000" i="1" u="sng" dirty="0" smtClean="0">
                <a:solidFill>
                  <a:srgbClr val="FFFF00"/>
                </a:solidFill>
                <a:effectLst/>
                <a:latin typeface="Times New Roman" pitchFamily="18" charset="0"/>
                <a:ea typeface="Times New Roman"/>
                <a:cs typeface="Times New Roman" pitchFamily="18" charset="0"/>
              </a:rPr>
              <a:t>; </a:t>
            </a:r>
          </a:p>
          <a:p>
            <a:pPr algn="just">
              <a:lnSpc>
                <a:spcPts val="1075"/>
              </a:lnSpc>
              <a:spcAft>
                <a:spcPts val="805"/>
              </a:spcAft>
            </a:pPr>
            <a:r>
              <a:rPr lang="ru-RU" sz="2000" i="1" u="sng" dirty="0" err="1" smtClean="0">
                <a:solidFill>
                  <a:srgbClr val="FFFF00"/>
                </a:solidFill>
                <a:effectLst/>
                <a:latin typeface="Times New Roman" pitchFamily="18" charset="0"/>
                <a:ea typeface="Times New Roman"/>
                <a:cs typeface="Times New Roman" pitchFamily="18" charset="0"/>
              </a:rPr>
              <a:t>жергілікті</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өкілетті</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органның</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шешімі</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бойынша</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мұқтаж</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азаматтардың</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жеке</a:t>
            </a:r>
            <a:r>
              <a:rPr lang="ru-RU" sz="2000" i="1" u="sng" dirty="0" smtClean="0">
                <a:solidFill>
                  <a:srgbClr val="FFFF00"/>
                </a:solidFill>
                <a:effectLst/>
                <a:latin typeface="Times New Roman" pitchFamily="18" charset="0"/>
                <a:ea typeface="Times New Roman"/>
                <a:cs typeface="Times New Roman" pitchFamily="18" charset="0"/>
              </a:rPr>
              <a:t> </a:t>
            </a:r>
          </a:p>
          <a:p>
            <a:pPr algn="just">
              <a:lnSpc>
                <a:spcPts val="1075"/>
              </a:lnSpc>
              <a:spcAft>
                <a:spcPts val="805"/>
              </a:spcAft>
            </a:pPr>
            <a:r>
              <a:rPr lang="ru-RU" sz="2000" i="1" u="sng" dirty="0" err="1" smtClean="0">
                <a:solidFill>
                  <a:srgbClr val="FFFF00"/>
                </a:solidFill>
                <a:effectLst/>
                <a:latin typeface="Times New Roman" pitchFamily="18" charset="0"/>
                <a:ea typeface="Times New Roman"/>
                <a:cs typeface="Times New Roman" pitchFamily="18" charset="0"/>
              </a:rPr>
              <a:t>санаттарына</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әлеуметтік</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көмекті</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тағайындау</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азаматтарды</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тұрғылықты</a:t>
            </a:r>
            <a:r>
              <a:rPr lang="ru-RU" sz="2000" i="1" u="sng" dirty="0" smtClean="0">
                <a:solidFill>
                  <a:srgbClr val="FFFF00"/>
                </a:solidFill>
                <a:effectLst/>
                <a:latin typeface="Times New Roman" pitchFamily="18" charset="0"/>
                <a:ea typeface="Times New Roman"/>
                <a:cs typeface="Times New Roman" pitchFamily="18" charset="0"/>
              </a:rPr>
              <a:t> </a:t>
            </a:r>
          </a:p>
          <a:p>
            <a:pPr algn="just">
              <a:lnSpc>
                <a:spcPts val="1075"/>
              </a:lnSpc>
              <a:spcAft>
                <a:spcPts val="805"/>
              </a:spcAft>
            </a:pPr>
            <a:r>
              <a:rPr lang="ru-RU" sz="2000" i="1" u="sng" dirty="0" err="1" smtClean="0">
                <a:solidFill>
                  <a:srgbClr val="FFFF00"/>
                </a:solidFill>
                <a:effectLst/>
                <a:latin typeface="Times New Roman" pitchFamily="18" charset="0"/>
                <a:ea typeface="Times New Roman"/>
                <a:cs typeface="Times New Roman" pitchFamily="18" charset="0"/>
              </a:rPr>
              <a:t>жері</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бойынша</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тіркеу</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және</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басқа</a:t>
            </a:r>
            <a:r>
              <a:rPr lang="ru-RU" sz="2000" i="1" u="sng" dirty="0" smtClean="0">
                <a:solidFill>
                  <a:srgbClr val="FFFF00"/>
                </a:solidFill>
                <a:effectLst/>
                <a:latin typeface="Times New Roman" pitchFamily="18" charset="0"/>
                <a:ea typeface="Times New Roman"/>
                <a:cs typeface="Times New Roman" pitchFamily="18" charset="0"/>
              </a:rPr>
              <a:t> да </a:t>
            </a:r>
            <a:r>
              <a:rPr lang="ru-RU" sz="2000" i="1" u="sng" dirty="0" err="1" smtClean="0">
                <a:solidFill>
                  <a:srgbClr val="FFFF00"/>
                </a:solidFill>
                <a:effectLst/>
                <a:latin typeface="Times New Roman" pitchFamily="18" charset="0"/>
                <a:ea typeface="Times New Roman"/>
                <a:cs typeface="Times New Roman" pitchFamily="18" charset="0"/>
              </a:rPr>
              <a:t>қызметтер</a:t>
            </a:r>
            <a:endParaRPr lang="ru-RU" sz="2000" i="1" u="sng" dirty="0">
              <a:solidFill>
                <a:srgbClr val="FFFF00"/>
              </a:solidFill>
              <a:effectLst/>
              <a:latin typeface="Times New Roman" pitchFamily="18" charset="0"/>
              <a:ea typeface="Times New Roman"/>
              <a:cs typeface="Times New Roman" pitchFamily="18" charset="0"/>
            </a:endParaRPr>
          </a:p>
        </p:txBody>
      </p:sp>
      <p:pic>
        <p:nvPicPr>
          <p:cNvPr id="2050" name="Picture 2" descr="Отчет"/>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27784" y="2570109"/>
            <a:ext cx="3456384" cy="1869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1035360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chemeClr val="accent2"/>
                                        </p:clrVal>
                                      </p:to>
                                    </p:set>
                                    <p:set>
                                      <p:cBhvr>
                                        <p:cTn id="7" dur="500" fill="hold"/>
                                        <p:tgtEl>
                                          <p:spTgt spid="6">
                                            <p:txEl>
                                              <p:pRg st="0" end="0"/>
                                            </p:txEl>
                                          </p:spTgt>
                                        </p:tgtEl>
                                        <p:attrNameLst>
                                          <p:attrName>fillcolor</p:attrName>
                                        </p:attrNameLst>
                                      </p:cBhvr>
                                      <p:to>
                                        <p:clrVal>
                                          <a:schemeClr val="accent2"/>
                                        </p:clrVal>
                                      </p:to>
                                    </p:set>
                                    <p:set>
                                      <p:cBhvr>
                                        <p:cTn id="8" dur="500" fill="hold"/>
                                        <p:tgtEl>
                                          <p:spTgt spid="6">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8">
                                            <p:txEl>
                                              <p:pRg st="0" end="0"/>
                                            </p:txEl>
                                          </p:spTgt>
                                        </p:tgtEl>
                                        <p:attrNameLst>
                                          <p:attrName>style.color</p:attrName>
                                        </p:attrNameLst>
                                      </p:cBhvr>
                                      <p:to>
                                        <p:clrVal>
                                          <a:schemeClr val="accent2"/>
                                        </p:clrVal>
                                      </p:to>
                                    </p:set>
                                    <p:set>
                                      <p:cBhvr>
                                        <p:cTn id="13" dur="500" fill="hold"/>
                                        <p:tgtEl>
                                          <p:spTgt spid="8">
                                            <p:txEl>
                                              <p:pRg st="0" end="0"/>
                                            </p:txEl>
                                          </p:spTgt>
                                        </p:tgtEl>
                                        <p:attrNameLst>
                                          <p:attrName>fillcolor</p:attrName>
                                        </p:attrNameLst>
                                      </p:cBhvr>
                                      <p:to>
                                        <p:clrVal>
                                          <a:schemeClr val="accent2"/>
                                        </p:clrVal>
                                      </p:to>
                                    </p:set>
                                    <p:set>
                                      <p:cBhvr>
                                        <p:cTn id="14" dur="500" fill="hold"/>
                                        <p:tgtEl>
                                          <p:spTgt spid="8">
                                            <p:txEl>
                                              <p:pRg st="0" end="0"/>
                                            </p:txEl>
                                          </p:spTgt>
                                        </p:tgtEl>
                                        <p:attrNameLst>
                                          <p:attrName>fill.type</p:attrName>
                                        </p:attrNameLst>
                                      </p:cBhvr>
                                      <p:to>
                                        <p:strVal val="solid"/>
                                      </p:to>
                                    </p:set>
                                  </p:childTnLst>
                                </p:cTn>
                              </p:par>
                              <p:par>
                                <p:cTn id="15" presetID="16" presetClass="emph" presetSubtype="0" fill="hold" nodeType="withEffect">
                                  <p:stCondLst>
                                    <p:cond delay="0"/>
                                  </p:stCondLst>
                                  <p:iterate type="lt">
                                    <p:tmPct val="4000"/>
                                  </p:iterate>
                                  <p:childTnLst>
                                    <p:set>
                                      <p:cBhvr override="childStyle">
                                        <p:cTn id="16" dur="500" fill="hold"/>
                                        <p:tgtEl>
                                          <p:spTgt spid="8">
                                            <p:txEl>
                                              <p:pRg st="1" end="1"/>
                                            </p:txEl>
                                          </p:spTgt>
                                        </p:tgtEl>
                                        <p:attrNameLst>
                                          <p:attrName>style.color</p:attrName>
                                        </p:attrNameLst>
                                      </p:cBhvr>
                                      <p:to>
                                        <p:clrVal>
                                          <a:schemeClr val="accent2"/>
                                        </p:clrVal>
                                      </p:to>
                                    </p:set>
                                    <p:set>
                                      <p:cBhvr>
                                        <p:cTn id="17" dur="500" fill="hold"/>
                                        <p:tgtEl>
                                          <p:spTgt spid="8">
                                            <p:txEl>
                                              <p:pRg st="1" end="1"/>
                                            </p:txEl>
                                          </p:spTgt>
                                        </p:tgtEl>
                                        <p:attrNameLst>
                                          <p:attrName>fillcolor</p:attrName>
                                        </p:attrNameLst>
                                      </p:cBhvr>
                                      <p:to>
                                        <p:clrVal>
                                          <a:schemeClr val="accent2"/>
                                        </p:clrVal>
                                      </p:to>
                                    </p:set>
                                    <p:set>
                                      <p:cBhvr>
                                        <p:cTn id="18" dur="500" fill="hold"/>
                                        <p:tgtEl>
                                          <p:spTgt spid="8">
                                            <p:txEl>
                                              <p:pRg st="1" end="1"/>
                                            </p:txEl>
                                          </p:spTgt>
                                        </p:tgtEl>
                                        <p:attrNameLst>
                                          <p:attrName>fill.type</p:attrName>
                                        </p:attrNameLst>
                                      </p:cBhvr>
                                      <p:to>
                                        <p:strVal val="solid"/>
                                      </p:to>
                                    </p:set>
                                  </p:childTnLst>
                                </p:cTn>
                              </p:par>
                              <p:par>
                                <p:cTn id="19" presetID="16" presetClass="emph" presetSubtype="0" fill="hold" nodeType="withEffect">
                                  <p:stCondLst>
                                    <p:cond delay="0"/>
                                  </p:stCondLst>
                                  <p:iterate type="lt">
                                    <p:tmPct val="4000"/>
                                  </p:iterate>
                                  <p:childTnLst>
                                    <p:set>
                                      <p:cBhvr override="childStyle">
                                        <p:cTn id="20" dur="500" fill="hold"/>
                                        <p:tgtEl>
                                          <p:spTgt spid="8">
                                            <p:txEl>
                                              <p:pRg st="2" end="2"/>
                                            </p:txEl>
                                          </p:spTgt>
                                        </p:tgtEl>
                                        <p:attrNameLst>
                                          <p:attrName>style.color</p:attrName>
                                        </p:attrNameLst>
                                      </p:cBhvr>
                                      <p:to>
                                        <p:clrVal>
                                          <a:schemeClr val="accent2"/>
                                        </p:clrVal>
                                      </p:to>
                                    </p:set>
                                    <p:set>
                                      <p:cBhvr>
                                        <p:cTn id="21" dur="500" fill="hold"/>
                                        <p:tgtEl>
                                          <p:spTgt spid="8">
                                            <p:txEl>
                                              <p:pRg st="2" end="2"/>
                                            </p:txEl>
                                          </p:spTgt>
                                        </p:tgtEl>
                                        <p:attrNameLst>
                                          <p:attrName>fillcolor</p:attrName>
                                        </p:attrNameLst>
                                      </p:cBhvr>
                                      <p:to>
                                        <p:clrVal>
                                          <a:schemeClr val="accent2"/>
                                        </p:clrVal>
                                      </p:to>
                                    </p:set>
                                    <p:set>
                                      <p:cBhvr>
                                        <p:cTn id="22" dur="500" fill="hold"/>
                                        <p:tgtEl>
                                          <p:spTgt spid="8">
                                            <p:txEl>
                                              <p:pRg st="2" end="2"/>
                                            </p:txEl>
                                          </p:spTgt>
                                        </p:tgtEl>
                                        <p:attrNameLst>
                                          <p:attrName>fill.type</p:attrName>
                                        </p:attrNameLst>
                                      </p:cBhvr>
                                      <p:to>
                                        <p:strVal val="solid"/>
                                      </p:to>
                                    </p:set>
                                  </p:childTnLst>
                                </p:cTn>
                              </p:par>
                              <p:par>
                                <p:cTn id="23" presetID="16" presetClass="emph" presetSubtype="0" fill="hold" nodeType="withEffect">
                                  <p:stCondLst>
                                    <p:cond delay="0"/>
                                  </p:stCondLst>
                                  <p:iterate type="lt">
                                    <p:tmPct val="4000"/>
                                  </p:iterate>
                                  <p:childTnLst>
                                    <p:set>
                                      <p:cBhvr override="childStyle">
                                        <p:cTn id="24" dur="500" fill="hold"/>
                                        <p:tgtEl>
                                          <p:spTgt spid="8">
                                            <p:txEl>
                                              <p:pRg st="3" end="3"/>
                                            </p:txEl>
                                          </p:spTgt>
                                        </p:tgtEl>
                                        <p:attrNameLst>
                                          <p:attrName>style.color</p:attrName>
                                        </p:attrNameLst>
                                      </p:cBhvr>
                                      <p:to>
                                        <p:clrVal>
                                          <a:schemeClr val="accent2"/>
                                        </p:clrVal>
                                      </p:to>
                                    </p:set>
                                    <p:set>
                                      <p:cBhvr>
                                        <p:cTn id="25" dur="500" fill="hold"/>
                                        <p:tgtEl>
                                          <p:spTgt spid="8">
                                            <p:txEl>
                                              <p:pRg st="3" end="3"/>
                                            </p:txEl>
                                          </p:spTgt>
                                        </p:tgtEl>
                                        <p:attrNameLst>
                                          <p:attrName>fillcolor</p:attrName>
                                        </p:attrNameLst>
                                      </p:cBhvr>
                                      <p:to>
                                        <p:clrVal>
                                          <a:schemeClr val="accent2"/>
                                        </p:clrVal>
                                      </p:to>
                                    </p:set>
                                    <p:set>
                                      <p:cBhvr>
                                        <p:cTn id="26" dur="500" fill="hold"/>
                                        <p:tgtEl>
                                          <p:spTgt spid="8">
                                            <p:txEl>
                                              <p:pRg st="3" end="3"/>
                                            </p:txEl>
                                          </p:spTgt>
                                        </p:tgtEl>
                                        <p:attrNameLst>
                                          <p:attrName>fill.type</p:attrName>
                                        </p:attrNameLst>
                                      </p:cBhvr>
                                      <p:to>
                                        <p:strVal val="solid"/>
                                      </p:to>
                                    </p:set>
                                  </p:childTnLst>
                                </p:cTn>
                              </p:par>
                              <p:par>
                                <p:cTn id="27" presetID="16" presetClass="emph" presetSubtype="0" fill="hold" nodeType="withEffect">
                                  <p:stCondLst>
                                    <p:cond delay="0"/>
                                  </p:stCondLst>
                                  <p:iterate type="lt">
                                    <p:tmPct val="4000"/>
                                  </p:iterate>
                                  <p:childTnLst>
                                    <p:set>
                                      <p:cBhvr override="childStyle">
                                        <p:cTn id="28" dur="500" fill="hold"/>
                                        <p:tgtEl>
                                          <p:spTgt spid="8">
                                            <p:txEl>
                                              <p:pRg st="4" end="4"/>
                                            </p:txEl>
                                          </p:spTgt>
                                        </p:tgtEl>
                                        <p:attrNameLst>
                                          <p:attrName>style.color</p:attrName>
                                        </p:attrNameLst>
                                      </p:cBhvr>
                                      <p:to>
                                        <p:clrVal>
                                          <a:schemeClr val="accent2"/>
                                        </p:clrVal>
                                      </p:to>
                                    </p:set>
                                    <p:set>
                                      <p:cBhvr>
                                        <p:cTn id="29" dur="500" fill="hold"/>
                                        <p:tgtEl>
                                          <p:spTgt spid="8">
                                            <p:txEl>
                                              <p:pRg st="4" end="4"/>
                                            </p:txEl>
                                          </p:spTgt>
                                        </p:tgtEl>
                                        <p:attrNameLst>
                                          <p:attrName>fillcolor</p:attrName>
                                        </p:attrNameLst>
                                      </p:cBhvr>
                                      <p:to>
                                        <p:clrVal>
                                          <a:schemeClr val="accent2"/>
                                        </p:clrVal>
                                      </p:to>
                                    </p:set>
                                    <p:set>
                                      <p:cBhvr>
                                        <p:cTn id="30" dur="500" fill="hold"/>
                                        <p:tgtEl>
                                          <p:spTgt spid="8">
                                            <p:txEl>
                                              <p:pRg st="4" end="4"/>
                                            </p:txEl>
                                          </p:spTgt>
                                        </p:tgtEl>
                                        <p:attrNameLst>
                                          <p:attrName>fill.type</p:attrName>
                                        </p:attrNameLst>
                                      </p:cBhvr>
                                      <p:to>
                                        <p:strVal val="solid"/>
                                      </p:to>
                                    </p:set>
                                  </p:childTnLst>
                                </p:cTn>
                              </p:par>
                              <p:par>
                                <p:cTn id="31" presetID="16" presetClass="emph" presetSubtype="0" fill="hold" nodeType="withEffect">
                                  <p:stCondLst>
                                    <p:cond delay="0"/>
                                  </p:stCondLst>
                                  <p:iterate type="lt">
                                    <p:tmPct val="4000"/>
                                  </p:iterate>
                                  <p:childTnLst>
                                    <p:set>
                                      <p:cBhvr override="childStyle">
                                        <p:cTn id="32" dur="500" fill="hold"/>
                                        <p:tgtEl>
                                          <p:spTgt spid="8">
                                            <p:txEl>
                                              <p:pRg st="5" end="5"/>
                                            </p:txEl>
                                          </p:spTgt>
                                        </p:tgtEl>
                                        <p:attrNameLst>
                                          <p:attrName>style.color</p:attrName>
                                        </p:attrNameLst>
                                      </p:cBhvr>
                                      <p:to>
                                        <p:clrVal>
                                          <a:schemeClr val="accent2"/>
                                        </p:clrVal>
                                      </p:to>
                                    </p:set>
                                    <p:set>
                                      <p:cBhvr>
                                        <p:cTn id="33" dur="500" fill="hold"/>
                                        <p:tgtEl>
                                          <p:spTgt spid="8">
                                            <p:txEl>
                                              <p:pRg st="5" end="5"/>
                                            </p:txEl>
                                          </p:spTgt>
                                        </p:tgtEl>
                                        <p:attrNameLst>
                                          <p:attrName>fillcolor</p:attrName>
                                        </p:attrNameLst>
                                      </p:cBhvr>
                                      <p:to>
                                        <p:clrVal>
                                          <a:schemeClr val="accent2"/>
                                        </p:clrVal>
                                      </p:to>
                                    </p:set>
                                    <p:set>
                                      <p:cBhvr>
                                        <p:cTn id="34" dur="500" fill="hold"/>
                                        <p:tgtEl>
                                          <p:spTgt spid="8">
                                            <p:txEl>
                                              <p:pRg st="5" end="5"/>
                                            </p:txEl>
                                          </p:spTgt>
                                        </p:tgtEl>
                                        <p:attrNameLst>
                                          <p:attrName>fill.type</p:attrName>
                                        </p:attrNameLst>
                                      </p:cBhvr>
                                      <p:to>
                                        <p:strVal val="solid"/>
                                      </p:to>
                                    </p:set>
                                  </p:childTnLst>
                                </p:cTn>
                              </p:par>
                              <p:par>
                                <p:cTn id="35" presetID="16" presetClass="emph" presetSubtype="0" fill="hold" nodeType="withEffect">
                                  <p:stCondLst>
                                    <p:cond delay="0"/>
                                  </p:stCondLst>
                                  <p:iterate type="lt">
                                    <p:tmPct val="4000"/>
                                  </p:iterate>
                                  <p:childTnLst>
                                    <p:set>
                                      <p:cBhvr override="childStyle">
                                        <p:cTn id="36" dur="500" fill="hold"/>
                                        <p:tgtEl>
                                          <p:spTgt spid="8">
                                            <p:txEl>
                                              <p:pRg st="6" end="6"/>
                                            </p:txEl>
                                          </p:spTgt>
                                        </p:tgtEl>
                                        <p:attrNameLst>
                                          <p:attrName>style.color</p:attrName>
                                        </p:attrNameLst>
                                      </p:cBhvr>
                                      <p:to>
                                        <p:clrVal>
                                          <a:schemeClr val="accent2"/>
                                        </p:clrVal>
                                      </p:to>
                                    </p:set>
                                    <p:set>
                                      <p:cBhvr>
                                        <p:cTn id="37" dur="500" fill="hold"/>
                                        <p:tgtEl>
                                          <p:spTgt spid="8">
                                            <p:txEl>
                                              <p:pRg st="6" end="6"/>
                                            </p:txEl>
                                          </p:spTgt>
                                        </p:tgtEl>
                                        <p:attrNameLst>
                                          <p:attrName>fillcolor</p:attrName>
                                        </p:attrNameLst>
                                      </p:cBhvr>
                                      <p:to>
                                        <p:clrVal>
                                          <a:schemeClr val="accent2"/>
                                        </p:clrVal>
                                      </p:to>
                                    </p:set>
                                    <p:set>
                                      <p:cBhvr>
                                        <p:cTn id="38" dur="500" fill="hold"/>
                                        <p:tgtEl>
                                          <p:spTgt spid="8">
                                            <p:txEl>
                                              <p:pRg st="6" end="6"/>
                                            </p:txEl>
                                          </p:spTgt>
                                        </p:tgtEl>
                                        <p:attrNameLst>
                                          <p:attrName>fill.type</p:attrName>
                                        </p:attrNameLst>
                                      </p:cBhvr>
                                      <p:to>
                                        <p:strVal val="solid"/>
                                      </p:to>
                                    </p:set>
                                  </p:childTnLst>
                                </p:cTn>
                              </p:par>
                              <p:par>
                                <p:cTn id="39" presetID="16" presetClass="emph" presetSubtype="0" fill="hold" nodeType="withEffect">
                                  <p:stCondLst>
                                    <p:cond delay="0"/>
                                  </p:stCondLst>
                                  <p:iterate type="lt">
                                    <p:tmPct val="4000"/>
                                  </p:iterate>
                                  <p:childTnLst>
                                    <p:set>
                                      <p:cBhvr override="childStyle">
                                        <p:cTn id="40" dur="500" fill="hold"/>
                                        <p:tgtEl>
                                          <p:spTgt spid="8">
                                            <p:txEl>
                                              <p:pRg st="7" end="7"/>
                                            </p:txEl>
                                          </p:spTgt>
                                        </p:tgtEl>
                                        <p:attrNameLst>
                                          <p:attrName>style.color</p:attrName>
                                        </p:attrNameLst>
                                      </p:cBhvr>
                                      <p:to>
                                        <p:clrVal>
                                          <a:schemeClr val="accent2"/>
                                        </p:clrVal>
                                      </p:to>
                                    </p:set>
                                    <p:set>
                                      <p:cBhvr>
                                        <p:cTn id="41" dur="500" fill="hold"/>
                                        <p:tgtEl>
                                          <p:spTgt spid="8">
                                            <p:txEl>
                                              <p:pRg st="7" end="7"/>
                                            </p:txEl>
                                          </p:spTgt>
                                        </p:tgtEl>
                                        <p:attrNameLst>
                                          <p:attrName>fillcolor</p:attrName>
                                        </p:attrNameLst>
                                      </p:cBhvr>
                                      <p:to>
                                        <p:clrVal>
                                          <a:schemeClr val="accent2"/>
                                        </p:clrVal>
                                      </p:to>
                                    </p:set>
                                    <p:set>
                                      <p:cBhvr>
                                        <p:cTn id="42" dur="500" fill="hold"/>
                                        <p:tgtEl>
                                          <p:spTgt spid="8">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885" y="-243408"/>
            <a:ext cx="9122371" cy="2028761"/>
          </a:xfrm>
          <a:prstGeom prst="rect">
            <a:avLst/>
          </a:prstGeom>
        </p:spPr>
        <p:txBody>
          <a:bodyPr wrap="square">
            <a:spAutoFit/>
          </a:bodyPr>
          <a:lstStyle/>
          <a:p>
            <a:pPr indent="304800">
              <a:lnSpc>
                <a:spcPts val="1075"/>
              </a:lnSpc>
              <a:spcBef>
                <a:spcPts val="1200"/>
              </a:spcBef>
              <a:spcAft>
                <a:spcPts val="1200"/>
              </a:spcAft>
            </a:pPr>
            <a:r>
              <a:rPr lang="ru-RU" sz="800" dirty="0" smtClean="0">
                <a:solidFill>
                  <a:srgbClr val="000000"/>
                </a:solidFill>
                <a:effectLst/>
                <a:latin typeface="Tahoma"/>
                <a:ea typeface="Times New Roman"/>
              </a:rPr>
              <a:t> </a:t>
            </a:r>
            <a:endParaRPr lang="ru-RU" sz="2800" dirty="0" smtClean="0">
              <a:effectLst/>
              <a:latin typeface="Times New Roman"/>
              <a:ea typeface="Times New Roman"/>
            </a:endParaRPr>
          </a:p>
          <a:p>
            <a:pPr>
              <a:spcBef>
                <a:spcPts val="1200"/>
              </a:spcBef>
              <a:spcAft>
                <a:spcPts val="805"/>
              </a:spcAft>
            </a:pPr>
            <a:r>
              <a:rPr lang="ru-RU" sz="4000" b="0" i="1" u="sng" dirty="0" smtClean="0">
                <a:solidFill>
                  <a:srgbClr val="FFFF00"/>
                </a:solidFill>
                <a:effectLst/>
                <a:latin typeface="Times New Roman" pitchFamily="18" charset="0"/>
                <a:cs typeface="Times New Roman" pitchFamily="18" charset="0"/>
              </a:rPr>
              <a:t>          </a:t>
            </a:r>
            <a:r>
              <a:rPr lang="ru-RU" sz="4000" b="0" i="1" u="sng" dirty="0" err="1" smtClean="0">
                <a:solidFill>
                  <a:srgbClr val="FFFF00"/>
                </a:solidFill>
                <a:effectLst/>
                <a:latin typeface="Times New Roman" pitchFamily="18" charset="0"/>
                <a:cs typeface="Times New Roman" pitchFamily="18" charset="0"/>
              </a:rPr>
              <a:t>Электронды</a:t>
            </a:r>
            <a:r>
              <a:rPr lang="ru-RU" sz="4000" b="0" i="1" u="sng" dirty="0" smtClean="0">
                <a:solidFill>
                  <a:srgbClr val="FFFF00"/>
                </a:solidFill>
                <a:effectLst/>
                <a:latin typeface="Times New Roman" pitchFamily="18" charset="0"/>
                <a:cs typeface="Times New Roman" pitchFamily="18" charset="0"/>
              </a:rPr>
              <a:t> </a:t>
            </a:r>
            <a:r>
              <a:rPr lang="ru-RU" sz="4000" b="0" i="1" u="sng" dirty="0" err="1" smtClean="0">
                <a:solidFill>
                  <a:srgbClr val="FFFF00"/>
                </a:solidFill>
                <a:effectLst/>
                <a:latin typeface="Times New Roman" pitchFamily="18" charset="0"/>
                <a:cs typeface="Times New Roman" pitchFamily="18" charset="0"/>
              </a:rPr>
              <a:t>үкімет</a:t>
            </a:r>
            <a:r>
              <a:rPr lang="ru-RU" sz="4000" b="0" i="1" u="sng" dirty="0" smtClean="0">
                <a:solidFill>
                  <a:srgbClr val="FFFF00"/>
                </a:solidFill>
                <a:effectLst/>
                <a:latin typeface="Times New Roman" pitchFamily="18" charset="0"/>
                <a:cs typeface="Times New Roman" pitchFamily="18" charset="0"/>
              </a:rPr>
              <a:t> </a:t>
            </a:r>
            <a:r>
              <a:rPr lang="ru-RU" sz="4000" b="0" i="1" u="sng" dirty="0" err="1" smtClean="0">
                <a:solidFill>
                  <a:srgbClr val="FFFF00"/>
                </a:solidFill>
                <a:effectLst/>
                <a:latin typeface="Times New Roman" pitchFamily="18" charset="0"/>
                <a:cs typeface="Times New Roman" pitchFamily="18" charset="0"/>
              </a:rPr>
              <a:t>порталының</a:t>
            </a:r>
            <a:r>
              <a:rPr lang="ru-RU" sz="4000" b="0" i="1" u="sng" dirty="0" smtClean="0">
                <a:solidFill>
                  <a:srgbClr val="FFFF00"/>
                </a:solidFill>
                <a:effectLst/>
                <a:latin typeface="Times New Roman" pitchFamily="18" charset="0"/>
                <a:cs typeface="Times New Roman" pitchFamily="18" charset="0"/>
              </a:rPr>
              <a:t>     </a:t>
            </a:r>
          </a:p>
          <a:p>
            <a:pPr>
              <a:spcBef>
                <a:spcPts val="1200"/>
              </a:spcBef>
              <a:spcAft>
                <a:spcPts val="805"/>
              </a:spcAft>
            </a:pPr>
            <a:r>
              <a:rPr lang="ru-RU" sz="4000" i="1" u="sng" dirty="0">
                <a:solidFill>
                  <a:srgbClr val="FFFF00"/>
                </a:solidFill>
                <a:latin typeface="Times New Roman" pitchFamily="18" charset="0"/>
                <a:cs typeface="Times New Roman" pitchFamily="18" charset="0"/>
              </a:rPr>
              <a:t> </a:t>
            </a:r>
            <a:r>
              <a:rPr lang="ru-RU" sz="4000" i="1" u="sng" dirty="0" smtClean="0">
                <a:solidFill>
                  <a:srgbClr val="FFFF00"/>
                </a:solidFill>
                <a:latin typeface="Times New Roman" pitchFamily="18" charset="0"/>
                <a:cs typeface="Times New Roman" pitchFamily="18" charset="0"/>
              </a:rPr>
              <a:t>                 </a:t>
            </a:r>
            <a:r>
              <a:rPr lang="ru-RU" sz="4000" b="0" i="1" u="sng" dirty="0" err="1" smtClean="0">
                <a:solidFill>
                  <a:srgbClr val="FFFF00"/>
                </a:solidFill>
                <a:effectLst/>
                <a:latin typeface="Times New Roman" pitchFamily="18" charset="0"/>
                <a:cs typeface="Times New Roman" pitchFamily="18" charset="0"/>
              </a:rPr>
              <a:t>пайдаланушылары</a:t>
            </a:r>
            <a:endParaRPr lang="ru-RU" sz="4000" b="1" i="1" u="sng" dirty="0">
              <a:solidFill>
                <a:srgbClr val="FFFF00"/>
              </a:solidFill>
              <a:effectLst/>
              <a:latin typeface="Times New Roman" pitchFamily="18" charset="0"/>
              <a:cs typeface="Times New Roman" pitchFamily="18" charset="0"/>
            </a:endParaRPr>
          </a:p>
        </p:txBody>
      </p:sp>
      <p:sp>
        <p:nvSpPr>
          <p:cNvPr id="5" name="Прямоугольник 4"/>
          <p:cNvSpPr/>
          <p:nvPr/>
        </p:nvSpPr>
        <p:spPr>
          <a:xfrm>
            <a:off x="179512" y="2204864"/>
            <a:ext cx="4104456" cy="194925"/>
          </a:xfrm>
          <a:prstGeom prst="rect">
            <a:avLst/>
          </a:prstGeom>
        </p:spPr>
        <p:txBody>
          <a:bodyPr wrap="square">
            <a:spAutoFit/>
          </a:bodyPr>
          <a:lstStyle/>
          <a:p>
            <a:pPr>
              <a:lnSpc>
                <a:spcPts val="805"/>
              </a:lnSpc>
              <a:spcAft>
                <a:spcPts val="0"/>
              </a:spcAft>
            </a:pPr>
            <a:r>
              <a:rPr lang="ru-RU" sz="2800" i="1" u="sng" dirty="0" err="1" smtClean="0">
                <a:solidFill>
                  <a:srgbClr val="FFFF00"/>
                </a:solidFill>
                <a:effectLst/>
                <a:latin typeface="Times New Roman" pitchFamily="18" charset="0"/>
                <a:ea typeface="Times New Roman"/>
                <a:cs typeface="Times New Roman" pitchFamily="18" charset="0"/>
              </a:rPr>
              <a:t>Гендерлік</a:t>
            </a:r>
            <a:r>
              <a:rPr lang="ru-RU" sz="2800" i="1" u="sng" dirty="0" smtClean="0">
                <a:solidFill>
                  <a:srgbClr val="FFFF00"/>
                </a:solidFill>
                <a:effectLst/>
                <a:latin typeface="Times New Roman" pitchFamily="18" charset="0"/>
                <a:ea typeface="Times New Roman"/>
                <a:cs typeface="Times New Roman" pitchFamily="18" charset="0"/>
              </a:rPr>
              <a:t> </a:t>
            </a:r>
            <a:r>
              <a:rPr lang="ru-RU" sz="2800" i="1" u="sng" dirty="0" err="1" smtClean="0">
                <a:solidFill>
                  <a:srgbClr val="FFFF00"/>
                </a:solidFill>
                <a:effectLst/>
                <a:latin typeface="Times New Roman" pitchFamily="18" charset="0"/>
                <a:ea typeface="Times New Roman"/>
                <a:cs typeface="Times New Roman" pitchFamily="18" charset="0"/>
              </a:rPr>
              <a:t>қатыстылық</a:t>
            </a:r>
            <a:endParaRPr lang="ru-RU" sz="2800" i="1" u="sng" dirty="0">
              <a:solidFill>
                <a:srgbClr val="FFFF00"/>
              </a:solidFill>
              <a:effectLst/>
              <a:latin typeface="Times New Roman" pitchFamily="18" charset="0"/>
              <a:ea typeface="Times New Roman"/>
              <a:cs typeface="Times New Roman" pitchFamily="18" charset="0"/>
            </a:endParaRPr>
          </a:p>
        </p:txBody>
      </p:sp>
      <p:pic>
        <p:nvPicPr>
          <p:cNvPr id="3074" name="Picture 2" descr="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627" y="2564903"/>
            <a:ext cx="9122371" cy="4293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Прямоугольник 5"/>
          <p:cNvSpPr/>
          <p:nvPr/>
        </p:nvSpPr>
        <p:spPr>
          <a:xfrm>
            <a:off x="4283968" y="2038128"/>
            <a:ext cx="4752528" cy="469809"/>
          </a:xfrm>
          <a:prstGeom prst="rect">
            <a:avLst/>
          </a:prstGeom>
        </p:spPr>
        <p:txBody>
          <a:bodyPr wrap="square">
            <a:spAutoFit/>
          </a:bodyPr>
          <a:lstStyle/>
          <a:p>
            <a:pPr algn="r">
              <a:lnSpc>
                <a:spcPts val="915"/>
              </a:lnSpc>
              <a:spcAft>
                <a:spcPts val="0"/>
              </a:spcAft>
            </a:pPr>
            <a:r>
              <a:rPr lang="ru-RU" sz="2000" i="1" u="sng" dirty="0" smtClean="0">
                <a:solidFill>
                  <a:srgbClr val="FFFF00"/>
                </a:solidFill>
                <a:effectLst/>
                <a:latin typeface="Times New Roman" pitchFamily="18" charset="0"/>
                <a:ea typeface="Times New Roman"/>
                <a:cs typeface="Times New Roman" pitchFamily="18" charset="0"/>
              </a:rPr>
              <a:t>2013 </a:t>
            </a:r>
            <a:r>
              <a:rPr lang="ru-RU" sz="2000" i="1" u="sng" dirty="0" err="1" smtClean="0">
                <a:solidFill>
                  <a:srgbClr val="FFFF00"/>
                </a:solidFill>
                <a:effectLst/>
                <a:latin typeface="Times New Roman" pitchFamily="18" charset="0"/>
                <a:ea typeface="Times New Roman"/>
                <a:cs typeface="Times New Roman" pitchFamily="18" charset="0"/>
              </a:rPr>
              <a:t>жылдың</a:t>
            </a:r>
            <a:r>
              <a:rPr lang="ru-RU" sz="2000" i="1" u="sng" dirty="0" smtClean="0">
                <a:solidFill>
                  <a:srgbClr val="FFFF00"/>
                </a:solidFill>
                <a:effectLst/>
                <a:latin typeface="Times New Roman" pitchFamily="18" charset="0"/>
                <a:ea typeface="Times New Roman"/>
                <a:cs typeface="Times New Roman" pitchFamily="18" charset="0"/>
              </a:rPr>
              <a:t> ІІ </a:t>
            </a:r>
            <a:r>
              <a:rPr lang="ru-RU" sz="2000" i="1" u="sng" dirty="0" err="1" smtClean="0">
                <a:solidFill>
                  <a:srgbClr val="FFFF00"/>
                </a:solidFill>
                <a:effectLst/>
                <a:latin typeface="Times New Roman" pitchFamily="18" charset="0"/>
                <a:ea typeface="Times New Roman"/>
                <a:cs typeface="Times New Roman" pitchFamily="18" charset="0"/>
              </a:rPr>
              <a:t>тоқсанының</a:t>
            </a:r>
            <a:r>
              <a:rPr lang="ru-RU" sz="2000" i="1" u="sng" dirty="0" smtClean="0">
                <a:solidFill>
                  <a:srgbClr val="FFFF00"/>
                </a:solidFill>
                <a:effectLst/>
                <a:latin typeface="Times New Roman" pitchFamily="18" charset="0"/>
                <a:ea typeface="Times New Roman"/>
                <a:cs typeface="Times New Roman" pitchFamily="18" charset="0"/>
              </a:rPr>
              <a:t> </a:t>
            </a:r>
          </a:p>
          <a:p>
            <a:pPr algn="r">
              <a:lnSpc>
                <a:spcPts val="915"/>
              </a:lnSpc>
              <a:spcAft>
                <a:spcPts val="0"/>
              </a:spcAft>
            </a:pPr>
            <a:endParaRPr lang="ru-RU" sz="2000" i="1" u="sng" dirty="0">
              <a:solidFill>
                <a:srgbClr val="FFFF00"/>
              </a:solidFill>
              <a:latin typeface="Times New Roman" pitchFamily="18" charset="0"/>
              <a:ea typeface="Times New Roman"/>
              <a:cs typeface="Times New Roman" pitchFamily="18" charset="0"/>
            </a:endParaRPr>
          </a:p>
          <a:p>
            <a:pPr algn="r">
              <a:lnSpc>
                <a:spcPts val="915"/>
              </a:lnSpc>
              <a:spcAft>
                <a:spcPts val="0"/>
              </a:spcAft>
            </a:pPr>
            <a:r>
              <a:rPr lang="ru-RU" sz="2000" i="1" u="sng" dirty="0" err="1" smtClean="0">
                <a:solidFill>
                  <a:srgbClr val="FFFF00"/>
                </a:solidFill>
                <a:effectLst/>
                <a:latin typeface="Times New Roman" pitchFamily="18" charset="0"/>
                <a:ea typeface="Times New Roman"/>
                <a:cs typeface="Times New Roman" pitchFamily="18" charset="0"/>
              </a:rPr>
              <a:t>мәліметтері</a:t>
            </a:r>
            <a:r>
              <a:rPr lang="ru-RU" sz="2000" i="1" u="sng" dirty="0" smtClean="0">
                <a:solidFill>
                  <a:srgbClr val="FFFF00"/>
                </a:solidFill>
                <a:effectLst/>
                <a:latin typeface="Times New Roman" pitchFamily="18" charset="0"/>
                <a:ea typeface="Times New Roman"/>
                <a:cs typeface="Times New Roman" pitchFamily="18" charset="0"/>
              </a:rPr>
              <a:t> </a:t>
            </a:r>
            <a:r>
              <a:rPr lang="ru-RU" sz="2000" i="1" u="sng" dirty="0" err="1" smtClean="0">
                <a:solidFill>
                  <a:srgbClr val="FFFF00"/>
                </a:solidFill>
                <a:effectLst/>
                <a:latin typeface="Times New Roman" pitchFamily="18" charset="0"/>
                <a:ea typeface="Times New Roman"/>
                <a:cs typeface="Times New Roman" pitchFamily="18" charset="0"/>
              </a:rPr>
              <a:t>негізінде</a:t>
            </a:r>
            <a:endParaRPr lang="ru-RU" sz="2000" i="1" u="sng" dirty="0">
              <a:solidFill>
                <a:srgbClr val="FFFF0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xmlns="" val="23636555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ge_kk"/>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Прямоугольник 4"/>
          <p:cNvSpPr/>
          <p:nvPr/>
        </p:nvSpPr>
        <p:spPr>
          <a:xfrm>
            <a:off x="32160" y="116632"/>
            <a:ext cx="9111840" cy="241413"/>
          </a:xfrm>
          <a:prstGeom prst="rect">
            <a:avLst/>
          </a:prstGeom>
        </p:spPr>
        <p:txBody>
          <a:bodyPr wrap="square">
            <a:spAutoFit/>
          </a:bodyPr>
          <a:lstStyle/>
          <a:p>
            <a:pPr algn="ctr">
              <a:lnSpc>
                <a:spcPts val="805"/>
              </a:lnSpc>
              <a:spcAft>
                <a:spcPts val="0"/>
              </a:spcAft>
            </a:pPr>
            <a:r>
              <a:rPr lang="ru-RU" sz="2400" b="1" i="1" u="sng" dirty="0" err="1" smtClean="0">
                <a:solidFill>
                  <a:srgbClr val="002060"/>
                </a:solidFill>
                <a:effectLst/>
                <a:latin typeface="Times New Roman" pitchFamily="18" charset="0"/>
                <a:ea typeface="Times New Roman"/>
                <a:cs typeface="Times New Roman" pitchFamily="18" charset="0"/>
              </a:rPr>
              <a:t>Порталдың</a:t>
            </a:r>
            <a:r>
              <a:rPr lang="ru-RU" sz="2400" b="1" i="1" u="sng" dirty="0" smtClean="0">
                <a:solidFill>
                  <a:srgbClr val="002060"/>
                </a:solidFill>
                <a:effectLst/>
                <a:latin typeface="Times New Roman" pitchFamily="18" charset="0"/>
                <a:ea typeface="Times New Roman"/>
                <a:cs typeface="Times New Roman" pitchFamily="18" charset="0"/>
              </a:rPr>
              <a:t> </a:t>
            </a:r>
            <a:r>
              <a:rPr lang="ru-RU" sz="2400" b="1" i="1" u="sng" dirty="0" err="1" smtClean="0">
                <a:solidFill>
                  <a:srgbClr val="002060"/>
                </a:solidFill>
                <a:effectLst/>
                <a:latin typeface="Times New Roman" pitchFamily="18" charset="0"/>
                <a:ea typeface="Times New Roman"/>
                <a:cs typeface="Times New Roman" pitchFamily="18" charset="0"/>
              </a:rPr>
              <a:t>белсенді</a:t>
            </a:r>
            <a:r>
              <a:rPr lang="ru-RU" sz="2400" b="1" i="1" u="sng" dirty="0" smtClean="0">
                <a:solidFill>
                  <a:srgbClr val="002060"/>
                </a:solidFill>
                <a:effectLst/>
                <a:latin typeface="Times New Roman" pitchFamily="18" charset="0"/>
                <a:ea typeface="Times New Roman"/>
                <a:cs typeface="Times New Roman" pitchFamily="18" charset="0"/>
              </a:rPr>
              <a:t> </a:t>
            </a:r>
            <a:r>
              <a:rPr lang="ru-RU" sz="2400" b="1" i="1" u="sng" dirty="0" err="1" smtClean="0">
                <a:solidFill>
                  <a:srgbClr val="002060"/>
                </a:solidFill>
                <a:effectLst/>
                <a:latin typeface="Times New Roman" pitchFamily="18" charset="0"/>
                <a:ea typeface="Times New Roman"/>
                <a:cs typeface="Times New Roman" pitchFamily="18" charset="0"/>
              </a:rPr>
              <a:t>пайдаланушыларының</a:t>
            </a:r>
            <a:r>
              <a:rPr lang="ru-RU" sz="2400" b="1" i="1" u="sng" dirty="0" smtClean="0">
                <a:solidFill>
                  <a:srgbClr val="002060"/>
                </a:solidFill>
                <a:effectLst/>
                <a:latin typeface="Times New Roman" pitchFamily="18" charset="0"/>
                <a:ea typeface="Times New Roman"/>
                <a:cs typeface="Times New Roman" pitchFamily="18" charset="0"/>
              </a:rPr>
              <a:t>  </a:t>
            </a:r>
            <a:r>
              <a:rPr lang="ru-RU" sz="2400" b="1" i="1" u="sng" dirty="0" err="1" smtClean="0">
                <a:solidFill>
                  <a:srgbClr val="002060"/>
                </a:solidFill>
                <a:effectLst/>
                <a:latin typeface="Times New Roman" pitchFamily="18" charset="0"/>
                <a:ea typeface="Times New Roman"/>
                <a:cs typeface="Times New Roman" pitchFamily="18" charset="0"/>
              </a:rPr>
              <a:t>жас</a:t>
            </a:r>
            <a:r>
              <a:rPr lang="ru-RU" sz="2400" b="1" i="1" u="sng" dirty="0" smtClean="0">
                <a:solidFill>
                  <a:srgbClr val="002060"/>
                </a:solidFill>
                <a:effectLst/>
                <a:latin typeface="Times New Roman" pitchFamily="18" charset="0"/>
                <a:ea typeface="Times New Roman"/>
                <a:cs typeface="Times New Roman" pitchFamily="18" charset="0"/>
              </a:rPr>
              <a:t> </a:t>
            </a:r>
            <a:r>
              <a:rPr lang="ru-RU" sz="2400" b="1" i="1" u="sng" dirty="0" err="1" smtClean="0">
                <a:solidFill>
                  <a:srgbClr val="002060"/>
                </a:solidFill>
                <a:effectLst/>
                <a:latin typeface="Times New Roman" pitchFamily="18" charset="0"/>
                <a:ea typeface="Times New Roman"/>
                <a:cs typeface="Times New Roman" pitchFamily="18" charset="0"/>
              </a:rPr>
              <a:t>санаты</a:t>
            </a:r>
            <a:endParaRPr lang="ru-RU" sz="2400" i="1" u="sng" dirty="0">
              <a:solidFill>
                <a:srgbClr val="00206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xmlns="" val="64467685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44887"/>
            <a:ext cx="9144000" cy="207749"/>
          </a:xfrm>
          <a:prstGeom prst="rect">
            <a:avLst/>
          </a:prstGeom>
        </p:spPr>
        <p:txBody>
          <a:bodyPr wrap="square">
            <a:spAutoFit/>
          </a:bodyPr>
          <a:lstStyle/>
          <a:p>
            <a:pPr>
              <a:lnSpc>
                <a:spcPts val="915"/>
              </a:lnSpc>
              <a:spcAft>
                <a:spcPts val="0"/>
              </a:spcAft>
            </a:pPr>
            <a:r>
              <a:rPr lang="ru-RU" sz="3200" b="1" i="1" u="sng" dirty="0" err="1"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Қазақстан</a:t>
            </a:r>
            <a:r>
              <a:rPr lang="ru-RU" sz="3200" b="1" i="1" u="sng" dirty="0"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 </a:t>
            </a:r>
            <a:r>
              <a:rPr lang="ru-RU" sz="3200" b="1" i="1" u="sng" dirty="0" err="1"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аймақтарынан</a:t>
            </a:r>
            <a:r>
              <a:rPr lang="ru-RU" sz="3200" b="1" i="1" u="sng" dirty="0"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 </a:t>
            </a:r>
            <a:r>
              <a:rPr lang="ru-RU" sz="3200" b="1" i="1" u="sng" dirty="0" err="1"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порталға</a:t>
            </a:r>
            <a:r>
              <a:rPr lang="ru-RU" sz="3200" b="1" i="1" u="sng" dirty="0"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 </a:t>
            </a:r>
            <a:r>
              <a:rPr lang="ru-RU" sz="3200" b="1" i="1" u="sng" dirty="0" err="1" smtClean="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келушілер</a:t>
            </a:r>
            <a:endParaRPr lang="ru-RU" sz="3200" i="1" u="sng" dirty="0">
              <a:solidFill>
                <a:srgbClr val="FFFF00"/>
              </a:solidFill>
              <a:effectLst>
                <a:outerShdw blurRad="38100" dist="38100" dir="2700000" algn="tl">
                  <a:srgbClr val="000000">
                    <a:alpha val="43137"/>
                  </a:srgbClr>
                </a:outerShdw>
              </a:effectLst>
              <a:latin typeface="Times New Roman" pitchFamily="18" charset="0"/>
              <a:ea typeface="Times New Roman"/>
              <a:cs typeface="Times New Roman" pitchFamily="18" charset="0"/>
            </a:endParaRPr>
          </a:p>
        </p:txBody>
      </p:sp>
      <p:pic>
        <p:nvPicPr>
          <p:cNvPr id="5122" name="Picture 2" descr="regions_k"/>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76672"/>
            <a:ext cx="9144000" cy="6370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5418003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96</TotalTime>
  <Words>190</Words>
  <Application>Microsoft Office PowerPoint</Application>
  <PresentationFormat>Экран (4:3)</PresentationFormat>
  <Paragraphs>44</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Базовая</vt:lpstr>
      <vt:lpstr>Слайд 1</vt:lpstr>
      <vt:lpstr>Электрондық үкіметтің артықшылығы  мен пайдасы</vt:lpstr>
      <vt:lpstr>Электронды үкімет</vt:lpstr>
      <vt:lpstr>Слайд 4</vt:lpstr>
      <vt:lpstr>Электронды үкіметтің артықшылығы                                      мен                            қолайлығы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Электрондық үкіметтің артықшылығы  мен пайдасы</dc:title>
  <dc:creator>пкк</dc:creator>
  <cp:lastModifiedBy>User</cp:lastModifiedBy>
  <cp:revision>9</cp:revision>
  <dcterms:created xsi:type="dcterms:W3CDTF">2013-10-10T16:28:55Z</dcterms:created>
  <dcterms:modified xsi:type="dcterms:W3CDTF">2016-02-22T09:11:00Z</dcterms:modified>
</cp:coreProperties>
</file>