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60" r:id="rId3"/>
    <p:sldId id="261" r:id="rId4"/>
    <p:sldId id="262" r:id="rId5"/>
    <p:sldId id="264" r:id="rId6"/>
    <p:sldId id="266" r:id="rId7"/>
    <p:sldId id="278" r:id="rId8"/>
    <p:sldId id="268" r:id="rId9"/>
    <p:sldId id="273" r:id="rId10"/>
    <p:sldId id="274" r:id="rId11"/>
    <p:sldId id="280" r:id="rId12"/>
    <p:sldId id="281" r:id="rId13"/>
    <p:sldId id="27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26.02.2016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slow">
    <p:strips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trips dir="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trips dir="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26.02.2016</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spd="slow">
    <p:strips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26.02.2016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slow">
    <p:strips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strips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slow">
    <p:strips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26.02.2016</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spd="slow">
    <p:strips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trips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26.02.2016</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spd="slow">
    <p:strips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26.02.2016</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spd="slow">
    <p:strips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26.02.2016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ransition spd="slow">
    <p:strips dir="ru"/>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96752"/>
            <a:ext cx="8031266" cy="5304082"/>
          </a:xfrm>
        </p:spPr>
        <p:txBody>
          <a:bodyPr>
            <a:noAutofit/>
          </a:bodyPr>
          <a:lstStyle/>
          <a:p>
            <a:pPr algn="ctr"/>
            <a:r>
              <a:rPr lang="kk-KZ" sz="3200" dirty="0" smtClean="0">
                <a:solidFill>
                  <a:schemeClr val="accent3"/>
                </a:solidFill>
                <a:latin typeface="Times New Roman" pitchFamily="18" charset="0"/>
                <a:cs typeface="Times New Roman" pitchFamily="18" charset="0"/>
              </a:rPr>
              <a:t>А.Байтұрсынов атындағы Қостанай мемлекеттік университеті</a:t>
            </a:r>
            <a:r>
              <a:rPr lang="ru-RU" sz="3200" dirty="0" smtClean="0">
                <a:solidFill>
                  <a:schemeClr val="accent3"/>
                </a:solidFill>
                <a:latin typeface="Times New Roman" pitchFamily="18" charset="0"/>
                <a:cs typeface="Times New Roman" pitchFamily="18" charset="0"/>
              </a:rPr>
              <a:t/>
            </a:r>
            <a:br>
              <a:rPr lang="ru-RU" sz="3200" dirty="0" smtClean="0">
                <a:solidFill>
                  <a:schemeClr val="accent3"/>
                </a:solidFill>
                <a:latin typeface="Times New Roman" pitchFamily="18" charset="0"/>
                <a:cs typeface="Times New Roman" pitchFamily="18" charset="0"/>
              </a:rPr>
            </a:br>
            <a:r>
              <a:rPr lang="ru-RU" sz="3200" dirty="0" smtClean="0">
                <a:solidFill>
                  <a:schemeClr val="accent3"/>
                </a:solidFill>
                <a:latin typeface="Times New Roman" pitchFamily="18" charset="0"/>
                <a:cs typeface="Times New Roman" pitchFamily="18" charset="0"/>
              </a:rPr>
              <a:t/>
            </a:r>
            <a:br>
              <a:rPr lang="ru-RU" sz="3200" dirty="0" smtClean="0">
                <a:solidFill>
                  <a:schemeClr val="accent3"/>
                </a:solidFill>
                <a:latin typeface="Times New Roman" pitchFamily="18" charset="0"/>
                <a:cs typeface="Times New Roman" pitchFamily="18" charset="0"/>
              </a:rPr>
            </a:br>
            <a:r>
              <a:rPr lang="ru-RU" sz="3200" dirty="0" smtClean="0">
                <a:solidFill>
                  <a:schemeClr val="accent3"/>
                </a:solidFill>
                <a:latin typeface="Times New Roman" pitchFamily="18" charset="0"/>
                <a:cs typeface="Times New Roman" pitchFamily="18" charset="0"/>
              </a:rPr>
              <a:t/>
            </a:r>
            <a:br>
              <a:rPr lang="ru-RU" sz="3200" dirty="0" smtClean="0">
                <a:solidFill>
                  <a:schemeClr val="accent3"/>
                </a:solidFill>
                <a:latin typeface="Times New Roman" pitchFamily="18" charset="0"/>
                <a:cs typeface="Times New Roman" pitchFamily="18" charset="0"/>
              </a:rPr>
            </a:br>
            <a:r>
              <a:rPr lang="kk-KZ" sz="3200" dirty="0" smtClean="0">
                <a:solidFill>
                  <a:schemeClr val="accent3"/>
                </a:solidFill>
                <a:latin typeface="Times New Roman" pitchFamily="18" charset="0"/>
                <a:cs typeface="Times New Roman" pitchFamily="18" charset="0"/>
              </a:rPr>
              <a:t>Тілдік </a:t>
            </a:r>
            <a:r>
              <a:rPr lang="kk-KZ" sz="3200" dirty="0" smtClean="0">
                <a:solidFill>
                  <a:schemeClr val="accent3"/>
                </a:solidFill>
                <a:latin typeface="Times New Roman" pitchFamily="18" charset="0"/>
                <a:cs typeface="Times New Roman" pitchFamily="18" charset="0"/>
              </a:rPr>
              <a:t>даярлау орталығының аға оқытушысы гуманитарлық ғылымдарының магистрі:Алтыбаева Ақжан Бақытжанқызы</a:t>
            </a:r>
            <a:r>
              <a:rPr lang="ru-RU" sz="3200" dirty="0" smtClean="0">
                <a:solidFill>
                  <a:schemeClr val="accent3"/>
                </a:solidFill>
                <a:latin typeface="Times New Roman" pitchFamily="18" charset="0"/>
                <a:cs typeface="Times New Roman" pitchFamily="18" charset="0"/>
              </a:rPr>
              <a:t/>
            </a:r>
            <a:br>
              <a:rPr lang="ru-RU" sz="3200" dirty="0" smtClean="0">
                <a:solidFill>
                  <a:schemeClr val="accent3"/>
                </a:solidFill>
                <a:latin typeface="Times New Roman" pitchFamily="18" charset="0"/>
                <a:cs typeface="Times New Roman" pitchFamily="18" charset="0"/>
              </a:rPr>
            </a:br>
            <a:r>
              <a:rPr lang="ru-RU" sz="3200" dirty="0" smtClean="0">
                <a:solidFill>
                  <a:schemeClr val="accent3"/>
                </a:solidFill>
                <a:latin typeface="Times New Roman" pitchFamily="18" charset="0"/>
                <a:cs typeface="Times New Roman" pitchFamily="18" charset="0"/>
              </a:rPr>
              <a:t/>
            </a:r>
            <a:br>
              <a:rPr lang="ru-RU" sz="3200" dirty="0" smtClean="0">
                <a:solidFill>
                  <a:schemeClr val="accent3"/>
                </a:solidFill>
                <a:latin typeface="Times New Roman" pitchFamily="18" charset="0"/>
                <a:cs typeface="Times New Roman" pitchFamily="18" charset="0"/>
              </a:rPr>
            </a:br>
            <a:r>
              <a:rPr lang="ru-RU" sz="3200" dirty="0" smtClean="0">
                <a:solidFill>
                  <a:schemeClr val="accent3"/>
                </a:solidFill>
                <a:latin typeface="Times New Roman" pitchFamily="18" charset="0"/>
                <a:cs typeface="Times New Roman" pitchFamily="18" charset="0"/>
              </a:rPr>
              <a:t/>
            </a:r>
            <a:br>
              <a:rPr lang="ru-RU" sz="3200" dirty="0" smtClean="0">
                <a:solidFill>
                  <a:schemeClr val="accent3"/>
                </a:solidFill>
                <a:latin typeface="Times New Roman" pitchFamily="18" charset="0"/>
                <a:cs typeface="Times New Roman" pitchFamily="18" charset="0"/>
              </a:rPr>
            </a:br>
            <a:r>
              <a:rPr lang="ru-RU" sz="3200" dirty="0" smtClean="0">
                <a:solidFill>
                  <a:schemeClr val="accent3"/>
                </a:solidFill>
                <a:latin typeface="Times New Roman" pitchFamily="18" charset="0"/>
                <a:cs typeface="Times New Roman" pitchFamily="18" charset="0"/>
              </a:rPr>
              <a:t/>
            </a:r>
            <a:br>
              <a:rPr lang="ru-RU" sz="3200" dirty="0" smtClean="0">
                <a:solidFill>
                  <a:schemeClr val="accent3"/>
                </a:solidFill>
                <a:latin typeface="Times New Roman" pitchFamily="18" charset="0"/>
                <a:cs typeface="Times New Roman" pitchFamily="18" charset="0"/>
              </a:rPr>
            </a:br>
            <a:r>
              <a:rPr lang="kk-KZ" sz="3200" dirty="0" smtClean="0">
                <a:solidFill>
                  <a:schemeClr val="accent3"/>
                </a:solidFill>
                <a:latin typeface="Times New Roman" pitchFamily="18" charset="0"/>
                <a:cs typeface="Times New Roman" pitchFamily="18" charset="0"/>
              </a:rPr>
              <a:t>Қазақ </a:t>
            </a:r>
            <a:r>
              <a:rPr lang="kk-KZ" sz="3200" dirty="0" smtClean="0">
                <a:solidFill>
                  <a:schemeClr val="accent3"/>
                </a:solidFill>
                <a:latin typeface="Times New Roman" pitchFamily="18" charset="0"/>
                <a:cs typeface="Times New Roman" pitchFamily="18" charset="0"/>
              </a:rPr>
              <a:t>ресми </a:t>
            </a:r>
            <a:br>
              <a:rPr lang="kk-KZ" sz="3200" dirty="0" smtClean="0">
                <a:solidFill>
                  <a:schemeClr val="accent3"/>
                </a:solidFill>
                <a:latin typeface="Times New Roman" pitchFamily="18" charset="0"/>
                <a:cs typeface="Times New Roman" pitchFamily="18" charset="0"/>
              </a:rPr>
            </a:br>
            <a:r>
              <a:rPr lang="kk-KZ" sz="3200" dirty="0" smtClean="0">
                <a:solidFill>
                  <a:schemeClr val="accent3"/>
                </a:solidFill>
                <a:latin typeface="Times New Roman" pitchFamily="18" charset="0"/>
                <a:cs typeface="Times New Roman" pitchFamily="18" charset="0"/>
              </a:rPr>
              <a:t>іс </a:t>
            </a:r>
            <a:r>
              <a:rPr lang="kk-KZ" sz="3200" dirty="0" smtClean="0">
                <a:solidFill>
                  <a:schemeClr val="accent3"/>
                </a:solidFill>
                <a:latin typeface="Times New Roman" pitchFamily="18" charset="0"/>
                <a:cs typeface="Times New Roman" pitchFamily="18" charset="0"/>
              </a:rPr>
              <a:t>қағаздар тілінің </a:t>
            </a:r>
            <a:r>
              <a:rPr lang="kk-KZ" sz="3200" dirty="0" smtClean="0">
                <a:solidFill>
                  <a:schemeClr val="accent3"/>
                </a:solidFill>
                <a:latin typeface="Times New Roman" pitchFamily="18" charset="0"/>
                <a:cs typeface="Times New Roman" pitchFamily="18" charset="0"/>
              </a:rPr>
              <a:t>даму </a:t>
            </a:r>
            <a:r>
              <a:rPr lang="kk-KZ" sz="3200" dirty="0" smtClean="0">
                <a:solidFill>
                  <a:schemeClr val="accent3"/>
                </a:solidFill>
                <a:latin typeface="Times New Roman" pitchFamily="18" charset="0"/>
                <a:cs typeface="Times New Roman" pitchFamily="18" charset="0"/>
              </a:rPr>
              <a:t>тарихы </a:t>
            </a:r>
            <a:endParaRPr lang="ru-RU" sz="3200" dirty="0">
              <a:solidFill>
                <a:schemeClr val="accent3"/>
              </a:solidFill>
              <a:latin typeface="Times New Roman" pitchFamily="18" charset="0"/>
              <a:cs typeface="Times New Roman" pitchFamily="18" charset="0"/>
            </a:endParaRPr>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980728"/>
            <a:ext cx="8229600" cy="5184576"/>
          </a:xfrm>
        </p:spPr>
        <p:txBody>
          <a:bodyPr>
            <a:normAutofit fontScale="77500" lnSpcReduction="20000"/>
          </a:bodyPr>
          <a:lstStyle/>
          <a:p>
            <a:r>
              <a:rPr lang="kk-KZ" sz="3100" dirty="0" smtClean="0"/>
              <a:t>Қазіргі қазақ тілінің фонетикалық құрылымының, лексика, морфология және синтаксис жүйесінің XX ғасырдың бас кезіндегі дамуындағы негізгі процестер, әр түрлі өзгерістер белгілі дәрежедс сол кездегі ресми іс қағаздар тілінен де айқын көрінеді.</a:t>
            </a:r>
            <a:endParaRPr lang="ru-RU" sz="3100" dirty="0" smtClean="0"/>
          </a:p>
          <a:p>
            <a:r>
              <a:rPr lang="kk-KZ" sz="3100" dirty="0" smtClean="0"/>
              <a:t>Бұл кезеңдегі ресми іс қағаздар тілінде де біраз фонетикалық өзгерістер болды. Мысалы, қазіргі қазақ тілінде </a:t>
            </a:r>
            <a:r>
              <a:rPr lang="kk-KZ" sz="3100" i="1" dirty="0" smtClean="0"/>
              <a:t>ақыл, ақылдасу, әскер, айып,өмір, өнер, арыз </a:t>
            </a:r>
            <a:r>
              <a:rPr lang="kk-KZ" sz="3100" dirty="0" smtClean="0"/>
              <a:t>түрінде қолданылып жүрген жекелеген сөздер бұл тұстағы ресми іс қағаздар тілінде ғ дыбысы арқылы, яғни араб тіліндегі формасында жұмсалады,</a:t>
            </a:r>
            <a:endParaRPr lang="ru-RU" sz="3100" dirty="0" smtClean="0"/>
          </a:p>
          <a:p>
            <a:r>
              <a:rPr lang="kk-KZ" sz="3100" i="1" dirty="0" smtClean="0"/>
              <a:t>ғақыл — </a:t>
            </a:r>
            <a:r>
              <a:rPr lang="kk-KZ" sz="3100" dirty="0" smtClean="0"/>
              <a:t>ақыл                         </a:t>
            </a:r>
            <a:r>
              <a:rPr lang="kk-KZ" sz="3100" i="1" dirty="0" smtClean="0"/>
              <a:t>ғайып — </a:t>
            </a:r>
            <a:r>
              <a:rPr lang="kk-KZ" sz="3100" dirty="0" smtClean="0"/>
              <a:t>айып</a:t>
            </a:r>
            <a:endParaRPr lang="ru-RU" sz="3100" dirty="0" smtClean="0"/>
          </a:p>
          <a:p>
            <a:r>
              <a:rPr lang="kk-KZ" sz="3100" i="1" dirty="0" smtClean="0"/>
              <a:t>ғакылдасу — </a:t>
            </a:r>
            <a:r>
              <a:rPr lang="kk-KZ" sz="3100" dirty="0" smtClean="0"/>
              <a:t>ақылдасу         </a:t>
            </a:r>
            <a:r>
              <a:rPr lang="kk-KZ" sz="3100" i="1" dirty="0" smtClean="0"/>
              <a:t>ғөнер - </a:t>
            </a:r>
            <a:r>
              <a:rPr lang="kk-KZ" sz="3100" dirty="0" smtClean="0"/>
              <a:t>онер</a:t>
            </a:r>
            <a:endParaRPr lang="ru-RU" sz="3100" dirty="0" smtClean="0"/>
          </a:p>
          <a:p>
            <a:r>
              <a:rPr lang="ru-RU" sz="3100" i="1" dirty="0" err="1" smtClean="0"/>
              <a:t>ғаскер </a:t>
            </a:r>
            <a:r>
              <a:rPr lang="ru-RU" sz="3100" i="1" dirty="0" smtClean="0"/>
              <a:t>- </a:t>
            </a:r>
            <a:r>
              <a:rPr lang="ru-RU" sz="3100" dirty="0" err="1" smtClean="0"/>
              <a:t>әскер                        </a:t>
            </a:r>
            <a:r>
              <a:rPr lang="ru-RU" sz="3100" i="1" dirty="0" err="1" smtClean="0"/>
              <a:t>гарыз</a:t>
            </a:r>
            <a:r>
              <a:rPr lang="ru-RU" sz="3100" i="1" dirty="0" smtClean="0"/>
              <a:t> — </a:t>
            </a:r>
            <a:r>
              <a:rPr lang="ru-RU" sz="3100" dirty="0" err="1" smtClean="0"/>
              <a:t>арыз</a:t>
            </a:r>
            <a:endParaRPr lang="ru-RU" sz="3100" dirty="0" smtClean="0"/>
          </a:p>
          <a:p>
            <a:endParaRPr lang="ru-RU" dirty="0"/>
          </a:p>
        </p:txBody>
      </p:sp>
    </p:spTree>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457200" y="764704"/>
            <a:ext cx="7931224" cy="5709248"/>
          </a:xfrm>
        </p:spPr>
        <p:txBody>
          <a:bodyPr>
            <a:normAutofit/>
          </a:bodyPr>
          <a:lstStyle/>
          <a:p>
            <a:r>
              <a:rPr lang="kk-KZ" dirty="0" smtClean="0"/>
              <a:t>Іс қағаздарын қазақша жүргізуді қалыптастыру үлкен де жауапты іс. Бұл қалыптасып, бір ізге түскеншеіс қағаздарының түрлі нұсқаларын қалыптастырудағы өркениетті елдер тәжірибесіне сүйеніп, ана тілінің өз заңдылықтарын сақтап, өз мүмкіншілігін сарқа пайдалана отырып ұлттық іс қағаздарын қалыптастыру. Кез-келген ресми құжат қоғамдық және еңбек қарым-қатынастарын талдап отырады. Демек, ресми тілде қолданылатын тілдік құралдары, емле ережелерін пайдалануға нақты талаптар қойылады. </a:t>
            </a:r>
            <a:endParaRPr lang="ru-RU" dirty="0"/>
          </a:p>
        </p:txBody>
      </p:sp>
    </p:spTree>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457200" y="980728"/>
            <a:ext cx="8229600" cy="5026563"/>
          </a:xfrm>
        </p:spPr>
        <p:txBody>
          <a:bodyPr>
            <a:normAutofit/>
          </a:bodyPr>
          <a:lstStyle/>
          <a:p>
            <a:r>
              <a:rPr lang="kk-KZ" dirty="0" smtClean="0"/>
              <a:t>Ресми құжат – тұтас құрылым, сондықтан:</a:t>
            </a:r>
          </a:p>
          <a:p>
            <a:r>
              <a:rPr lang="kk-KZ" dirty="0" smtClean="0"/>
              <a:t>-мазмұны қысқа және тұжырымды түрде баяндалуы тиіс; </a:t>
            </a:r>
          </a:p>
          <a:p>
            <a:r>
              <a:rPr lang="kk-KZ" dirty="0" smtClean="0"/>
              <a:t>-тұжырымдар дәл, нақты түрде болуы тиіс;</a:t>
            </a:r>
          </a:p>
          <a:p>
            <a:r>
              <a:rPr lang="kk-KZ" dirty="0" smtClean="0"/>
              <a:t>-сөздер мен терминдер өз мағынасында пайдалануы тиіс; </a:t>
            </a:r>
          </a:p>
          <a:p>
            <a:r>
              <a:rPr lang="kk-KZ" dirty="0" smtClean="0"/>
              <a:t>-терминдер мен тұрақты орамдардың бірегейлігі сақталу тиіс; </a:t>
            </a:r>
          </a:p>
          <a:p>
            <a:r>
              <a:rPr lang="kk-KZ" dirty="0" smtClean="0"/>
              <a:t>-бірінде варианттағы терминдердің Мемлекеттік терминология тарапынан бекітілген немесе ресми тілде стандартталған болуы тиіс</a:t>
            </a:r>
            <a:endParaRPr lang="ru-RU" dirty="0"/>
          </a:p>
        </p:txBody>
      </p:sp>
    </p:spTree>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457200" y="764704"/>
            <a:ext cx="8075240" cy="5709248"/>
          </a:xfrm>
        </p:spPr>
        <p:txBody>
          <a:bodyPr/>
          <a:lstStyle/>
          <a:p>
            <a:r>
              <a:rPr lang="kk-KZ" dirty="0" smtClean="0"/>
              <a:t>Орындаған: </a:t>
            </a:r>
            <a:r>
              <a:rPr lang="kk-KZ" i="1" dirty="0" smtClean="0"/>
              <a:t>Арыстанова Р.Б</a:t>
            </a:r>
          </a:p>
          <a:p>
            <a:r>
              <a:rPr lang="kk-KZ" i="1" dirty="0" smtClean="0"/>
              <a:t>                      Кожахметова Ғ.Б  </a:t>
            </a:r>
          </a:p>
          <a:p>
            <a:r>
              <a:rPr lang="kk-KZ" i="1" dirty="0" smtClean="0"/>
              <a:t>                     14-700-21, вет.сан </a:t>
            </a:r>
          </a:p>
          <a:p>
            <a:endParaRPr lang="kk-KZ" dirty="0" smtClean="0"/>
          </a:p>
          <a:p>
            <a:r>
              <a:rPr lang="kk-KZ" dirty="0" smtClean="0"/>
              <a:t>Тексерген: </a:t>
            </a:r>
            <a:r>
              <a:rPr lang="kk-KZ" i="1" dirty="0" smtClean="0"/>
              <a:t>Алтыбаева А.Б</a:t>
            </a:r>
          </a:p>
          <a:p>
            <a:endParaRPr lang="kk-KZ" i="1" dirty="0" smtClean="0"/>
          </a:p>
          <a:p>
            <a:endParaRPr lang="kk-KZ" i="1" dirty="0" smtClean="0"/>
          </a:p>
          <a:p>
            <a:endParaRPr lang="kk-KZ" i="1" dirty="0" smtClean="0"/>
          </a:p>
          <a:p>
            <a:endParaRPr lang="kk-KZ" i="1" dirty="0" smtClean="0"/>
          </a:p>
          <a:p>
            <a:endParaRPr lang="kk-KZ" i="1" dirty="0" smtClean="0"/>
          </a:p>
          <a:p>
            <a:endParaRPr lang="kk-KZ" i="1" dirty="0" smtClean="0"/>
          </a:p>
          <a:p>
            <a:r>
              <a:rPr lang="kk-KZ" i="1" dirty="0" smtClean="0"/>
              <a:t>10.09.2015ж</a:t>
            </a:r>
            <a:endParaRPr lang="ru-RU" i="1" dirty="0"/>
          </a:p>
        </p:txBody>
      </p:sp>
    </p:spTree>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124744"/>
            <a:ext cx="8229600" cy="5001419"/>
          </a:xfrm>
        </p:spPr>
        <p:txBody>
          <a:bodyPr>
            <a:normAutofit fontScale="92500"/>
          </a:bodyPr>
          <a:lstStyle/>
          <a:p>
            <a:r>
              <a:rPr lang="kk-KZ" dirty="0" smtClean="0"/>
              <a:t>Қазақ ресми іс қағаздар стилі халықтың қоғамдық өмірімен, мәдени өркендеуімен ,әдеби тілдің дамып, жанрлық тармақталуымен, қоғамдық қызметінің артуымен байланысты дамып,жетіліп отырған. Қазақ ресми іс қағаздар тілінің тарихына шолу жасай отырып, оның екі түрлі арнадан сусындағаның байқауға балады. Бірі- сонау көне дәуірден бері үзілмей келе жатқан хан жарлықтары және де ресми құжаттар үлгілері. Екіншісі-қазақ жерінің Ресей мемлекетінің қол астына кіруімен байланысты қазақ тіліне аударылып таратылған орыс әкімшілік орындарының бұйрық-жарлықтары, заңдары, қатынас қағаздары. Яғни, қазіргі қазақ ресми іс қағаздар тілі жоқ жерден пайда бола салмаған, өзіндік тарихы бар құбылыс.</a:t>
            </a:r>
            <a:endParaRPr lang="ru-RU" dirty="0" smtClean="0"/>
          </a:p>
          <a:p>
            <a:endParaRPr lang="ru-RU" dirty="0"/>
          </a:p>
        </p:txBody>
      </p:sp>
    </p:spTree>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124744"/>
            <a:ext cx="8229600" cy="4882547"/>
          </a:xfrm>
        </p:spPr>
        <p:txBody>
          <a:bodyPr>
            <a:normAutofit/>
          </a:bodyPr>
          <a:lstStyle/>
          <a:p>
            <a:r>
              <a:rPr lang="kk-KZ" dirty="0" smtClean="0"/>
              <a:t>Бұл кезендегі ресми іс қағаздарына қазақ хандарының, сұлтандарының, батырларының, тархандарының, старшиналарының патшаға және орыс әкімшілік орындарына жазған хаттары жатады. Бұлардың бірқатары Қазақстан тарихына, қазақ-орыс қатынастарына, қазақ хандықтарының тарихы, сол кезеңдегі саяси құрылыс туралы т.б. жинақтарда жарияланды. Бұл ресми іс қағаздары сол кезендегі қазақ даласының саяси, әлеуметтік, экономикалық жағын бейнелеумен қатар, бізге XVIII ғасырдың екінші жартысы мен XIX ғасырдың бірінші жартысында қазақ ресми іс қағаздарының тілі қандай болғанын да көрсете алады.</a:t>
            </a:r>
            <a:endParaRPr lang="ru-RU" dirty="0" smtClean="0"/>
          </a:p>
          <a:p>
            <a:endParaRPr lang="ru-RU" dirty="0"/>
          </a:p>
        </p:txBody>
      </p:sp>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20688"/>
            <a:ext cx="8229600" cy="5904656"/>
          </a:xfrm>
        </p:spPr>
        <p:txBody>
          <a:bodyPr>
            <a:noAutofit/>
          </a:bodyPr>
          <a:lstStyle/>
          <a:p>
            <a:r>
              <a:rPr lang="kk-KZ" sz="1400" dirty="0" smtClean="0"/>
              <a:t>Олар:</a:t>
            </a:r>
            <a:endParaRPr lang="ru-RU" sz="1400" dirty="0" smtClean="0"/>
          </a:p>
          <a:p>
            <a:r>
              <a:rPr lang="kk-KZ" sz="1400" dirty="0" smtClean="0"/>
              <a:t>1. Қайып хан елшілерінің қазақтардың Ресеймен тату тұру тілегі туралы мәлімдемесі. 1716 жылғы 13 қыркүйек.</a:t>
            </a:r>
            <a:endParaRPr lang="ru-RU" sz="1400" dirty="0" smtClean="0"/>
          </a:p>
          <a:p>
            <a:r>
              <a:rPr lang="kk-KZ" sz="1400" dirty="0" smtClean="0"/>
              <a:t>2. Қайып ханның жоңғарларға қарсы бірлесіп аттану үшін әскер жіберу туралы отініш жасап император I Петргe жазған хаты. 1718 жыл 10 желтоқсан.</a:t>
            </a:r>
            <a:endParaRPr lang="ru-RU" sz="1400" dirty="0" smtClean="0"/>
          </a:p>
          <a:p>
            <a:r>
              <a:rPr lang="kk-KZ" sz="1400" dirty="0" smtClean="0"/>
              <a:t>3. Кіші жүз ханы Әбілхайырдың өзінің қол астындағы адамдарымен бірге Ресей бодандығына алуды сұрап әйел патша Анна Иоанновнаға жазған хаты. 1730 жыл 8 қыркүйек.</a:t>
            </a:r>
            <a:endParaRPr lang="ru-RU" sz="1400" dirty="0" smtClean="0"/>
          </a:p>
          <a:p>
            <a:r>
              <a:rPr lang="kk-KZ" sz="1400" dirty="0" smtClean="0"/>
              <a:t>4. Хандар Әбілхайыр мен Сәмекенің, Нұралы сүлтанның, </a:t>
            </a:r>
            <a:r>
              <a:rPr lang="kk-KZ" sz="1400" u="sng" dirty="0" smtClean="0"/>
              <a:t>Бопай</a:t>
            </a:r>
            <a:r>
              <a:rPr lang="kk-KZ" sz="1400" dirty="0" smtClean="0"/>
              <a:t> ханшаның, қарақалпақ ханы мен старшындарының өздерінің Ресей бодандығын алғаны туралы императрица Аннаға хаты. 1731 жыл, 2 қаңтар.</a:t>
            </a:r>
            <a:endParaRPr lang="ru-RU" sz="1400" dirty="0" smtClean="0"/>
          </a:p>
          <a:p>
            <a:r>
              <a:rPr lang="kk-KZ" sz="1400" dirty="0" smtClean="0"/>
              <a:t>5. Орынбор комиссиясының бас командирі И.И. Неплюевтің Әбілхайыр ханмен және жоңғар қонтайшысы Галдан-Цереннің елшілері Кашкамен, Бурунмен кіші жүздің бодандығы туралы келіссөзі кезінде жүргізілген хаттама. 1742 жылғы 27 қыркүйек.</a:t>
            </a:r>
            <a:endParaRPr lang="ru-RU" sz="1400" dirty="0" smtClean="0"/>
          </a:p>
          <a:p>
            <a:r>
              <a:rPr lang="kk-KZ" sz="1400" dirty="0" smtClean="0"/>
              <a:t>6. Нұралы ханның Орынбор губернаторына хаты. 1773 жылғы 19 қыркүйек.</a:t>
            </a:r>
            <a:endParaRPr lang="ru-RU" sz="1400" dirty="0" smtClean="0"/>
          </a:p>
          <a:p>
            <a:r>
              <a:rPr lang="kk-KZ" sz="1400" dirty="0" smtClean="0"/>
              <a:t>7</a:t>
            </a:r>
            <a:r>
              <a:rPr lang="ru-RU" sz="1400" dirty="0" smtClean="0"/>
              <a:t>. </a:t>
            </a:r>
            <a:r>
              <a:rPr lang="ru-RU" sz="1400" dirty="0" err="1" smtClean="0"/>
              <a:t>Нұралы ханның </a:t>
            </a:r>
            <a:r>
              <a:rPr lang="ru-RU" sz="1400" dirty="0" smtClean="0"/>
              <a:t>подполковник </a:t>
            </a:r>
            <a:r>
              <a:rPr lang="ru-RU" sz="1400" dirty="0" err="1" smtClean="0"/>
              <a:t>Симоновқа </a:t>
            </a:r>
            <a:r>
              <a:rPr lang="ru-RU" sz="1400" dirty="0" smtClean="0"/>
              <a:t>хаты. 1773 </a:t>
            </a:r>
            <a:r>
              <a:rPr lang="ru-RU" sz="1400" dirty="0" err="1" smtClean="0"/>
              <a:t>жылғы </a:t>
            </a:r>
            <a:r>
              <a:rPr lang="ru-RU" sz="1400" dirty="0" smtClean="0"/>
              <a:t>9 </a:t>
            </a:r>
            <a:r>
              <a:rPr lang="ru-RU" sz="1400" dirty="0" err="1" smtClean="0"/>
              <a:t>қараша</a:t>
            </a:r>
            <a:r>
              <a:rPr lang="ru-RU" sz="1400" dirty="0" smtClean="0"/>
              <a:t>.</a:t>
            </a:r>
          </a:p>
          <a:p>
            <a:r>
              <a:rPr lang="kk-KZ" sz="1400" dirty="0" smtClean="0"/>
              <a:t>8</a:t>
            </a:r>
            <a:r>
              <a:rPr lang="ru-RU" sz="1400" dirty="0" smtClean="0"/>
              <a:t>. </a:t>
            </a:r>
            <a:r>
              <a:rPr lang="ru-RU" sz="1400" dirty="0" err="1" smtClean="0"/>
              <a:t>Айшуақ сұлтанның </a:t>
            </a:r>
            <a:r>
              <a:rPr lang="ru-RU" sz="1400" dirty="0" smtClean="0"/>
              <a:t>подполковник </a:t>
            </a:r>
            <a:r>
              <a:rPr lang="ru-RU" sz="1400" dirty="0" err="1" smtClean="0"/>
              <a:t>Симоновқа </a:t>
            </a:r>
            <a:r>
              <a:rPr lang="ru-RU" sz="1400" dirty="0" smtClean="0"/>
              <a:t>хаты. 1773 </a:t>
            </a:r>
            <a:r>
              <a:rPr lang="ru-RU" sz="1400" dirty="0" err="1" smtClean="0"/>
              <a:t>жылғы </a:t>
            </a:r>
            <a:r>
              <a:rPr lang="ru-RU" sz="1400" dirty="0" smtClean="0"/>
              <a:t>18 </a:t>
            </a:r>
            <a:r>
              <a:rPr lang="ru-RU" sz="1400" dirty="0" err="1" smtClean="0"/>
              <a:t>желтоқсан</a:t>
            </a:r>
            <a:r>
              <a:rPr lang="ru-RU" sz="1400" dirty="0" smtClean="0"/>
              <a:t>.</a:t>
            </a:r>
          </a:p>
          <a:p>
            <a:r>
              <a:rPr lang="kk-KZ" sz="1400" dirty="0" smtClean="0"/>
              <a:t>9</a:t>
            </a:r>
            <a:r>
              <a:rPr lang="ru-RU" sz="1400" dirty="0" smtClean="0"/>
              <a:t>. </a:t>
            </a:r>
            <a:r>
              <a:rPr lang="ru-RU" sz="1400" dirty="0" err="1" smtClean="0"/>
              <a:t>Орынбор</a:t>
            </a:r>
            <a:r>
              <a:rPr lang="ru-RU" sz="1400" dirty="0" smtClean="0"/>
              <a:t> </a:t>
            </a:r>
            <a:r>
              <a:rPr lang="ru-RU" sz="1400" dirty="0" err="1" smtClean="0"/>
              <a:t>шекара</a:t>
            </a:r>
            <a:r>
              <a:rPr lang="ru-RU" sz="1400" dirty="0" smtClean="0"/>
              <a:t> </a:t>
            </a:r>
            <a:r>
              <a:rPr lang="ru-RU" sz="1400" dirty="0" err="1" smtClean="0"/>
              <a:t>істері</a:t>
            </a:r>
            <a:r>
              <a:rPr lang="ru-RU" sz="1400" dirty="0" smtClean="0"/>
              <a:t> </a:t>
            </a:r>
            <a:r>
              <a:rPr lang="ru-RU" sz="1400" dirty="0" err="1" smtClean="0"/>
              <a:t>экспедициясының </a:t>
            </a:r>
            <a:r>
              <a:rPr lang="ru-RU" sz="1400" dirty="0" smtClean="0"/>
              <a:t>Сырым </a:t>
            </a:r>
            <a:r>
              <a:rPr lang="ru-RU" sz="1400" dirty="0" err="1" smtClean="0"/>
              <a:t>батырды</a:t>
            </a:r>
            <a:r>
              <a:rPr lang="ru-RU" sz="1400" dirty="0" smtClean="0"/>
              <a:t> </a:t>
            </a:r>
            <a:r>
              <a:rPr lang="ru-RU" sz="1400" dirty="0" err="1" smtClean="0"/>
              <a:t>байұлы ұрпағының </a:t>
            </a:r>
            <a:r>
              <a:rPr lang="ru-RU" sz="1400" dirty="0" smtClean="0"/>
              <a:t>Бас </a:t>
            </a:r>
            <a:r>
              <a:rPr lang="ru-RU" sz="1400" dirty="0" err="1" smtClean="0"/>
              <a:t>старшыны</a:t>
            </a:r>
            <a:r>
              <a:rPr lang="ru-RU" sz="1400" dirty="0" smtClean="0"/>
              <a:t> </a:t>
            </a:r>
            <a:r>
              <a:rPr lang="ru-RU" sz="1400" dirty="0" err="1" smtClean="0"/>
              <a:t>етіп</a:t>
            </a:r>
            <a:r>
              <a:rPr lang="ru-RU" sz="1400" dirty="0" smtClean="0"/>
              <a:t> </a:t>
            </a:r>
            <a:r>
              <a:rPr lang="ru-RU" sz="1400" dirty="0" err="1" smtClean="0"/>
              <a:t>бекіту</a:t>
            </a:r>
            <a:r>
              <a:rPr lang="ru-RU" sz="1400" dirty="0" smtClean="0"/>
              <a:t> </a:t>
            </a:r>
            <a:r>
              <a:rPr lang="ru-RU" sz="1400" dirty="0" err="1" smtClean="0"/>
              <a:t>туралы</a:t>
            </a:r>
            <a:r>
              <a:rPr lang="ru-RU" sz="1400" dirty="0" smtClean="0"/>
              <a:t> </a:t>
            </a:r>
            <a:r>
              <a:rPr lang="ru-RU" sz="1400" dirty="0" err="1" smtClean="0"/>
              <a:t>жарлығы</a:t>
            </a:r>
            <a:r>
              <a:rPr lang="ru-RU" sz="1400" dirty="0" smtClean="0"/>
              <a:t>. 1787 </a:t>
            </a:r>
            <a:r>
              <a:rPr lang="ru-RU" sz="1400" dirty="0" err="1" smtClean="0"/>
              <a:t>жыл</a:t>
            </a:r>
            <a:r>
              <a:rPr lang="ru-RU" sz="1400" dirty="0" smtClean="0"/>
              <a:t> 23 </a:t>
            </a:r>
            <a:r>
              <a:rPr lang="ru-RU" sz="1400" dirty="0" err="1" smtClean="0"/>
              <a:t>қазан</a:t>
            </a:r>
            <a:r>
              <a:rPr lang="ru-RU" sz="1400" dirty="0" smtClean="0"/>
              <a:t>.</a:t>
            </a:r>
          </a:p>
          <a:p>
            <a:r>
              <a:rPr lang="kk-KZ" sz="1400" dirty="0" smtClean="0"/>
              <a:t>1</a:t>
            </a:r>
            <a:r>
              <a:rPr lang="ru-RU" sz="1400" dirty="0" err="1" smtClean="0"/>
              <a:t>0.Қазақ сұлтандары </a:t>
            </a:r>
            <a:r>
              <a:rPr lang="ru-RU" sz="1400" dirty="0" smtClean="0"/>
              <a:t>мен </a:t>
            </a:r>
            <a:r>
              <a:rPr lang="ru-RU" sz="1400" dirty="0" err="1" smtClean="0"/>
              <a:t>старшиналарының </a:t>
            </a:r>
            <a:r>
              <a:rPr lang="ru-RU" sz="1400" dirty="0" smtClean="0"/>
              <a:t>Екатерина </a:t>
            </a:r>
            <a:r>
              <a:rPr lang="ru-RU" sz="1400" dirty="0" err="1" smtClean="0"/>
              <a:t>ІІ-ге</a:t>
            </a:r>
            <a:r>
              <a:rPr lang="ru-RU" sz="1400" dirty="0" smtClean="0"/>
              <a:t> </a:t>
            </a:r>
            <a:r>
              <a:rPr lang="ru-RU" sz="1400" dirty="0" err="1" smtClean="0"/>
              <a:t>жазған ғарыз намасы</a:t>
            </a:r>
            <a:r>
              <a:rPr lang="ru-RU" sz="1400" dirty="0" smtClean="0"/>
              <a:t> (прошение).</a:t>
            </a:r>
            <a:endParaRPr lang="ru-RU" sz="1400" dirty="0"/>
          </a:p>
        </p:txBody>
      </p:sp>
    </p:spTree>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229600" cy="1143000"/>
          </a:xfrm>
        </p:spPr>
        <p:txBody>
          <a:bodyPr>
            <a:normAutofit fontScale="90000"/>
          </a:bodyPr>
          <a:lstStyle/>
          <a:p>
            <a:pPr algn="ctr"/>
            <a:r>
              <a:rPr lang="kk-KZ" sz="3600" dirty="0" smtClean="0"/>
              <a:t>XVIII ғасырдағы ресми іс қағаздар стилініңөзіндік ерекшеліктері және лексикасы</a:t>
            </a:r>
            <a:r>
              <a:rPr lang="ru-RU" dirty="0" smtClean="0"/>
              <a:t/>
            </a:r>
            <a:br>
              <a:rPr lang="ru-RU" dirty="0" smtClean="0"/>
            </a:br>
            <a:endParaRPr lang="ru-RU" dirty="0"/>
          </a:p>
        </p:txBody>
      </p:sp>
      <p:sp>
        <p:nvSpPr>
          <p:cNvPr id="3" name="Содержимое 2"/>
          <p:cNvSpPr>
            <a:spLocks noGrp="1"/>
          </p:cNvSpPr>
          <p:nvPr>
            <p:ph sz="quarter" idx="1"/>
          </p:nvPr>
        </p:nvSpPr>
        <p:spPr>
          <a:xfrm>
            <a:off x="539552" y="2060848"/>
            <a:ext cx="8229600" cy="4525963"/>
          </a:xfrm>
        </p:spPr>
        <p:txBody>
          <a:bodyPr>
            <a:normAutofit fontScale="92500" lnSpcReduction="10000"/>
          </a:bodyPr>
          <a:lstStyle/>
          <a:p>
            <a:r>
              <a:rPr lang="kk-KZ" dirty="0" smtClean="0"/>
              <a:t>XVIII ғасырда қазақ даласында қолданылған ресми іс қағаздар стилінің өзіндік ерекшеліктері сол кездегі жазбалар тілінің лексика-фразеологиялық құрамынан, грамматикалық тәсілдерінен, синтаксистік құрылымынан, орфографиясынан көрінеді. </a:t>
            </a:r>
            <a:r>
              <a:rPr lang="ru-RU" dirty="0" err="1" smtClean="0"/>
              <a:t>Бүл кезеңдегі ресми</a:t>
            </a:r>
            <a:r>
              <a:rPr lang="ru-RU" dirty="0" smtClean="0"/>
              <a:t> </a:t>
            </a:r>
            <a:r>
              <a:rPr lang="ru-RU" dirty="0" err="1" smtClean="0"/>
              <a:t>іс</a:t>
            </a:r>
            <a:r>
              <a:rPr lang="ru-RU" dirty="0" smtClean="0"/>
              <a:t> </a:t>
            </a:r>
            <a:r>
              <a:rPr lang="ru-RU" dirty="0" err="1" smtClean="0"/>
              <a:t>қағаздарында түрлі дәрежедегі лауазымды</a:t>
            </a:r>
            <a:r>
              <a:rPr lang="ru-RU" dirty="0" smtClean="0"/>
              <a:t> </a:t>
            </a:r>
            <a:r>
              <a:rPr lang="ru-RU" dirty="0" err="1" smtClean="0"/>
              <a:t>адамдарды</a:t>
            </a:r>
            <a:r>
              <a:rPr lang="ru-RU" dirty="0" smtClean="0"/>
              <a:t>,  </a:t>
            </a:r>
            <a:r>
              <a:rPr lang="ru-RU" dirty="0" err="1" smtClean="0"/>
              <a:t>әкімдерді дәріптейтін тұрақты эпитеттердің қолданылуы шарт</a:t>
            </a:r>
            <a:r>
              <a:rPr lang="ru-RU" dirty="0" smtClean="0"/>
              <a:t> </a:t>
            </a:r>
            <a:r>
              <a:rPr lang="ru-RU" dirty="0" err="1" smtClean="0"/>
              <a:t>болды</a:t>
            </a:r>
            <a:r>
              <a:rPr lang="ru-RU" dirty="0" smtClean="0"/>
              <a:t>.</a:t>
            </a:r>
          </a:p>
          <a:p>
            <a:r>
              <a:rPr lang="ru-RU" dirty="0" err="1" smtClean="0"/>
              <a:t>Тұрақты эпитеттерді</a:t>
            </a:r>
            <a:r>
              <a:rPr lang="ru-RU" dirty="0" smtClean="0"/>
              <a:t> </a:t>
            </a:r>
            <a:r>
              <a:rPr lang="ru-RU" dirty="0" err="1" smtClean="0"/>
              <a:t>қолдану сол</a:t>
            </a:r>
            <a:r>
              <a:rPr lang="ru-RU" dirty="0" smtClean="0"/>
              <a:t> </a:t>
            </a:r>
            <a:r>
              <a:rPr lang="ru-RU" dirty="0" err="1" smtClean="0"/>
              <a:t>кездегі</a:t>
            </a:r>
            <a:r>
              <a:rPr lang="ru-RU" dirty="0" smtClean="0"/>
              <a:t> </a:t>
            </a:r>
            <a:r>
              <a:rPr lang="ru-RU" dirty="0" err="1" smtClean="0"/>
              <a:t>қазақ даласының ресми</a:t>
            </a:r>
            <a:r>
              <a:rPr lang="ru-RU" dirty="0" smtClean="0"/>
              <a:t> </a:t>
            </a:r>
            <a:r>
              <a:rPr lang="ru-RU" dirty="0" err="1" smtClean="0"/>
              <a:t>іс</a:t>
            </a:r>
            <a:r>
              <a:rPr lang="ru-RU" dirty="0" smtClean="0"/>
              <a:t> </a:t>
            </a:r>
            <a:r>
              <a:rPr lang="ru-RU" dirty="0" err="1" smtClean="0"/>
              <a:t>қағаздар тіліне</a:t>
            </a:r>
            <a:r>
              <a:rPr lang="ru-RU" dirty="0" smtClean="0"/>
              <a:t> </a:t>
            </a:r>
            <a:r>
              <a:rPr lang="ru-RU" dirty="0" err="1" smtClean="0"/>
              <a:t>ғана емес</a:t>
            </a:r>
            <a:r>
              <a:rPr lang="ru-RU" dirty="0" smtClean="0"/>
              <a:t>, Орта </a:t>
            </a:r>
            <a:r>
              <a:rPr lang="ru-RU" dirty="0" err="1" smtClean="0"/>
              <a:t>Азиядағы басқа </a:t>
            </a:r>
            <a:r>
              <a:rPr lang="ru-RU" dirty="0" smtClean="0"/>
              <a:t>да </a:t>
            </a:r>
            <a:r>
              <a:rPr lang="ru-RU" dirty="0" err="1" smtClean="0"/>
              <a:t>түркі халықтарына да</a:t>
            </a:r>
            <a:r>
              <a:rPr lang="ru-RU" dirty="0" smtClean="0"/>
              <a:t> </a:t>
            </a:r>
            <a:r>
              <a:rPr lang="ru-RU" dirty="0" err="1" smtClean="0"/>
              <a:t>тән еді</a:t>
            </a:r>
            <a:r>
              <a:rPr lang="ru-RU" dirty="0" smtClean="0"/>
              <a:t>. </a:t>
            </a:r>
            <a:r>
              <a:rPr lang="ru-RU" dirty="0" err="1" smtClean="0"/>
              <a:t>Бұл ерекшелікті</a:t>
            </a:r>
            <a:r>
              <a:rPr lang="ru-RU" dirty="0" smtClean="0"/>
              <a:t> </a:t>
            </a:r>
            <a:r>
              <a:rPr lang="ru-RU" dirty="0" err="1" smtClean="0"/>
              <a:t>сол</a:t>
            </a:r>
            <a:r>
              <a:rPr lang="ru-RU" dirty="0" smtClean="0"/>
              <a:t> </a:t>
            </a:r>
            <a:r>
              <a:rPr lang="ru-RU" dirty="0" err="1" smtClean="0"/>
              <a:t>кездегі</a:t>
            </a:r>
            <a:r>
              <a:rPr lang="ru-RU" dirty="0" smtClean="0"/>
              <a:t> </a:t>
            </a:r>
            <a:r>
              <a:rPr lang="ru-RU" dirty="0" err="1" smtClean="0"/>
              <a:t>орыс</a:t>
            </a:r>
            <a:r>
              <a:rPr lang="ru-RU" dirty="0" smtClean="0"/>
              <a:t> </a:t>
            </a:r>
            <a:r>
              <a:rPr lang="ru-RU" dirty="0" err="1" smtClean="0"/>
              <a:t>тіліндегі</a:t>
            </a:r>
            <a:r>
              <a:rPr lang="ru-RU" dirty="0" smtClean="0"/>
              <a:t> </a:t>
            </a:r>
            <a:r>
              <a:rPr lang="ru-RU" dirty="0" err="1" smtClean="0"/>
              <a:t>ресми</a:t>
            </a:r>
            <a:r>
              <a:rPr lang="ru-RU" dirty="0" smtClean="0"/>
              <a:t> </a:t>
            </a:r>
            <a:r>
              <a:rPr lang="ru-RU" dirty="0" err="1" smtClean="0"/>
              <a:t>іс</a:t>
            </a:r>
            <a:r>
              <a:rPr lang="ru-RU" dirty="0" smtClean="0"/>
              <a:t> </a:t>
            </a:r>
            <a:r>
              <a:rPr lang="ru-RU" dirty="0" err="1" smtClean="0"/>
              <a:t>қағаздар тілінен</a:t>
            </a:r>
            <a:r>
              <a:rPr lang="ru-RU" dirty="0" smtClean="0"/>
              <a:t> де </a:t>
            </a:r>
            <a:r>
              <a:rPr lang="ru-RU" dirty="0" err="1" smtClean="0"/>
              <a:t>көруге болады</a:t>
            </a:r>
            <a:r>
              <a:rPr lang="ru-RU" dirty="0" smtClean="0"/>
              <a:t>. </a:t>
            </a:r>
          </a:p>
          <a:p>
            <a:endParaRPr lang="ru-RU" dirty="0"/>
          </a:p>
        </p:txBody>
      </p:sp>
    </p:spTree>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124744"/>
            <a:ext cx="8229600" cy="5328592"/>
          </a:xfrm>
        </p:spPr>
        <p:txBody>
          <a:bodyPr>
            <a:normAutofit fontScale="85000" lnSpcReduction="10000"/>
          </a:bodyPr>
          <a:lstStyle/>
          <a:p>
            <a:r>
              <a:rPr lang="kk-KZ" dirty="0" smtClean="0"/>
              <a:t>XIX ғасырдың II жартысында қазақша ресми іс қағаздарының өз алдына стилі болды. Ол едәуір өзгерісі бар бұрынғы құжаттар мен хат-хабарлар тілінің жалғасы ретінде танылады. Бұл дәуірде патшалық Россияның әкімшілік орындарының қазақ жеріне қатысты ресми құжаттары қазақшаға аударылып, көпшілігі баспа жүзінде жарияланып отырды. Тағы бір ерекшелігі, бұл дәуірдегі ресми қағаздар өткен дәуірлердегідей хан, аға сұлтан сияқты жеке адамдарға емес, көпшілікке жариялайтын мазмұнда болды.</a:t>
            </a:r>
            <a:endParaRPr lang="ru-RU" dirty="0" smtClean="0"/>
          </a:p>
          <a:p>
            <a:r>
              <a:rPr lang="kk-KZ" dirty="0" smtClean="0"/>
              <a:t>Ресми іс қағаздар мазмұны мен адресаттарына қарай бірнеше топқа бөлінеді. Ең алдымен патша үкіметі тарапынан жазылған бұйрық-жарлықтар (указы, распоряже­ния, приказы), ережелер (положения) терминологиясы, стильдік құрылымы және қалыптасқан сөз орамдарымен өзге ресми құжаттардан біраз ерекшеленеді. Екінші топты заң, сот істеріне байланысты ереже, бұйрық, анықтама т.б. құрайды. Бұлардың да өздеріне тән термин жүйесі, сөз орамдары бар. Үшінші топта жеке адамдардың ресми органдарға жазған арыз, өтініштері жатады.</a:t>
            </a:r>
            <a:endParaRPr lang="ru-RU" dirty="0" smtClean="0"/>
          </a:p>
          <a:p>
            <a:endParaRPr lang="ru-RU" dirty="0"/>
          </a:p>
        </p:txBody>
      </p:sp>
    </p:spTree>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39552" y="847253"/>
            <a:ext cx="8229600" cy="5318051"/>
          </a:xfrm>
        </p:spPr>
        <p:txBody>
          <a:bodyPr>
            <a:normAutofit fontScale="70000" lnSpcReduction="20000"/>
          </a:bodyPr>
          <a:lstStyle/>
          <a:p>
            <a:r>
              <a:rPr lang="kk-KZ" dirty="0" smtClean="0"/>
              <a:t>XIX ғасырдың II жартысында баспа жүзін көрген алғашқы қазақша іс қағаздарының бірі — 1852 жылы Орынбор шекара комиссиясының жергілікті қазақ әкімдеріне жолдаған қатынас қағазы. Көлемі 1 бет. Орысша-қазақша екі тілде басылған. Бұл құжаттың қысқаша мазмұны төмендегідей: Бөкей Ордасындағы кейбір қызмет адамдары өздері орысша білмесе де, орысша жазылған қағаздарға қол қойып, мөрлерін басады. Ол хаттар олардың айтайын деген ойын дәл жеткізе алмауы мүмкін. Сондықтан орыс әкімшілік орнына жазған хаттарын қалауынша орыс, татар тілдерінің қайсысымен де жазуына болады.</a:t>
            </a:r>
            <a:endParaRPr lang="ru-RU" dirty="0" smtClean="0"/>
          </a:p>
          <a:p>
            <a:r>
              <a:rPr lang="kk-KZ" dirty="0" smtClean="0"/>
              <a:t>Нұсқау-хаттың тілі негізінен қазақ оқушысына түсінікті, әкімшілік терминдерінің көпшілігін қазақша түсінікті етіп беруге тырысқан. </a:t>
            </a:r>
            <a:r>
              <a:rPr lang="ru-RU" b="1" dirty="0" err="1" smtClean="0"/>
              <a:t>Мысалы</a:t>
            </a:r>
            <a:r>
              <a:rPr lang="ru-RU" b="1" dirty="0" smtClean="0"/>
              <a:t>,</a:t>
            </a:r>
            <a:endParaRPr lang="ru-RU" dirty="0" smtClean="0"/>
          </a:p>
          <a:p>
            <a:r>
              <a:rPr lang="ru-RU" dirty="0" smtClean="0"/>
              <a:t>Служебные переписки - </a:t>
            </a:r>
            <a:r>
              <a:rPr lang="ru-RU" i="1" dirty="0" err="1" smtClean="0"/>
              <a:t>қызмет бабында</a:t>
            </a:r>
            <a:r>
              <a:rPr lang="ru-RU" i="1" dirty="0" smtClean="0"/>
              <a:t> </a:t>
            </a:r>
            <a:r>
              <a:rPr lang="ru-RU" i="1" dirty="0" err="1" smtClean="0"/>
              <a:t>болатұғынқағаздар</a:t>
            </a:r>
            <a:endParaRPr lang="ru-RU" dirty="0" smtClean="0"/>
          </a:p>
          <a:p>
            <a:r>
              <a:rPr lang="ru-RU" dirty="0" smtClean="0"/>
              <a:t>Должностные лица — </a:t>
            </a:r>
            <a:r>
              <a:rPr lang="ru-RU" i="1" dirty="0" err="1" smtClean="0"/>
              <a:t>лауазым</a:t>
            </a:r>
            <a:r>
              <a:rPr lang="ru-RU" i="1" dirty="0" smtClean="0"/>
              <a:t> </a:t>
            </a:r>
            <a:r>
              <a:rPr lang="ru-RU" i="1" dirty="0" err="1" smtClean="0"/>
              <a:t>иелері</a:t>
            </a:r>
            <a:r>
              <a:rPr lang="ru-RU" i="1" dirty="0" smtClean="0"/>
              <a:t> </a:t>
            </a:r>
            <a:r>
              <a:rPr lang="ru-RU" dirty="0" smtClean="0"/>
              <a:t>Дело — </a:t>
            </a:r>
            <a:r>
              <a:rPr lang="ru-RU" i="1" dirty="0" err="1" smtClean="0"/>
              <a:t>іс</a:t>
            </a:r>
            <a:endParaRPr lang="ru-RU" dirty="0" smtClean="0"/>
          </a:p>
          <a:p>
            <a:r>
              <a:rPr lang="ru-RU" dirty="0" smtClean="0"/>
              <a:t>Канцелярия — </a:t>
            </a:r>
            <a:r>
              <a:rPr lang="ru-RU" i="1" dirty="0" err="1" smtClean="0"/>
              <a:t>махкеме</a:t>
            </a:r>
            <a:r>
              <a:rPr lang="ru-RU" i="1" dirty="0" smtClean="0"/>
              <a:t> </a:t>
            </a:r>
            <a:r>
              <a:rPr lang="ru-RU" dirty="0" smtClean="0"/>
              <a:t>Столоначальник — </a:t>
            </a:r>
            <a:r>
              <a:rPr lang="ru-RU" i="1" dirty="0" smtClean="0"/>
              <a:t>стол </a:t>
            </a:r>
            <a:r>
              <a:rPr lang="ru-RU" i="1" dirty="0" err="1" smtClean="0"/>
              <a:t>бастығы</a:t>
            </a:r>
            <a:r>
              <a:rPr lang="ru-RU" i="1" dirty="0" smtClean="0"/>
              <a:t> </a:t>
            </a:r>
            <a:r>
              <a:rPr lang="ru-RU" dirty="0" smtClean="0"/>
              <a:t>т.б. </a:t>
            </a:r>
            <a:r>
              <a:rPr lang="ru-RU" i="1" dirty="0" smtClean="0"/>
              <a:t>Генерал-губернатор, советник, </a:t>
            </a:r>
            <a:r>
              <a:rPr lang="ru-RU" i="1" dirty="0" err="1" smtClean="0"/>
              <a:t>комиссия</a:t>
            </a:r>
            <a:r>
              <a:rPr lang="ru-RU" dirty="0" err="1" smtClean="0"/>
              <a:t>сияқты әкімшілік атаулары</a:t>
            </a:r>
            <a:r>
              <a:rPr lang="ru-RU" dirty="0" smtClean="0"/>
              <a:t> </a:t>
            </a:r>
            <a:r>
              <a:rPr lang="ru-RU" dirty="0" err="1" smtClean="0"/>
              <a:t>орысша</a:t>
            </a:r>
            <a:r>
              <a:rPr lang="ru-RU" dirty="0" smtClean="0"/>
              <a:t> </a:t>
            </a:r>
            <a:r>
              <a:rPr lang="ru-RU" dirty="0" err="1" smtClean="0"/>
              <a:t>берілген</a:t>
            </a:r>
            <a:r>
              <a:rPr lang="ru-RU" dirty="0" smtClean="0"/>
              <a:t>. </a:t>
            </a:r>
            <a:r>
              <a:rPr lang="ru-RU" dirty="0" err="1" smtClean="0"/>
              <a:t>Сонымен</a:t>
            </a:r>
            <a:r>
              <a:rPr lang="ru-RU" dirty="0" smtClean="0"/>
              <a:t> </a:t>
            </a:r>
            <a:r>
              <a:rPr lang="ru-RU" dirty="0" err="1" smtClean="0"/>
              <a:t>қатар бұл нұсқау хатта</a:t>
            </a:r>
            <a:r>
              <a:rPr lang="ru-RU" dirty="0" smtClean="0"/>
              <a:t> </a:t>
            </a:r>
            <a:r>
              <a:rPr lang="ru-RU" dirty="0" err="1" smtClean="0"/>
              <a:t>кейбір</a:t>
            </a:r>
            <a:r>
              <a:rPr lang="ru-RU" dirty="0" smtClean="0"/>
              <a:t> </a:t>
            </a:r>
            <a:r>
              <a:rPr lang="ru-RU" dirty="0" err="1" smtClean="0"/>
              <a:t>орысша</a:t>
            </a:r>
            <a:r>
              <a:rPr lang="ru-RU" dirty="0" smtClean="0"/>
              <a:t> </a:t>
            </a:r>
            <a:r>
              <a:rPr lang="ru-RU" dirty="0" err="1" smtClean="0"/>
              <a:t>атаулар</a:t>
            </a:r>
            <a:r>
              <a:rPr lang="ru-RU" dirty="0" smtClean="0"/>
              <a:t> </a:t>
            </a:r>
            <a:r>
              <a:rPr lang="ru-RU" dirty="0" err="1" smtClean="0"/>
              <a:t>араб-парсы</a:t>
            </a:r>
            <a:r>
              <a:rPr lang="ru-RU" dirty="0" smtClean="0"/>
              <a:t> </a:t>
            </a:r>
            <a:r>
              <a:rPr lang="ru-RU" dirty="0" err="1" smtClean="0"/>
              <a:t>сөздерімен аударылып</a:t>
            </a:r>
            <a:r>
              <a:rPr lang="ru-RU" dirty="0" smtClean="0"/>
              <a:t> </a:t>
            </a:r>
            <a:r>
              <a:rPr lang="ru-RU" dirty="0" err="1" smtClean="0"/>
              <a:t>берілген</a:t>
            </a:r>
            <a:r>
              <a:rPr lang="ru-RU" dirty="0" smtClean="0"/>
              <a:t>. </a:t>
            </a:r>
            <a:r>
              <a:rPr lang="ru-RU" dirty="0" err="1" smtClean="0"/>
              <a:t>Мысалы</a:t>
            </a:r>
            <a:r>
              <a:rPr lang="ru-RU" dirty="0" smtClean="0"/>
              <a:t>,</a:t>
            </a:r>
          </a:p>
          <a:p>
            <a:r>
              <a:rPr lang="ru-RU" dirty="0" smtClean="0"/>
              <a:t>пограничная комиссия — </a:t>
            </a:r>
            <a:r>
              <a:rPr lang="ru-RU" i="1" dirty="0" err="1" smtClean="0"/>
              <a:t>хыдудиа</a:t>
            </a:r>
            <a:r>
              <a:rPr lang="ru-RU" i="1" dirty="0" smtClean="0"/>
              <a:t> </a:t>
            </a:r>
            <a:r>
              <a:rPr lang="ru-RU" i="1" dirty="0" err="1" smtClean="0"/>
              <a:t>мекемесі</a:t>
            </a:r>
            <a:endParaRPr lang="ru-RU" dirty="0" smtClean="0"/>
          </a:p>
          <a:p>
            <a:r>
              <a:rPr lang="ru-RU" dirty="0" smtClean="0"/>
              <a:t>письмоводитель — </a:t>
            </a:r>
            <a:r>
              <a:rPr lang="ru-RU" i="1" dirty="0" err="1" smtClean="0"/>
              <a:t>катіб</a:t>
            </a:r>
            <a:endParaRPr lang="ru-RU" dirty="0" smtClean="0"/>
          </a:p>
          <a:p>
            <a:r>
              <a:rPr lang="ru-RU" dirty="0" smtClean="0"/>
              <a:t>объявляет — </a:t>
            </a:r>
            <a:r>
              <a:rPr lang="ru-RU" i="1" dirty="0" err="1" smtClean="0"/>
              <a:t>ағлам қылады</a:t>
            </a:r>
            <a:r>
              <a:rPr lang="ru-RU" i="1" dirty="0" smtClean="0"/>
              <a:t> </a:t>
            </a:r>
            <a:r>
              <a:rPr lang="ru-RU" dirty="0" smtClean="0"/>
              <a:t>т.б.</a:t>
            </a:r>
          </a:p>
          <a:p>
            <a:endParaRPr lang="ru-RU" dirty="0"/>
          </a:p>
        </p:txBody>
      </p:sp>
    </p:spTree>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124744"/>
            <a:ext cx="8229600" cy="4882547"/>
          </a:xfrm>
        </p:spPr>
        <p:txBody>
          <a:bodyPr>
            <a:normAutofit/>
          </a:bodyPr>
          <a:lstStyle/>
          <a:p>
            <a:r>
              <a:rPr lang="kk-KZ" dirty="0" smtClean="0"/>
              <a:t>Бұл кезеңдегі ресми іс қағаздар стилінің тағы бір ерекшелігі қазақ сөздерінен жасалған терминдердің қалыптаса бастауы.</a:t>
            </a:r>
            <a:endParaRPr lang="ru-RU" dirty="0" smtClean="0"/>
          </a:p>
          <a:p>
            <a:r>
              <a:rPr lang="kk-KZ" dirty="0" smtClean="0"/>
              <a:t> </a:t>
            </a:r>
            <a:r>
              <a:rPr lang="kk-KZ" b="1" dirty="0" smtClean="0"/>
              <a:t>Мысалы,</a:t>
            </a:r>
            <a:r>
              <a:rPr lang="kk-KZ" dirty="0" smtClean="0"/>
              <a:t> приказ – </a:t>
            </a:r>
            <a:r>
              <a:rPr lang="kk-KZ" i="1" dirty="0" smtClean="0"/>
              <a:t>бұйрық,,</a:t>
            </a:r>
            <a:r>
              <a:rPr lang="kk-KZ" dirty="0" smtClean="0"/>
              <a:t>распоряжение -</a:t>
            </a:r>
            <a:r>
              <a:rPr lang="kk-KZ" i="1" dirty="0" smtClean="0"/>
              <a:t>жарлық,</a:t>
            </a:r>
            <a:r>
              <a:rPr lang="kk-KZ" dirty="0" smtClean="0"/>
              <a:t> положение - </a:t>
            </a:r>
            <a:r>
              <a:rPr lang="kk-KZ" i="1" dirty="0" smtClean="0"/>
              <a:t>ереже,</a:t>
            </a:r>
            <a:r>
              <a:rPr lang="kk-KZ" dirty="0" smtClean="0"/>
              <a:t> прошение -</a:t>
            </a:r>
            <a:r>
              <a:rPr lang="kk-KZ" i="1" dirty="0" smtClean="0"/>
              <a:t>арз, ғарыз,</a:t>
            </a:r>
            <a:r>
              <a:rPr lang="kk-KZ" dirty="0" smtClean="0"/>
              <a:t> под­пись - </a:t>
            </a:r>
            <a:r>
              <a:rPr lang="kk-KZ" i="1" dirty="0" smtClean="0"/>
              <a:t>қол (кою),</a:t>
            </a:r>
            <a:r>
              <a:rPr lang="kk-KZ" dirty="0" smtClean="0"/>
              <a:t> повинности — </a:t>
            </a:r>
            <a:r>
              <a:rPr lang="kk-KZ" i="1" dirty="0" smtClean="0"/>
              <a:t>алым-салық</a:t>
            </a:r>
            <a:r>
              <a:rPr lang="kk-KZ" dirty="0" smtClean="0"/>
              <a:t> чиновник — </a:t>
            </a:r>
            <a:r>
              <a:rPr lang="kk-KZ" i="1" dirty="0" smtClean="0"/>
              <a:t>төре,</a:t>
            </a:r>
            <a:r>
              <a:rPr lang="kk-KZ" dirty="0" smtClean="0"/>
              <a:t> начальник – </a:t>
            </a:r>
            <a:r>
              <a:rPr lang="kk-KZ" i="1" dirty="0" smtClean="0"/>
              <a:t>ұлық,,</a:t>
            </a:r>
            <a:r>
              <a:rPr lang="kk-KZ" dirty="0" smtClean="0"/>
              <a:t> тюрьма -</a:t>
            </a:r>
            <a:r>
              <a:rPr lang="kk-KZ" i="1" dirty="0" smtClean="0"/>
              <a:t>абақты (лабақты) набақты,</a:t>
            </a:r>
            <a:r>
              <a:rPr lang="kk-KZ" dirty="0" smtClean="0"/>
              <a:t> кибитковладелец - </a:t>
            </a:r>
            <a:r>
              <a:rPr lang="kk-KZ" i="1" dirty="0" smtClean="0"/>
              <a:t>үй иесі </a:t>
            </a:r>
            <a:r>
              <a:rPr lang="kk-KZ" dirty="0" smtClean="0"/>
              <a:t>т.б.</a:t>
            </a:r>
            <a:endParaRPr lang="ru-RU" dirty="0" smtClean="0"/>
          </a:p>
          <a:p>
            <a:endParaRPr lang="kk-KZ" dirty="0" smtClean="0"/>
          </a:p>
          <a:p>
            <a:endParaRPr lang="ru-RU" dirty="0"/>
          </a:p>
        </p:txBody>
      </p:sp>
    </p:spTree>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224136"/>
          </a:xfrm>
        </p:spPr>
        <p:txBody>
          <a:bodyPr>
            <a:normAutofit fontScale="90000"/>
          </a:bodyPr>
          <a:lstStyle/>
          <a:p>
            <a:pPr algn="ctr"/>
            <a:r>
              <a:rPr lang="kk-KZ" dirty="0" smtClean="0">
                <a:solidFill>
                  <a:schemeClr val="tx1"/>
                </a:solidFill>
              </a:rPr>
              <a:t>"Айқап" журналының іс қағаздар</a:t>
            </a:r>
            <a:r>
              <a:rPr lang="ru-RU" dirty="0" smtClean="0">
                <a:solidFill>
                  <a:schemeClr val="tx1"/>
                </a:solidFill>
              </a:rPr>
              <a:t/>
            </a:r>
            <a:br>
              <a:rPr lang="ru-RU" dirty="0" smtClean="0">
                <a:solidFill>
                  <a:schemeClr val="tx1"/>
                </a:solidFill>
              </a:rPr>
            </a:br>
            <a:r>
              <a:rPr lang="kk-KZ" dirty="0" smtClean="0">
                <a:solidFill>
                  <a:schemeClr val="tx1"/>
                </a:solidFill>
              </a:rPr>
              <a:t>стилін қалыптастырудағы рөлі</a:t>
            </a:r>
            <a:r>
              <a:rPr lang="ru-RU" dirty="0" smtClean="0"/>
              <a:t/>
            </a:r>
            <a:br>
              <a:rPr lang="ru-RU" dirty="0" smtClean="0"/>
            </a:br>
            <a:endParaRPr lang="ru-RU" dirty="0"/>
          </a:p>
        </p:txBody>
      </p:sp>
      <p:sp>
        <p:nvSpPr>
          <p:cNvPr id="3" name="Содержимое 2"/>
          <p:cNvSpPr>
            <a:spLocks noGrp="1"/>
          </p:cNvSpPr>
          <p:nvPr>
            <p:ph sz="quarter" idx="1"/>
          </p:nvPr>
        </p:nvSpPr>
        <p:spPr>
          <a:xfrm>
            <a:off x="467544" y="1916832"/>
            <a:ext cx="8229600" cy="4525963"/>
          </a:xfrm>
        </p:spPr>
        <p:txBody>
          <a:bodyPr>
            <a:normAutofit fontScale="62500" lnSpcReduction="20000"/>
          </a:bodyPr>
          <a:lstStyle/>
          <a:p>
            <a:r>
              <a:rPr lang="kk-KZ" dirty="0" smtClean="0"/>
              <a:t>XX ғасырдың басында оқу-ағарту жұмыстары, мәдениет және өнер-білім салалары жандана түсті. Семей, Қызылжар (Петропавловск), Қостанай, Қызылорда, Торғай сияқты бірсыпыра қалаларда орыс-қазақ мектептері пайда бола бастады. Мұнымен қоса ауылдық мектептер көбейді. Осы мектептерде оқып шыққандардың көзқарасы өз халқына, оның келешегіне бұрынғы мұсылманша оқығандардан әлде-қайда ілгері болды, олар қазақ халқының саяси, мәдени дамуына белсене ат салысты. XX ғасырдың басында қазақ тілінде баспа жұмыстары да қаулап өсті.</a:t>
            </a:r>
            <a:endParaRPr lang="ru-RU" dirty="0" smtClean="0"/>
          </a:p>
          <a:p>
            <a:r>
              <a:rPr lang="kk-KZ" dirty="0" smtClean="0"/>
              <a:t>Бүгінгі қазақ әдеби тіліндегі фонетикалық, лексикалық және грамматикалық нормалар бірден қалыптаса қалған жоқ. Өткен кезеңдегі сияқты, XX ғасырдың басында да қазақ тілінің өз табиғатына, өз ерекшелігіне лайық, ұлттық артикуляциялық базаға сәйкестслген арнайы алфавиті болған жоқ. XX ғасырдың бас кезіндегі қазақ тіліндегі үлкенді-кішілі жазу нұсқалары татар баспасынан шығып тұрды. XX ғасырдың басындағы қазақ халқының өміріндегі саяси-әлеуметтік дамуға, ғылым мен жалпы мөдениеттегі әр алуан өнер, білім саласындағы өзгеріске байланысты, сондай-ақ орыс тілінің әсерінен де түрлі жаңа атаулар, тың ұғымдар, терминдер, терминдік сөз орамдары, аударма ыңғайында баламалар да пайда болды. Осы жағдайлардың бәрі қазақ әдеби тілінің, оның ішінде ресми іс қағаздар тілінің жалпы қалыптасу барысында ізсіз қалған жоқ. Де-мек, қазіргі қазақ тілінің фонетикалық, лексикалық, грамматикалық нормалары біртіндеп даму үстінде болды. </a:t>
            </a:r>
            <a:r>
              <a:rPr lang="ru-RU" dirty="0" err="1" smtClean="0"/>
              <a:t>Әрдайым екшеліп</a:t>
            </a:r>
            <a:r>
              <a:rPr lang="ru-RU" dirty="0" smtClean="0"/>
              <a:t>, </a:t>
            </a:r>
            <a:r>
              <a:rPr lang="ru-RU" dirty="0" err="1" smtClean="0"/>
              <a:t>үнемі сұрыпталып отырды</a:t>
            </a:r>
            <a:r>
              <a:rPr lang="ru-RU" dirty="0" smtClean="0"/>
              <a:t>.</a:t>
            </a:r>
          </a:p>
          <a:p>
            <a:endParaRPr lang="ru-RU" dirty="0"/>
          </a:p>
        </p:txBody>
      </p:sp>
    </p:spTree>
  </p:cSld>
  <p:clrMapOvr>
    <a:masterClrMapping/>
  </p:clrMapOvr>
  <p:transition spd="slow">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94</TotalTime>
  <Words>1019</Words>
  <Application>Microsoft Office PowerPoint</Application>
  <PresentationFormat>Экран (4:3)</PresentationFormat>
  <Paragraphs>56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Эркер</vt:lpstr>
      <vt:lpstr>А.Байтұрсынов атындағы Қостанай мемлекеттік университеті   Тілдік даярлау орталығының аға оқытушысы гуманитарлық ғылымдарының магистрі:Алтыбаева Ақжан Бақытжанқызы    Қазақ ресми  іс қағаздар тілінің даму тарихы </vt:lpstr>
      <vt:lpstr>Слайд 2</vt:lpstr>
      <vt:lpstr>Слайд 3</vt:lpstr>
      <vt:lpstr>Слайд 4</vt:lpstr>
      <vt:lpstr>XVIII ғасырдағы ресми іс қағаздар стилініңөзіндік ерекшеліктері және лексикасы </vt:lpstr>
      <vt:lpstr>Слайд 6</vt:lpstr>
      <vt:lpstr>Слайд 7</vt:lpstr>
      <vt:lpstr>Слайд 8</vt:lpstr>
      <vt:lpstr>"Айқап" журналының іс қағаздар стилін қалыптастырудағы рөлі </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Қазақ ресми іс қағаздар тілінің даму тарихы </dc:title>
  <dc:creator>Кожахметовы</dc:creator>
  <cp:lastModifiedBy>1</cp:lastModifiedBy>
  <cp:revision>13</cp:revision>
  <dcterms:created xsi:type="dcterms:W3CDTF">2015-09-09T10:56:32Z</dcterms:created>
  <dcterms:modified xsi:type="dcterms:W3CDTF">2016-02-26T15:18:27Z</dcterms:modified>
</cp:coreProperties>
</file>