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42D693-2466-4944-B60A-F74C141A67DC}" type="datetimeFigureOut">
              <a:rPr lang="ru-RU" smtClean="0"/>
              <a:pPr/>
              <a:t>08.07.2009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661FEE-8013-47B2-AC8F-59F0A52B2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1%80%D0%B0%D0%BD%D1%86%D1%83%D0%B7%D1%81%D0%BA%D0%B8%D0%B9_%D1%8F%D0%B7%D1%8B%D0%BA" TargetMode="External"/><Relationship Id="rId7" Type="http://schemas.openxmlformats.org/officeDocument/2006/relationships/hyperlink" Target="https://ru.wikipedia.org/wiki/%D0%9A%D0%BD%D0%B8%D0%B3%D0%B0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2%D0%B0%D1%82%D1%8C%D1%8F_(%D0%B6%D0%B0%D0%BD%D1%80_%D0%B6%D1%83%D1%80%D0%BD%D0%B0%D0%BB%D0%B8%D1%81%D1%82%D0%B8%D0%BA%D0%B8)" TargetMode="External"/><Relationship Id="rId5" Type="http://schemas.openxmlformats.org/officeDocument/2006/relationships/hyperlink" Target="https://ru.wikipedia.org/wiki/%D0%9C%D0%BE%D0%BD%D0%BE%D0%B3%D1%80%D0%B0%D1%84%D0%B8%D1%8F" TargetMode="External"/><Relationship Id="rId4" Type="http://schemas.openxmlformats.org/officeDocument/2006/relationships/hyperlink" Target="https://ru.wikipedia.org/wiki/%D0%A0%D1%83%D0%BA%D0%BE%D0%BF%D0%B8%D1%81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• Презентация для студентов неязыковых факультетов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smtClean="0"/>
              <a:t>Автор: </a:t>
            </a:r>
            <a:r>
              <a:rPr lang="ru-RU" dirty="0" err="1" smtClean="0"/>
              <a:t>Беркенова</a:t>
            </a:r>
            <a:r>
              <a:rPr lang="ru-RU" dirty="0" smtClean="0"/>
              <a:t> Б.Б., преподаватель Центра языковой подготовки, КГУ им. А. </a:t>
            </a:r>
            <a:r>
              <a:rPr lang="ru-RU" dirty="0" err="1" smtClean="0"/>
              <a:t>Байтурсынова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znaikak.su/media/images/blog/15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43156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igslide.ru/images/5/4161/960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 на экологию </a:t>
            </a:r>
            <a:endParaRPr lang="ru-RU" dirty="0"/>
          </a:p>
        </p:txBody>
      </p:sp>
      <p:pic>
        <p:nvPicPr>
          <p:cNvPr id="5122" name="Picture 2" descr="http://900igr.net/datas/ekologija/Ekologija-sredy/0002-002-Annotat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858180" cy="5329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s/literatura/Belyj-pudel-Kuprin/0005-005-Annotats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64399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Образцы клишированных </a:t>
            </a:r>
            <a:r>
              <a:rPr lang="ru-RU" b="1" dirty="0" smtClean="0"/>
              <a:t>аннотаций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</a:t>
            </a:r>
            <a:r>
              <a:rPr lang="ru-RU" b="1" dirty="0" smtClean="0"/>
              <a:t>книге </a:t>
            </a:r>
            <a:r>
              <a:rPr lang="ru-RU" dirty="0" smtClean="0"/>
              <a:t>исследуется (что?)…</a:t>
            </a:r>
            <a:br>
              <a:rPr lang="ru-RU" dirty="0" smtClean="0"/>
            </a:br>
            <a:r>
              <a:rPr lang="ru-RU" dirty="0" smtClean="0"/>
              <a:t>Показан (что?)…</a:t>
            </a:r>
            <a:br>
              <a:rPr lang="ru-RU" dirty="0" smtClean="0"/>
            </a:br>
            <a:r>
              <a:rPr lang="ru-RU" dirty="0" smtClean="0"/>
              <a:t>Большое место в работе занимает рассмотрение (чего?)…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</a:t>
            </a:r>
            <a:r>
              <a:rPr lang="ru-RU" b="1" dirty="0" smtClean="0"/>
              <a:t>монографии </a:t>
            </a:r>
            <a:r>
              <a:rPr lang="ru-RU" dirty="0" smtClean="0"/>
              <a:t>дается характеристика (чего?)…</a:t>
            </a:r>
            <a:br>
              <a:rPr lang="ru-RU" dirty="0" smtClean="0"/>
            </a:br>
            <a:r>
              <a:rPr lang="ru-RU" dirty="0" smtClean="0"/>
              <a:t>Исследование ведется через рассмотрение таких проблем, как…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</a:t>
            </a:r>
            <a:r>
              <a:rPr lang="ru-RU" b="1" dirty="0" smtClean="0"/>
              <a:t>книге </a:t>
            </a:r>
            <a:r>
              <a:rPr lang="ru-RU" dirty="0" smtClean="0"/>
              <a:t>анализируется (что?)…</a:t>
            </a:r>
            <a:br>
              <a:rPr lang="ru-RU" dirty="0" smtClean="0"/>
            </a:br>
            <a:r>
              <a:rPr lang="ru-RU" dirty="0" smtClean="0"/>
              <a:t>Главное внимание обращается (на что?)…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Используя (что?), </a:t>
            </a:r>
            <a:r>
              <a:rPr lang="ru-RU" b="1" dirty="0" smtClean="0"/>
              <a:t>автор </a:t>
            </a:r>
            <a:r>
              <a:rPr lang="ru-RU" dirty="0" smtClean="0"/>
              <a:t>излагает (что?)…</a:t>
            </a:r>
            <a:br>
              <a:rPr lang="ru-RU" dirty="0" smtClean="0"/>
            </a:br>
            <a:r>
              <a:rPr lang="ru-RU" dirty="0" smtClean="0"/>
              <a:t>Отмечается, что…</a:t>
            </a:r>
            <a:br>
              <a:rPr lang="ru-RU" dirty="0" smtClean="0"/>
            </a:br>
            <a:r>
              <a:rPr lang="ru-RU" dirty="0" smtClean="0"/>
              <a:t>Подчеркивается, что…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</a:t>
            </a:r>
            <a:r>
              <a:rPr lang="ru-RU" b="1" dirty="0" smtClean="0"/>
              <a:t>книге </a:t>
            </a:r>
            <a:r>
              <a:rPr lang="ru-RU" dirty="0" smtClean="0"/>
              <a:t>дается (что?)…</a:t>
            </a:r>
            <a:br>
              <a:rPr lang="ru-RU" dirty="0" smtClean="0"/>
            </a:br>
            <a:r>
              <a:rPr lang="ru-RU" dirty="0" smtClean="0"/>
              <a:t>Раскрываются (что?)…</a:t>
            </a:r>
            <a:br>
              <a:rPr lang="ru-RU" dirty="0" smtClean="0"/>
            </a:br>
            <a:r>
              <a:rPr lang="ru-RU" dirty="0" smtClean="0"/>
              <a:t>Описываются (что?)…</a:t>
            </a:r>
            <a:br>
              <a:rPr lang="ru-RU" dirty="0" smtClean="0"/>
            </a:br>
            <a:r>
              <a:rPr lang="ru-RU" dirty="0" smtClean="0"/>
              <a:t>Особое внимание уделяется вопросам (чего?)…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работе нашли отражение разработка проблем (чего?), вопросы (чего?)…</a:t>
            </a:r>
            <a:br>
              <a:rPr lang="ru-RU" dirty="0" smtClean="0"/>
            </a:br>
            <a:r>
              <a:rPr lang="ru-RU" dirty="0" smtClean="0"/>
              <a:t>Показывается (творческий) характер (чего?)…</a:t>
            </a:r>
            <a:br>
              <a:rPr lang="ru-RU" dirty="0" smtClean="0"/>
            </a:br>
            <a:r>
              <a:rPr lang="ru-RU" dirty="0" smtClean="0"/>
              <a:t>Устанавливаются критерии (чего?)…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 </a:t>
            </a:r>
            <a:r>
              <a:rPr lang="ru-RU" b="1" dirty="0" smtClean="0"/>
              <a:t>книге </a:t>
            </a:r>
            <a:r>
              <a:rPr lang="ru-RU" dirty="0" smtClean="0"/>
              <a:t>подробно освещаются (что?)…</a:t>
            </a:r>
            <a:br>
              <a:rPr lang="ru-RU" dirty="0" smtClean="0"/>
            </a:br>
            <a:r>
              <a:rPr lang="ru-RU" dirty="0" smtClean="0"/>
              <a:t>Характеризуется (что?)…</a:t>
            </a:r>
            <a:br>
              <a:rPr lang="ru-RU" dirty="0" smtClean="0"/>
            </a:br>
            <a:r>
              <a:rPr lang="ru-RU" dirty="0" smtClean="0"/>
              <a:t>Рассматривается (что?)…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статье на основе анализа (чего?) показан (что?)…</a:t>
            </a:r>
            <a:br>
              <a:rPr lang="ru-RU" dirty="0" smtClean="0"/>
            </a:br>
            <a:r>
              <a:rPr lang="ru-RU" dirty="0" smtClean="0"/>
              <a:t>Констатируется, что…</a:t>
            </a:r>
            <a:br>
              <a:rPr lang="ru-RU" dirty="0" smtClean="0"/>
            </a:br>
            <a:r>
              <a:rPr lang="ru-RU" dirty="0" smtClean="0"/>
              <a:t>Говорится о…</a:t>
            </a:r>
            <a:br>
              <a:rPr lang="ru-RU" dirty="0" smtClean="0"/>
            </a:br>
            <a:r>
              <a:rPr lang="ru-RU" dirty="0" smtClean="0"/>
              <a:t>В заключение кратко разбирается (что?)…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Тема: Аннотация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Аннотация</a:t>
            </a:r>
            <a:r>
              <a:rPr lang="ru-RU" dirty="0" smtClean="0"/>
              <a:t> (от 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annotatio</a:t>
            </a:r>
            <a:r>
              <a:rPr lang="ru-RU" dirty="0" smtClean="0"/>
              <a:t> — замечание) или </a:t>
            </a:r>
            <a:r>
              <a:rPr lang="ru-RU" b="1" dirty="0" smtClean="0"/>
              <a:t>резюме</a:t>
            </a:r>
            <a:r>
              <a:rPr lang="ru-RU" dirty="0" smtClean="0"/>
              <a:t> (от </a:t>
            </a:r>
            <a:r>
              <a:rPr lang="ru-RU" dirty="0" smtClean="0">
                <a:hlinkClick r:id="rId3" tooltip="Французский язык"/>
              </a:rPr>
              <a:t>фр.</a:t>
            </a:r>
            <a:r>
              <a:rPr lang="ru-RU" dirty="0" smtClean="0"/>
              <a:t> </a:t>
            </a:r>
            <a:r>
              <a:rPr lang="ru-RU" i="1" dirty="0" err="1" smtClean="0"/>
              <a:t>résumé</a:t>
            </a:r>
            <a:r>
              <a:rPr lang="ru-RU" dirty="0" smtClean="0"/>
              <a:t> — «сокращённый») — краткое содержание книги или другого издания, а также краткая характеристика издания: </a:t>
            </a:r>
            <a:r>
              <a:rPr lang="ru-RU" dirty="0" smtClean="0">
                <a:hlinkClick r:id="rId4" tooltip="Рукопись"/>
              </a:rPr>
              <a:t>рукописи</a:t>
            </a:r>
            <a:r>
              <a:rPr lang="ru-RU" dirty="0" smtClean="0"/>
              <a:t>, </a:t>
            </a:r>
            <a:r>
              <a:rPr lang="ru-RU" dirty="0" smtClean="0">
                <a:hlinkClick r:id="rId5" tooltip="Монография"/>
              </a:rPr>
              <a:t>монографии</a:t>
            </a:r>
            <a:r>
              <a:rPr lang="ru-RU" dirty="0" smtClean="0"/>
              <a:t>, </a:t>
            </a:r>
            <a:r>
              <a:rPr lang="ru-RU" dirty="0" smtClean="0">
                <a:hlinkClick r:id="rId6" tooltip="Статья (жанр журналистики)"/>
              </a:rPr>
              <a:t>статьи</a:t>
            </a:r>
            <a:r>
              <a:rPr lang="ru-RU" dirty="0" smtClean="0"/>
              <a:t> или </a:t>
            </a:r>
            <a:r>
              <a:rPr lang="ru-RU" dirty="0" smtClean="0">
                <a:hlinkClick r:id="rId7" tooltip="Книга"/>
              </a:rPr>
              <a:t>книги</a:t>
            </a:r>
            <a:r>
              <a:rPr lang="ru-RU" dirty="0" smtClean="0"/>
              <a:t>. Аннотация показывает отличительные особенности и достоинства издаваемого, место и время издания в номинативной форме.</a:t>
            </a:r>
          </a:p>
          <a:p>
            <a:r>
              <a:rPr lang="ru-RU" dirty="0" smtClean="0"/>
              <a:t>Аннотация содержит основную тему статьи или книги, кроме этого она может перечислять (называть) основные положения описываемого источника.</a:t>
            </a:r>
          </a:p>
          <a:p>
            <a:r>
              <a:rPr lang="ru-RU" dirty="0" smtClean="0"/>
              <a:t>Аннотация может не упоминать субъект действия (предполагая, что он известен из контекста), и содержать пассивные конструкции — глагольные и причастные.</a:t>
            </a:r>
          </a:p>
          <a:p>
            <a:r>
              <a:rPr lang="ru-RU" dirty="0" smtClean="0"/>
              <a:t>Может присутствовать в статье. В современных научных журналах аннотацию, как правило, ставят в начале статьи (сразу после заголовка, авторов и списка ключевых слов), несмотря на то, что в ней могут содержаться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Виды аннотаций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 содержанию и целевому назначению </a:t>
            </a:r>
            <a:r>
              <a:rPr lang="ru-RU" dirty="0" smtClean="0"/>
              <a:t>аннотации подразделяются на справочные и рекомендательные.</a:t>
            </a:r>
          </a:p>
          <a:p>
            <a:r>
              <a:rPr lang="ru-RU" b="1" dirty="0" smtClean="0"/>
              <a:t>Справочные</a:t>
            </a:r>
            <a:r>
              <a:rPr lang="ru-RU" dirty="0" smtClean="0"/>
              <a:t> аннотации, их также называют описательными или информационными, характеризуют тематику текста, сообщают какие-либо сведения о нем, но не дают его критической оценки.</a:t>
            </a:r>
          </a:p>
          <a:p>
            <a:r>
              <a:rPr lang="ru-RU" b="1" dirty="0" smtClean="0"/>
              <a:t>Рекомендательные</a:t>
            </a:r>
            <a:r>
              <a:rPr lang="ru-RU" dirty="0" smtClean="0"/>
              <a:t> аннотации характеризуют первоисточник и дают оценку его пригодности для определенной категории потребителей, с учетом уровня подготовки, возраста и других особенностей потребителей.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 полноте охвата содержания аннотируемого </a:t>
            </a:r>
            <a:r>
              <a:rPr lang="ru-RU" dirty="0" err="1" smtClean="0"/>
              <a:t>макротекста</a:t>
            </a:r>
            <a:r>
              <a:rPr lang="ru-RU" dirty="0" smtClean="0"/>
              <a:t> и читательскому назначению аннотации подразделяются на общие и специализированные.</a:t>
            </a:r>
          </a:p>
          <a:p>
            <a:r>
              <a:rPr lang="ru-RU" b="1" dirty="0" smtClean="0"/>
              <a:t>Общие</a:t>
            </a:r>
            <a:r>
              <a:rPr lang="ru-RU" dirty="0" smtClean="0"/>
              <a:t> аннотации характеризуют </a:t>
            </a:r>
            <a:r>
              <a:rPr lang="ru-RU" dirty="0" err="1" smtClean="0"/>
              <a:t>макротекст</a:t>
            </a:r>
            <a:r>
              <a:rPr lang="ru-RU" dirty="0" smtClean="0"/>
              <a:t> документа в целом и рассчитаны на широкий круг пользователей.</a:t>
            </a:r>
          </a:p>
          <a:p>
            <a:r>
              <a:rPr lang="ru-RU" b="1" dirty="0" smtClean="0"/>
              <a:t>Специализированные</a:t>
            </a:r>
            <a:r>
              <a:rPr lang="ru-RU" dirty="0" smtClean="0"/>
              <a:t> аннотации, характеризуя документ лишь в определенных аспектах, рассчитаны на узкий круг специалистов, и носят в основном справочный характер.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Разновидностью специализированной аннотации является </a:t>
            </a:r>
            <a:r>
              <a:rPr lang="ru-RU" b="1" dirty="0" smtClean="0"/>
              <a:t>аналитическая </a:t>
            </a:r>
            <a:r>
              <a:rPr lang="ru-RU" dirty="0" smtClean="0"/>
              <a:t>аннотация, характеризующая определенную часть или аспект содержания документа, которые посвящены определенной теме.</a:t>
            </a:r>
          </a:p>
          <a:p>
            <a:r>
              <a:rPr lang="ru-RU" dirty="0" smtClean="0"/>
              <a:t>Аннотации могут быть и </a:t>
            </a:r>
            <a:r>
              <a:rPr lang="ru-RU" b="1" dirty="0" smtClean="0"/>
              <a:t>обзорными, то есть </a:t>
            </a:r>
            <a:r>
              <a:rPr lang="ru-RU" dirty="0" smtClean="0"/>
              <a:t>содержать обобщенную характеристику двух и более </a:t>
            </a:r>
            <a:r>
              <a:rPr lang="ru-RU" dirty="0" err="1" smtClean="0"/>
              <a:t>макротекстов</a:t>
            </a:r>
            <a:r>
              <a:rPr lang="ru-RU" dirty="0" smtClean="0"/>
              <a:t>, близких по тематике.</a:t>
            </a:r>
          </a:p>
          <a:p>
            <a:r>
              <a:rPr lang="ru-RU" b="1" dirty="0" smtClean="0"/>
              <a:t>Для справочной обзорной</a:t>
            </a:r>
            <a:r>
              <a:rPr lang="ru-RU" dirty="0" smtClean="0"/>
              <a:t> аннотации характерно объединение сведений о том, что является общим для нескольких книг на одну и ту же тему, с уточнением трактовки темы в каждом из аннотируемых произведений.</a:t>
            </a:r>
          </a:p>
          <a:p>
            <a:r>
              <a:rPr lang="ru-RU" dirty="0" smtClean="0"/>
              <a:t>В рекомендательных обзорных аннотациях приводятся различия в трактовке темы, в степени доступности изложения.</a:t>
            </a:r>
          </a:p>
          <a:p>
            <a:r>
              <a:rPr lang="ru-RU" dirty="0" smtClean="0"/>
              <a:t>При написании дипломных и диссертационных работ особый интерес представляют справочные аннотации для получения своевременной информации о новейших достижениях в различных областях науки и техники.</a:t>
            </a:r>
          </a:p>
          <a:p>
            <a:r>
              <a:rPr lang="ru-RU" dirty="0" smtClean="0"/>
              <a:t>Знание правил составления аннотаций способствует адекватному извлечению основных положений источника по теме исследования и их оформлению в соответствии с требованиями нормативных документов.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Внимание!</a:t>
            </a:r>
            <a:r>
              <a:rPr lang="ru-RU" dirty="0" smtClean="0"/>
              <a:t> Текст аннотации не стандартизирован в отличие от библиографического описания. Аннотация отражает:</a:t>
            </a:r>
          </a:p>
          <a:p>
            <a:r>
              <a:rPr lang="ru-RU" dirty="0" smtClean="0"/>
              <a:t>Тип и назначение аннотируемого документа (монография, диссертация, сборник) и задачи, поставленные автором.</a:t>
            </a:r>
          </a:p>
          <a:p>
            <a:r>
              <a:rPr lang="ru-RU" dirty="0" smtClean="0"/>
              <a:t>Метод, которым пользовался автор (эксперимент, сравнительный анализ, компиляция других источников).</a:t>
            </a:r>
          </a:p>
          <a:p>
            <a:r>
              <a:rPr lang="ru-RU" dirty="0" smtClean="0"/>
              <a:t>Принадлежность автора к определенной научной школе или направлению.</a:t>
            </a:r>
          </a:p>
          <a:p>
            <a:r>
              <a:rPr lang="ru-RU" dirty="0" smtClean="0"/>
              <a:t>Структуру, тему и предмет аннотируемого произведения, основные положения и выводы автора.</a:t>
            </a:r>
          </a:p>
          <a:p>
            <a:r>
              <a:rPr lang="ru-RU" dirty="0" smtClean="0"/>
              <a:t>Характеристику вспомогательных и иллюстративных материалов, дополнений, приложений, справочного аппарата, включая указатели и библиографию.</a:t>
            </a:r>
          </a:p>
          <a:p>
            <a:r>
              <a:rPr lang="ru-RU" dirty="0" smtClean="0"/>
              <a:t>Характерной особенностью аннотации является то, что она должна быть тесно связана со сведениями, включенными в библиографическое описание.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аннотации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1.Аннотация состоит из 3-4 предложений </a:t>
            </a:r>
          </a:p>
          <a:p>
            <a:r>
              <a:rPr lang="ru-RU" dirty="0" smtClean="0"/>
              <a:t>2.Аннотация-это своего рода реклама, которая должна заинтересовать читателя, передать суть книги</a:t>
            </a:r>
          </a:p>
          <a:p>
            <a:r>
              <a:rPr lang="ru-RU" dirty="0" smtClean="0"/>
              <a:t>3.Аннотация помещается на обратной стороне титульного листа или в конце книги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96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 • Презентация для студентов неязыковых факультетов  • Автор: Беркенова Б.Б., преподаватель Центра языковой подготовки, КГУ им. А. Байтурсынова</vt:lpstr>
      <vt:lpstr>Тема: Аннотация</vt:lpstr>
      <vt:lpstr>Слайд 3</vt:lpstr>
      <vt:lpstr>     Виды аннотаций </vt:lpstr>
      <vt:lpstr>Слайд 5</vt:lpstr>
      <vt:lpstr>Слайд 6</vt:lpstr>
      <vt:lpstr>Слайд 7</vt:lpstr>
      <vt:lpstr>Слайд 8</vt:lpstr>
      <vt:lpstr>Признаки аннотации</vt:lpstr>
      <vt:lpstr>Слайд 10</vt:lpstr>
      <vt:lpstr>Слайд 11</vt:lpstr>
      <vt:lpstr>Аннотация на экологию 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Тема:Аннотоция</dc:title>
  <dc:creator>UserLib</dc:creator>
  <cp:lastModifiedBy>Admin</cp:lastModifiedBy>
  <cp:revision>5</cp:revision>
  <dcterms:created xsi:type="dcterms:W3CDTF">2016-02-26T08:03:18Z</dcterms:created>
  <dcterms:modified xsi:type="dcterms:W3CDTF">2009-07-07T20:15:45Z</dcterms:modified>
</cp:coreProperties>
</file>