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9" r:id="rId5"/>
    <p:sldId id="260" r:id="rId6"/>
    <p:sldId id="271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42D4-620C-4795-BB35-520B2596E80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0F86E-983B-4670-961C-14DFA27B38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Мемлекеттік басқарудағы адам әлеуеті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Мемлекеттік басқарудың жағдайын бағалау, талдау мен даму болашағын анықтауда пайдаланылатын бірқатар аспектілер бар:</a:t>
            </a:r>
            <a:endParaRPr lang="ru-RU" dirty="0"/>
          </a:p>
          <a:p>
            <a:r>
              <a:rPr lang="kk-KZ" dirty="0"/>
              <a:t>1. Рыноктік экономикадағы мемлекеттік басқарудың ролі мен қызметі және жергілікті басқарудың нығаюы мен даму стратегиясының – Қазақстанның даму стратегиясындағы негізгі міндеті ролінде дамуы.</a:t>
            </a:r>
            <a:endParaRPr lang="ru-RU" dirty="0"/>
          </a:p>
          <a:p>
            <a:r>
              <a:rPr lang="kk-KZ" dirty="0"/>
              <a:t>2. Басқарудың мақсаты мен принциптері, басқару реформасын жүзеге  асырудың негізгі факторлары болып– институционалдық, адамдық және қаржылық ресурстар табылады.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hapagat-atyrau.kz/wp-content/uploads/2014/11/2af4027ce7d2814ff0fec76c5f7b04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839793" cy="3071834"/>
          </a:xfrm>
          <a:prstGeom prst="rect">
            <a:avLst/>
          </a:prstGeom>
          <a:noFill/>
        </p:spPr>
      </p:pic>
      <p:pic>
        <p:nvPicPr>
          <p:cNvPr id="20484" name="Picture 4" descr="https://egemen.kz/wp-content/uploads/2015/08/vko.sud_.kz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7648" y="214290"/>
            <a:ext cx="3568154" cy="3071834"/>
          </a:xfrm>
          <a:prstGeom prst="rect">
            <a:avLst/>
          </a:prstGeom>
          <a:noFill/>
        </p:spPr>
      </p:pic>
      <p:pic>
        <p:nvPicPr>
          <p:cNvPr id="20486" name="Picture 6" descr="http://e-history.kz/media/upload/4624/2015/08/25/962a6e60fcc266bb0a19d7180f360ed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643314"/>
            <a:ext cx="5810260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3600" b="1" dirty="0" err="1"/>
              <a:t>Заңда пайдаланылатын</a:t>
            </a:r>
            <a:r>
              <a:rPr lang="ru-RU" sz="3600" b="1" dirty="0"/>
              <a:t> </a:t>
            </a:r>
            <a:r>
              <a:rPr lang="ru-RU" sz="3600" b="1" dirty="0" err="1"/>
              <a:t>негізгі</a:t>
            </a:r>
            <a:r>
              <a:rPr lang="ru-RU" sz="3600" b="1" dirty="0"/>
              <a:t> </a:t>
            </a:r>
            <a:r>
              <a:rPr lang="ru-RU" sz="3600" b="1" dirty="0" err="1"/>
              <a:t>ұғымдар</a:t>
            </a:r>
            <a:endParaRPr lang="ru-RU" sz="3600" dirty="0"/>
          </a:p>
          <a:p>
            <a:pPr fontAlgn="base"/>
            <a:r>
              <a:rPr lang="ru-RU" sz="3600" dirty="0"/>
              <a:t>      Осы </a:t>
            </a:r>
            <a:r>
              <a:rPr lang="ru-RU" sz="3600" dirty="0" err="1"/>
              <a:t>Заңда мынадай</a:t>
            </a:r>
            <a:r>
              <a:rPr lang="ru-RU" sz="3600" dirty="0"/>
              <a:t> </a:t>
            </a:r>
            <a:r>
              <a:rPr lang="ru-RU" sz="3600" dirty="0" err="1"/>
              <a:t>негізгі</a:t>
            </a:r>
            <a:r>
              <a:rPr lang="ru-RU" sz="3600" dirty="0"/>
              <a:t> </a:t>
            </a:r>
            <a:r>
              <a:rPr lang="ru-RU" sz="3600" dirty="0" err="1"/>
              <a:t>ұғымдар пайдаланылады</a:t>
            </a:r>
            <a:r>
              <a:rPr lang="ru-RU" sz="3600" dirty="0"/>
              <a:t>:</a:t>
            </a:r>
            <a:br>
              <a:rPr lang="ru-RU" sz="3600" dirty="0"/>
            </a:br>
            <a:r>
              <a:rPr lang="ru-RU" sz="3600" dirty="0"/>
              <a:t>      1) </a:t>
            </a:r>
            <a:r>
              <a:rPr lang="ru-RU" sz="3600" dirty="0" err="1"/>
              <a:t>ақпараттандыру саласындағы уәк</a:t>
            </a:r>
            <a:r>
              <a:rPr lang="en-US" sz="3600" dirty="0" err="1"/>
              <a:t>i</a:t>
            </a:r>
            <a:r>
              <a:rPr lang="ru-RU" sz="3600" dirty="0" err="1"/>
              <a:t>летт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ru-RU" sz="3600" dirty="0"/>
              <a:t>орган – </a:t>
            </a:r>
            <a:r>
              <a:rPr lang="ru-RU" sz="3600" dirty="0" err="1"/>
              <a:t>ақпараттандыру және </a:t>
            </a:r>
            <a:r>
              <a:rPr lang="ru-RU" sz="3600" dirty="0"/>
              <a:t>«</a:t>
            </a:r>
            <a:r>
              <a:rPr lang="ru-RU" sz="3600" dirty="0" err="1"/>
              <a:t>электрондық үк</a:t>
            </a:r>
            <a:r>
              <a:rPr lang="en-US" sz="3600" dirty="0" err="1"/>
              <a:t>i</a:t>
            </a:r>
            <a:r>
              <a:rPr lang="ru-RU" sz="3600" dirty="0"/>
              <a:t>мет» </a:t>
            </a:r>
            <a:r>
              <a:rPr lang="ru-RU" sz="3600" dirty="0" err="1"/>
              <a:t>саласындағы басшылықты және салааралық үйлестіруді жүзеге асыратын</a:t>
            </a:r>
            <a:r>
              <a:rPr lang="ru-RU" sz="3600" dirty="0"/>
              <a:t> </a:t>
            </a:r>
            <a:r>
              <a:rPr lang="ru-RU" sz="3600" dirty="0" err="1"/>
              <a:t>орталық атқарушы </a:t>
            </a:r>
            <a:r>
              <a:rPr lang="ru-RU" sz="3600" dirty="0"/>
              <a:t>орган;</a:t>
            </a:r>
            <a:br>
              <a:rPr lang="ru-RU" sz="3600" dirty="0"/>
            </a:br>
            <a:r>
              <a:rPr lang="ru-RU" sz="3600" dirty="0"/>
              <a:t>      2) «</a:t>
            </a:r>
            <a:r>
              <a:rPr lang="ru-RU" sz="3600" dirty="0" err="1"/>
              <a:t>бір</a:t>
            </a:r>
            <a:r>
              <a:rPr lang="ru-RU" sz="3600" dirty="0"/>
              <a:t> </a:t>
            </a:r>
            <a:r>
              <a:rPr lang="ru-RU" sz="3600" dirty="0" err="1"/>
              <a:t>терезе</a:t>
            </a:r>
            <a:r>
              <a:rPr lang="ru-RU" sz="3600" dirty="0"/>
              <a:t>» </a:t>
            </a:r>
            <a:r>
              <a:rPr lang="ru-RU" sz="3600" dirty="0" err="1"/>
              <a:t>қағидаты </a:t>
            </a:r>
            <a:r>
              <a:rPr lang="ru-RU" sz="3600" dirty="0"/>
              <a:t>– </a:t>
            </a:r>
            <a:r>
              <a:rPr lang="ru-RU" sz="3600" dirty="0" err="1"/>
              <a:t>мемлекеттік</a:t>
            </a:r>
            <a:r>
              <a:rPr lang="ru-RU" sz="3600" dirty="0"/>
              <a:t> </a:t>
            </a:r>
            <a:r>
              <a:rPr lang="ru-RU" sz="3600" dirty="0" err="1"/>
              <a:t>қызметті орталықтандырып көрсетудің мемлекеттік</a:t>
            </a:r>
            <a:r>
              <a:rPr lang="ru-RU" sz="3600" dirty="0"/>
              <a:t> </a:t>
            </a:r>
            <a:r>
              <a:rPr lang="ru-RU" sz="3600" dirty="0" err="1"/>
              <a:t>қызметтер көрсету кезінде</a:t>
            </a:r>
            <a:r>
              <a:rPr lang="ru-RU" sz="3600" dirty="0"/>
              <a:t> </a:t>
            </a:r>
            <a:r>
              <a:rPr lang="ru-RU" sz="3600" dirty="0" err="1"/>
              <a:t>көрсетілетін қызметті алушының құжаттарды жинау</a:t>
            </a:r>
            <a:r>
              <a:rPr lang="ru-RU" sz="3600" dirty="0"/>
              <a:t> мен </a:t>
            </a:r>
            <a:r>
              <a:rPr lang="ru-RU" sz="3600" dirty="0" err="1"/>
              <a:t>дайындауға барынша</a:t>
            </a:r>
            <a:r>
              <a:rPr lang="ru-RU" sz="3600" dirty="0"/>
              <a:t> аз </a:t>
            </a:r>
            <a:r>
              <a:rPr lang="ru-RU" sz="3600" dirty="0" err="1"/>
              <a:t>қатысуын және оның көрсетілетін қызметті берушілермен</a:t>
            </a:r>
            <a:r>
              <a:rPr lang="ru-RU" sz="3600" dirty="0"/>
              <a:t> </a:t>
            </a:r>
            <a:r>
              <a:rPr lang="ru-RU" sz="3600" dirty="0" err="1"/>
              <a:t>тікелей</a:t>
            </a:r>
            <a:r>
              <a:rPr lang="ru-RU" sz="3600" dirty="0"/>
              <a:t> </a:t>
            </a:r>
            <a:r>
              <a:rPr lang="ru-RU" sz="3600" dirty="0" err="1"/>
              <a:t>байланысын</a:t>
            </a:r>
            <a:r>
              <a:rPr lang="ru-RU" sz="3600" dirty="0"/>
              <a:t> </a:t>
            </a:r>
            <a:r>
              <a:rPr lang="ru-RU" sz="3600" dirty="0" err="1"/>
              <a:t>шектеуді</a:t>
            </a:r>
            <a:r>
              <a:rPr lang="ru-RU" sz="3600" dirty="0"/>
              <a:t> </a:t>
            </a:r>
            <a:r>
              <a:rPr lang="ru-RU" sz="3600" dirty="0" err="1"/>
              <a:t>көздейтін нысаны</a:t>
            </a:r>
            <a:r>
              <a:rPr lang="ru-RU" sz="3600" dirty="0"/>
              <a:t>;</a:t>
            </a:r>
            <a:br>
              <a:rPr lang="ru-RU" sz="3600" dirty="0"/>
            </a:br>
            <a:r>
              <a:rPr lang="ru-RU" sz="3600" dirty="0"/>
              <a:t>      3) </a:t>
            </a:r>
            <a:r>
              <a:rPr lang="ru-RU" sz="3600" dirty="0" err="1"/>
              <a:t>көрсетілетін қызметті алушы</a:t>
            </a:r>
            <a:r>
              <a:rPr lang="ru-RU" sz="3600" dirty="0"/>
              <a:t> – </a:t>
            </a:r>
            <a:r>
              <a:rPr lang="ru-RU" sz="3600" dirty="0" err="1"/>
              <a:t>орталық мемлекеттік</a:t>
            </a:r>
            <a:r>
              <a:rPr lang="ru-RU" sz="3600" dirty="0"/>
              <a:t> </a:t>
            </a:r>
            <a:r>
              <a:rPr lang="ru-RU" sz="3600" dirty="0" err="1"/>
              <a:t>органдарды</a:t>
            </a:r>
            <a:r>
              <a:rPr lang="ru-RU" sz="3600" dirty="0"/>
              <a:t>, </a:t>
            </a:r>
            <a:r>
              <a:rPr lang="ru-RU" sz="3600" dirty="0" err="1"/>
              <a:t>Қазақстан Республикасының шетелдегі</a:t>
            </a:r>
            <a:r>
              <a:rPr lang="ru-RU" sz="3600" dirty="0"/>
              <a:t> </a:t>
            </a:r>
            <a:r>
              <a:rPr lang="ru-RU" sz="3600" dirty="0" err="1"/>
              <a:t>мекемелерін</a:t>
            </a:r>
            <a:r>
              <a:rPr lang="ru-RU" sz="3600" dirty="0"/>
              <a:t>, </a:t>
            </a:r>
            <a:r>
              <a:rPr lang="ru-RU" sz="3600" dirty="0" err="1"/>
              <a:t>облыстардың</a:t>
            </a:r>
            <a:r>
              <a:rPr lang="ru-RU" sz="3600" dirty="0"/>
              <a:t>, </a:t>
            </a:r>
            <a:r>
              <a:rPr lang="ru-RU" sz="3600" dirty="0" err="1"/>
              <a:t>республикалық маңызы </a:t>
            </a:r>
            <a:r>
              <a:rPr lang="ru-RU" sz="3600" dirty="0"/>
              <a:t>бар </a:t>
            </a:r>
            <a:r>
              <a:rPr lang="ru-RU" sz="3600" dirty="0" err="1"/>
              <a:t>қалалардың</a:t>
            </a:r>
            <a:r>
              <a:rPr lang="ru-RU" sz="3600" dirty="0"/>
              <a:t>, </a:t>
            </a:r>
            <a:r>
              <a:rPr lang="ru-RU" sz="3600" dirty="0" err="1"/>
              <a:t>астананың</a:t>
            </a:r>
            <a:r>
              <a:rPr lang="ru-RU" sz="3600" dirty="0"/>
              <a:t>, </a:t>
            </a:r>
            <a:r>
              <a:rPr lang="ru-RU" sz="3600" dirty="0" err="1"/>
              <a:t>аудандардың</a:t>
            </a:r>
            <a:r>
              <a:rPr lang="ru-RU" sz="3600" dirty="0"/>
              <a:t>, </a:t>
            </a:r>
            <a:r>
              <a:rPr lang="ru-RU" sz="3600" dirty="0" err="1"/>
              <a:t>облыстық маңызы бар</a:t>
            </a:r>
            <a:r>
              <a:rPr lang="ru-RU" sz="3600" dirty="0"/>
              <a:t> </a:t>
            </a:r>
            <a:r>
              <a:rPr lang="ru-RU" sz="3600" dirty="0" err="1"/>
              <a:t>қалалардың жергілікті</a:t>
            </a:r>
            <a:r>
              <a:rPr lang="ru-RU" sz="3600" dirty="0"/>
              <a:t> </a:t>
            </a:r>
            <a:r>
              <a:rPr lang="ru-RU" sz="3600" dirty="0" err="1"/>
              <a:t>атқарушы органдарын</a:t>
            </a:r>
            <a:r>
              <a:rPr lang="ru-RU" sz="3600" dirty="0"/>
              <a:t>, </a:t>
            </a:r>
            <a:r>
              <a:rPr lang="ru-RU" sz="3600" dirty="0" err="1"/>
              <a:t>қаладағы аудандардың</a:t>
            </a:r>
            <a:r>
              <a:rPr lang="ru-RU" sz="3600" dirty="0"/>
              <a:t>, </a:t>
            </a:r>
            <a:r>
              <a:rPr lang="ru-RU" sz="3600" dirty="0" err="1"/>
              <a:t>аудандық маңызы бар</a:t>
            </a:r>
            <a:r>
              <a:rPr lang="ru-RU" sz="3600" dirty="0"/>
              <a:t> </a:t>
            </a:r>
            <a:r>
              <a:rPr lang="ru-RU" sz="3600" dirty="0" err="1"/>
              <a:t>қалалардың</a:t>
            </a:r>
            <a:r>
              <a:rPr lang="ru-RU" sz="3600" dirty="0"/>
              <a:t>, </a:t>
            </a:r>
            <a:r>
              <a:rPr lang="ru-RU" sz="3600" dirty="0" err="1"/>
              <a:t>кенттердің</a:t>
            </a:r>
            <a:r>
              <a:rPr lang="ru-RU" sz="3600" dirty="0"/>
              <a:t>, </a:t>
            </a:r>
            <a:r>
              <a:rPr lang="ru-RU" sz="3600" dirty="0" err="1"/>
              <a:t>ауылдардың</a:t>
            </a:r>
            <a:r>
              <a:rPr lang="ru-RU" sz="3600" dirty="0"/>
              <a:t>, </a:t>
            </a:r>
            <a:r>
              <a:rPr lang="ru-RU" sz="3600" dirty="0" err="1"/>
              <a:t>ауылдық округтердің әкімдерін қоспағанда</a:t>
            </a:r>
            <a:r>
              <a:rPr lang="ru-RU" sz="3600" dirty="0"/>
              <a:t>, </a:t>
            </a:r>
            <a:r>
              <a:rPr lang="ru-RU" sz="3600" dirty="0" err="1"/>
              <a:t>жеке</a:t>
            </a:r>
            <a:r>
              <a:rPr lang="ru-RU" sz="3600" dirty="0"/>
              <a:t> </a:t>
            </a:r>
            <a:r>
              <a:rPr lang="ru-RU" sz="3600" dirty="0" err="1"/>
              <a:t>және заңды тұлғалар</a:t>
            </a:r>
            <a:r>
              <a:rPr lang="ru-RU" sz="3600" dirty="0"/>
              <a:t>;</a:t>
            </a:r>
            <a:br>
              <a:rPr lang="ru-RU" sz="3600" dirty="0"/>
            </a:br>
            <a:r>
              <a:rPr lang="ru-RU" sz="3600" dirty="0"/>
              <a:t>      4) </a:t>
            </a:r>
            <a:r>
              <a:rPr lang="ru-RU" sz="3600" dirty="0" err="1"/>
              <a:t>көрсетілетін қызметті беруші</a:t>
            </a:r>
            <a:r>
              <a:rPr lang="ru-RU" sz="3600" dirty="0"/>
              <a:t> – </a:t>
            </a:r>
            <a:r>
              <a:rPr lang="ru-RU" sz="3600" dirty="0" err="1"/>
              <a:t>Қазақстан Республикасының заңнамасына сәйкес мемлекеттік</a:t>
            </a:r>
            <a:r>
              <a:rPr lang="ru-RU" sz="3600" dirty="0"/>
              <a:t> </a:t>
            </a:r>
            <a:r>
              <a:rPr lang="ru-RU" sz="3600" dirty="0" err="1"/>
              <a:t>қызметтер көрсететін орталық мемлекеттік</a:t>
            </a:r>
            <a:r>
              <a:rPr lang="ru-RU" sz="3600" dirty="0"/>
              <a:t> </a:t>
            </a:r>
            <a:r>
              <a:rPr lang="ru-RU" sz="3600" dirty="0" err="1"/>
              <a:t>органдар</a:t>
            </a:r>
            <a:r>
              <a:rPr lang="ru-RU" sz="3600" dirty="0"/>
              <a:t>, </a:t>
            </a:r>
            <a:r>
              <a:rPr lang="ru-RU" sz="3600" dirty="0" err="1"/>
              <a:t>Қазақстан Республикасының шетелдегі</a:t>
            </a:r>
            <a:r>
              <a:rPr lang="ru-RU" sz="3600" dirty="0"/>
              <a:t> </a:t>
            </a:r>
            <a:r>
              <a:rPr lang="ru-RU" sz="3600" dirty="0" err="1"/>
              <a:t>мекемелері</a:t>
            </a:r>
            <a:r>
              <a:rPr lang="ru-RU" sz="3600" dirty="0"/>
              <a:t>, </a:t>
            </a:r>
            <a:r>
              <a:rPr lang="ru-RU" sz="3600" dirty="0" err="1"/>
              <a:t>облыстардың</a:t>
            </a:r>
            <a:r>
              <a:rPr lang="ru-RU" sz="3600" dirty="0"/>
              <a:t>, </a:t>
            </a:r>
            <a:r>
              <a:rPr lang="ru-RU" sz="3600" dirty="0" err="1"/>
              <a:t>республикалық маңызы </a:t>
            </a:r>
            <a:r>
              <a:rPr lang="ru-RU" sz="3600" dirty="0"/>
              <a:t>бар </a:t>
            </a:r>
            <a:r>
              <a:rPr lang="ru-RU" sz="3600" dirty="0" err="1"/>
              <a:t>қалалардың</a:t>
            </a:r>
            <a:r>
              <a:rPr lang="ru-RU" sz="3600" dirty="0"/>
              <a:t>, </a:t>
            </a:r>
            <a:r>
              <a:rPr lang="ru-RU" sz="3600" dirty="0" err="1"/>
              <a:t>астананың</a:t>
            </a:r>
            <a:r>
              <a:rPr lang="ru-RU" sz="3600" dirty="0"/>
              <a:t>, </a:t>
            </a:r>
            <a:r>
              <a:rPr lang="ru-RU" sz="3600" dirty="0" err="1"/>
              <a:t>аудандардың</a:t>
            </a:r>
            <a:r>
              <a:rPr lang="ru-RU" sz="3600" dirty="0"/>
              <a:t>, </a:t>
            </a:r>
            <a:r>
              <a:rPr lang="ru-RU" sz="3600" dirty="0" err="1"/>
              <a:t>облыстық маңызы бар</a:t>
            </a:r>
            <a:r>
              <a:rPr lang="ru-RU" sz="3600" dirty="0"/>
              <a:t> </a:t>
            </a:r>
            <a:r>
              <a:rPr lang="ru-RU" sz="3600" dirty="0" err="1"/>
              <a:t>қалалардың жергілікті</a:t>
            </a:r>
            <a:r>
              <a:rPr lang="ru-RU" sz="3600" dirty="0"/>
              <a:t> </a:t>
            </a:r>
            <a:r>
              <a:rPr lang="ru-RU" sz="3600" dirty="0" err="1"/>
              <a:t>атқарушы органдары</a:t>
            </a:r>
            <a:r>
              <a:rPr lang="ru-RU" sz="3600" dirty="0"/>
              <a:t>, </a:t>
            </a:r>
            <a:r>
              <a:rPr lang="ru-RU" sz="3600" dirty="0" err="1"/>
              <a:t>қаладағы аудандардың</a:t>
            </a:r>
            <a:r>
              <a:rPr lang="ru-RU" sz="3600" dirty="0"/>
              <a:t>, </a:t>
            </a:r>
            <a:r>
              <a:rPr lang="ru-RU" sz="3600" dirty="0" err="1"/>
              <a:t>аудандық маңызы бар</a:t>
            </a:r>
            <a:r>
              <a:rPr lang="ru-RU" sz="3600" dirty="0"/>
              <a:t> </a:t>
            </a:r>
            <a:r>
              <a:rPr lang="ru-RU" sz="3600" dirty="0" err="1"/>
              <a:t>қалалардың</a:t>
            </a:r>
            <a:r>
              <a:rPr lang="ru-RU" sz="3600" dirty="0"/>
              <a:t>, </a:t>
            </a:r>
            <a:r>
              <a:rPr lang="ru-RU" sz="3600" dirty="0" err="1"/>
              <a:t>кенттердің</a:t>
            </a:r>
            <a:r>
              <a:rPr lang="ru-RU" sz="3600" dirty="0"/>
              <a:t>, </a:t>
            </a:r>
            <a:r>
              <a:rPr lang="ru-RU" sz="3600" dirty="0" err="1"/>
              <a:t>ауылдардың</a:t>
            </a:r>
            <a:r>
              <a:rPr lang="ru-RU" sz="3600" dirty="0"/>
              <a:t>, </a:t>
            </a:r>
            <a:r>
              <a:rPr lang="ru-RU" sz="3600" dirty="0" err="1"/>
              <a:t>ауылдық округтердің әкімдері</a:t>
            </a:r>
            <a:r>
              <a:rPr lang="ru-RU" sz="3600" dirty="0"/>
              <a:t>, </a:t>
            </a:r>
            <a:r>
              <a:rPr lang="ru-RU" sz="3600" dirty="0" err="1"/>
              <a:t>сондай-ақ жеке</a:t>
            </a:r>
            <a:r>
              <a:rPr lang="ru-RU" sz="3600" dirty="0"/>
              <a:t> </a:t>
            </a:r>
            <a:r>
              <a:rPr lang="ru-RU" sz="3600" dirty="0" err="1"/>
              <a:t>және заңды тұлғалар</a:t>
            </a:r>
            <a:r>
              <a:rPr lang="ru-RU" sz="3600" dirty="0"/>
              <a:t>;</a:t>
            </a:r>
            <a:br>
              <a:rPr lang="ru-RU" sz="3600" dirty="0"/>
            </a:br>
            <a:r>
              <a:rPr lang="ru-RU" sz="3600" dirty="0"/>
              <a:t>      5) </a:t>
            </a:r>
            <a:r>
              <a:rPr lang="ru-RU" sz="3600" dirty="0" err="1"/>
              <a:t>мемлекеттік</a:t>
            </a:r>
            <a:r>
              <a:rPr lang="ru-RU" sz="3600" dirty="0"/>
              <a:t> </a:t>
            </a:r>
            <a:r>
              <a:rPr lang="ru-RU" sz="3600" dirty="0" err="1"/>
              <a:t>көрсетілетін қызмет </a:t>
            </a:r>
            <a:r>
              <a:rPr lang="ru-RU" sz="3600" dirty="0"/>
              <a:t>– </a:t>
            </a:r>
            <a:r>
              <a:rPr lang="ru-RU" sz="3600" dirty="0" err="1"/>
              <a:t>көрсетілетін қызметті алушылардың өтініші бойынша</a:t>
            </a:r>
            <a:r>
              <a:rPr lang="ru-RU" sz="3600" dirty="0"/>
              <a:t> </a:t>
            </a:r>
            <a:r>
              <a:rPr lang="ru-RU" sz="3600" dirty="0" err="1"/>
              <a:t>жеке</a:t>
            </a:r>
            <a:r>
              <a:rPr lang="ru-RU" sz="3600" dirty="0"/>
              <a:t> </a:t>
            </a:r>
            <a:r>
              <a:rPr lang="ru-RU" sz="3600" dirty="0" err="1"/>
              <a:t>тәртіппен жүзеге асырылатын</a:t>
            </a:r>
            <a:r>
              <a:rPr lang="ru-RU" sz="3600" dirty="0"/>
              <a:t> </a:t>
            </a:r>
            <a:r>
              <a:rPr lang="ru-RU" sz="3600" dirty="0" err="1"/>
              <a:t>және олардың құқықтарын</a:t>
            </a:r>
            <a:r>
              <a:rPr lang="ru-RU" sz="3600" dirty="0"/>
              <a:t>, </a:t>
            </a:r>
            <a:r>
              <a:rPr lang="ru-RU" sz="3600" dirty="0" err="1"/>
              <a:t>бостандықтары </a:t>
            </a:r>
            <a:r>
              <a:rPr lang="ru-RU" sz="3600" dirty="0"/>
              <a:t>мен </a:t>
            </a:r>
            <a:r>
              <a:rPr lang="ru-RU" sz="3600" dirty="0" err="1"/>
              <a:t>заңды мүдделерін іске</a:t>
            </a:r>
            <a:r>
              <a:rPr lang="ru-RU" sz="3600" dirty="0"/>
              <a:t> </a:t>
            </a:r>
            <a:r>
              <a:rPr lang="ru-RU" sz="3600" dirty="0" err="1"/>
              <a:t>асыруға</a:t>
            </a:r>
            <a:r>
              <a:rPr lang="ru-RU" sz="3600" dirty="0"/>
              <a:t>, </a:t>
            </a:r>
            <a:r>
              <a:rPr lang="ru-RU" sz="3600" dirty="0" err="1"/>
              <a:t>оларға тиісті</a:t>
            </a:r>
            <a:r>
              <a:rPr lang="ru-RU" sz="3600" dirty="0"/>
              <a:t> </a:t>
            </a:r>
            <a:r>
              <a:rPr lang="ru-RU" sz="3600" dirty="0" err="1"/>
              <a:t>материалдық немесе</a:t>
            </a:r>
            <a:r>
              <a:rPr lang="ru-RU" sz="3600" dirty="0"/>
              <a:t> </a:t>
            </a:r>
            <a:r>
              <a:rPr lang="ru-RU" sz="3600" dirty="0" err="1"/>
              <a:t>материалдық емес</a:t>
            </a:r>
            <a:r>
              <a:rPr lang="ru-RU" sz="3600" dirty="0"/>
              <a:t> </a:t>
            </a:r>
            <a:r>
              <a:rPr lang="ru-RU" sz="3600" dirty="0" err="1"/>
              <a:t>игіліктер</a:t>
            </a:r>
            <a:r>
              <a:rPr lang="ru-RU" sz="3600" dirty="0"/>
              <a:t> </a:t>
            </a:r>
            <a:r>
              <a:rPr lang="ru-RU" sz="3600" dirty="0" err="1"/>
              <a:t>беруге</a:t>
            </a:r>
            <a:r>
              <a:rPr lang="ru-RU" sz="3600" dirty="0"/>
              <a:t> </a:t>
            </a:r>
            <a:r>
              <a:rPr lang="ru-RU" sz="3600" dirty="0" err="1"/>
              <a:t>бағытталған жекелеген</a:t>
            </a:r>
            <a:r>
              <a:rPr lang="ru-RU" sz="3600" dirty="0"/>
              <a:t> </a:t>
            </a:r>
            <a:r>
              <a:rPr lang="ru-RU" sz="3600" dirty="0" err="1"/>
              <a:t>мемлекеттік</a:t>
            </a:r>
            <a:r>
              <a:rPr lang="ru-RU" sz="3600" dirty="0"/>
              <a:t> </a:t>
            </a:r>
            <a:r>
              <a:rPr lang="ru-RU" sz="3600" dirty="0" err="1"/>
              <a:t>функцияларды</a:t>
            </a:r>
            <a:r>
              <a:rPr lang="ru-RU" sz="3600" dirty="0"/>
              <a:t> </a:t>
            </a:r>
            <a:r>
              <a:rPr lang="ru-RU" sz="3600" dirty="0" err="1"/>
              <a:t>іске</a:t>
            </a:r>
            <a:r>
              <a:rPr lang="ru-RU" sz="3600" dirty="0"/>
              <a:t> </a:t>
            </a:r>
            <a:r>
              <a:rPr lang="ru-RU" sz="3600" dirty="0" err="1"/>
              <a:t>асыру</a:t>
            </a:r>
            <a:r>
              <a:rPr lang="ru-RU" sz="3600" dirty="0"/>
              <a:t> </a:t>
            </a:r>
            <a:r>
              <a:rPr lang="ru-RU" sz="3600" dirty="0" err="1"/>
              <a:t>нысандарының бірі</a:t>
            </a:r>
            <a:r>
              <a:rPr lang="ru-RU" sz="3600" dirty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Мемлекеттік</a:t>
            </a:r>
            <a:r>
              <a:rPr lang="ru-RU" b="1" dirty="0"/>
              <a:t> </a:t>
            </a:r>
            <a:r>
              <a:rPr lang="ru-RU" b="1" dirty="0" err="1"/>
              <a:t>қызмет </a:t>
            </a:r>
            <a:r>
              <a:rPr lang="ru-RU" dirty="0"/>
              <a:t>–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қызметшінің мемлекеттік</a:t>
            </a:r>
            <a:r>
              <a:rPr lang="ru-RU" dirty="0"/>
              <a:t> </a:t>
            </a:r>
            <a:r>
              <a:rPr lang="ru-RU" dirty="0" err="1"/>
              <a:t>органдарда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биліктің міндеттерін</a:t>
            </a:r>
            <a:r>
              <a:rPr lang="ru-RU" dirty="0"/>
              <a:t> </a:t>
            </a:r>
            <a:r>
              <a:rPr lang="ru-RU" dirty="0" err="1"/>
              <a:t>және функцияларын</a:t>
            </a:r>
            <a:r>
              <a:rPr lang="ru-RU" dirty="0"/>
              <a:t> </a:t>
            </a:r>
            <a:r>
              <a:rPr lang="ru-RU" dirty="0" err="1"/>
              <a:t>жүзеге асыруға бағытталған лауазымдық өкілеттіліктерді атқару бойынша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қызметі.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57488" y="285728"/>
            <a:ext cx="321471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Мемлекеттік қызметтің негізгі белгілері: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00298" y="1428736"/>
            <a:ext cx="4000528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Мемлекеттің ұйымдастырушы қызметі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5" idx="3"/>
            <a:endCxn id="8" idx="0"/>
          </p:cNvCxnSpPr>
          <p:nvPr/>
        </p:nvCxnSpPr>
        <p:spPr>
          <a:xfrm rot="5400000">
            <a:off x="4214810" y="31432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2643174" y="3429000"/>
            <a:ext cx="371477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Құқық саласы нормаларымен реттелуі</a:t>
            </a:r>
            <a:endParaRPr lang="ru-RU" dirty="0"/>
          </a:p>
        </p:txBody>
      </p: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 rot="5400000">
            <a:off x="4215604" y="4857760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643174" y="5143512"/>
            <a:ext cx="371477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Кәсіби түрде жүзеге асырылуы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uchebana5.ru/images/617/1232873/m9a6fb3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6357982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kk-KZ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Назарларыңызға көп рахмет</a:t>
            </a:r>
            <a:endParaRPr lang="ru-RU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dirty="0" smtClean="0"/>
              <a:t>Жоспары:</a:t>
            </a:r>
          </a:p>
          <a:p>
            <a:pPr algn="ctr">
              <a:buNone/>
            </a:pPr>
            <a:r>
              <a:rPr lang="kk-KZ" sz="3600" dirty="0" smtClean="0"/>
              <a:t>1.Мемлекеттік басқару сапасы</a:t>
            </a:r>
          </a:p>
          <a:p>
            <a:pPr algn="ctr">
              <a:buNone/>
            </a:pPr>
            <a:r>
              <a:rPr lang="kk-KZ" sz="3600" dirty="0" smtClean="0"/>
              <a:t>2. Мемлекеттік қызмет әлеуметтік-құқықтық институт және қызмет аясы ретінде</a:t>
            </a:r>
          </a:p>
          <a:p>
            <a:pPr algn="ctr">
              <a:buNone/>
            </a:pPr>
            <a:r>
              <a:rPr lang="kk-KZ" sz="3600" dirty="0" smtClean="0"/>
              <a:t>3. “Мемлекеттік қызмет туралы” Қазақстан Республикасының Заңының негізгі ержелері</a:t>
            </a:r>
          </a:p>
          <a:p>
            <a:pPr algn="ctr">
              <a:buNone/>
            </a:pPr>
            <a:r>
              <a:rPr lang="kk-KZ" sz="3600" dirty="0" smtClean="0"/>
              <a:t>4. Мемлекеттік қызмет түрлері</a:t>
            </a:r>
          </a:p>
          <a:p>
            <a:pPr algn="ctr">
              <a:buNone/>
            </a:pPr>
            <a:endParaRPr lang="kk-KZ" sz="36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Тәуелсіздік алған сәттен бастап</a:t>
            </a:r>
            <a:r>
              <a:rPr lang="ru-RU" sz="2800" dirty="0"/>
              <a:t> </a:t>
            </a:r>
            <a:r>
              <a:rPr lang="ru-RU" sz="2800" dirty="0" err="1"/>
              <a:t>Қазақстанда жүргізілген мемлекеттік</a:t>
            </a:r>
            <a:r>
              <a:rPr lang="ru-RU" sz="2800" dirty="0"/>
              <a:t> </a:t>
            </a:r>
            <a:r>
              <a:rPr lang="ru-RU" sz="2800" dirty="0" err="1"/>
              <a:t>басқару реформасын</a:t>
            </a:r>
            <a:r>
              <a:rPr lang="ru-RU" sz="2800" dirty="0"/>
              <a:t> </a:t>
            </a:r>
            <a:r>
              <a:rPr lang="ru-RU" sz="2800" dirty="0" err="1"/>
              <a:t>шартты</a:t>
            </a:r>
            <a:r>
              <a:rPr lang="ru-RU" sz="2800" dirty="0"/>
              <a:t> </a:t>
            </a:r>
            <a:r>
              <a:rPr lang="ru-RU" sz="2800" dirty="0" err="1"/>
              <a:t>түрде мынадай</a:t>
            </a:r>
            <a:r>
              <a:rPr lang="ru-RU" sz="2800" dirty="0"/>
              <a:t> </a:t>
            </a:r>
            <a:r>
              <a:rPr lang="ru-RU" sz="2800" dirty="0" err="1"/>
              <a:t>кезеңдерге бөлуге болады</a:t>
            </a:r>
            <a:r>
              <a:rPr lang="ru-RU" sz="2800" dirty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     </a:t>
            </a:r>
            <a:r>
              <a:rPr lang="ru-RU" sz="2800" dirty="0" err="1"/>
              <a:t>Бастапқы кезеңде </a:t>
            </a:r>
            <a:r>
              <a:rPr lang="ru-RU" sz="2800" dirty="0"/>
              <a:t>1991 </a:t>
            </a:r>
            <a:r>
              <a:rPr lang="ru-RU" sz="2800" dirty="0" err="1"/>
              <a:t>жылдан</a:t>
            </a:r>
            <a:r>
              <a:rPr lang="ru-RU" sz="2800" dirty="0"/>
              <a:t> </a:t>
            </a:r>
            <a:r>
              <a:rPr lang="ru-RU" sz="2800" dirty="0" err="1"/>
              <a:t>бастап</a:t>
            </a:r>
            <a:r>
              <a:rPr lang="ru-RU" sz="2800" dirty="0"/>
              <a:t> 1994 </a:t>
            </a:r>
            <a:r>
              <a:rPr lang="ru-RU" sz="2800" dirty="0" err="1"/>
              <a:t>жылға дейін</a:t>
            </a:r>
            <a:r>
              <a:rPr lang="ru-RU" sz="2800" dirty="0"/>
              <a:t> </a:t>
            </a:r>
            <a:r>
              <a:rPr lang="ru-RU" sz="2800" dirty="0" err="1"/>
              <a:t>әкімшілік </a:t>
            </a:r>
            <a:r>
              <a:rPr lang="ru-RU" sz="2800" dirty="0"/>
              <a:t>реформа </a:t>
            </a:r>
            <a:r>
              <a:rPr lang="ru-RU" sz="2800" dirty="0" err="1"/>
              <a:t>күрдел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ru-RU" sz="2800" dirty="0" err="1"/>
              <a:t>жағдайда жүзеге асырылды</a:t>
            </a:r>
            <a:r>
              <a:rPr lang="ru-RU" sz="2800" dirty="0"/>
              <a:t>. Ел </a:t>
            </a:r>
            <a:r>
              <a:rPr lang="ru-RU" sz="2800" dirty="0" err="1"/>
              <a:t>экономикасы</a:t>
            </a:r>
            <a:r>
              <a:rPr lang="ru-RU" sz="2800" dirty="0"/>
              <a:t> </a:t>
            </a:r>
            <a:r>
              <a:rPr lang="ru-RU" sz="2800" dirty="0" err="1"/>
              <a:t>ауыр</a:t>
            </a:r>
            <a:r>
              <a:rPr lang="ru-RU" sz="2800" dirty="0"/>
              <a:t> </a:t>
            </a:r>
            <a:r>
              <a:rPr lang="ru-RU" sz="2800" dirty="0" err="1"/>
              <a:t>жағдайда болды</a:t>
            </a:r>
            <a:r>
              <a:rPr lang="ru-RU" sz="2800" dirty="0"/>
              <a:t> </a:t>
            </a:r>
            <a:r>
              <a:rPr lang="ru-RU" sz="2800" dirty="0" err="1"/>
              <a:t>және қоғамдық және әлеуметтік-экономикалық қатынастармен қатар</a:t>
            </a:r>
            <a:r>
              <a:rPr lang="ru-RU" sz="2800" dirty="0"/>
              <a:t>, </a:t>
            </a:r>
            <a:r>
              <a:rPr lang="ru-RU" sz="2800" dirty="0" err="1"/>
              <a:t>тұтастай алғанда</a:t>
            </a:r>
            <a:r>
              <a:rPr lang="ru-RU" sz="2800" dirty="0"/>
              <a:t>, </a:t>
            </a:r>
            <a:r>
              <a:rPr lang="ru-RU" sz="2800" dirty="0" err="1"/>
              <a:t>мемлекеттің рөлін және ұзақ мерзімді</a:t>
            </a:r>
            <a:r>
              <a:rPr lang="ru-RU" sz="2800" dirty="0"/>
              <a:t> </a:t>
            </a:r>
            <a:r>
              <a:rPr lang="ru-RU" sz="2800" dirty="0" err="1"/>
              <a:t>перспективада</a:t>
            </a:r>
            <a:r>
              <a:rPr lang="ru-RU" sz="2800" dirty="0"/>
              <a:t> даму </a:t>
            </a:r>
            <a:r>
              <a:rPr lang="ru-RU" sz="2800" dirty="0" err="1"/>
              <a:t>үлгісін айқындау қажет болды</a:t>
            </a:r>
            <a:r>
              <a:rPr lang="ru-RU" sz="2800" dirty="0"/>
              <a:t>. </a:t>
            </a:r>
            <a:r>
              <a:rPr lang="ru-RU" sz="2800" dirty="0" err="1"/>
              <a:t>Қазақстан басқарудың командалық-әкімшілік жүйесінен </a:t>
            </a:r>
            <a:r>
              <a:rPr lang="ru-RU" sz="2800" dirty="0"/>
              <a:t>бас </a:t>
            </a:r>
            <a:r>
              <a:rPr lang="ru-RU" sz="2800" dirty="0" err="1"/>
              <a:t>тартты</a:t>
            </a:r>
            <a:r>
              <a:rPr lang="ru-RU" sz="2800" dirty="0"/>
              <a:t> да, </a:t>
            </a:r>
            <a:r>
              <a:rPr lang="ru-RU" sz="2800" dirty="0" err="1"/>
              <a:t>нарықтық қағидаттарға және мемлекеттік</a:t>
            </a:r>
            <a:r>
              <a:rPr lang="ru-RU" sz="2800" dirty="0"/>
              <a:t> </a:t>
            </a:r>
            <a:r>
              <a:rPr lang="ru-RU" sz="2800" dirty="0" err="1"/>
              <a:t>құрылыс </a:t>
            </a:r>
            <a:r>
              <a:rPr lang="ru-RU" sz="2800" dirty="0"/>
              <a:t>пен </a:t>
            </a:r>
            <a:r>
              <a:rPr lang="ru-RU" sz="2800" dirty="0" err="1"/>
              <a:t>басқару негізіне</a:t>
            </a:r>
            <a:r>
              <a:rPr lang="ru-RU" sz="2800" dirty="0"/>
              <a:t> </a:t>
            </a:r>
            <a:r>
              <a:rPr lang="ru-RU" sz="2800" dirty="0" err="1"/>
              <a:t>батыл</a:t>
            </a:r>
            <a:r>
              <a:rPr lang="ru-RU" sz="2800" dirty="0"/>
              <a:t> </a:t>
            </a:r>
            <a:r>
              <a:rPr lang="ru-RU" sz="2800" dirty="0" err="1"/>
              <a:t>түрде бағытталды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avlodarnews.kz/assets/components/phpthumbof/cache/43-1-4.a1762bf7cb196e15ffcd4a1b4e9173c420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979774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229600" cy="60007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/>
              <a:t> </a:t>
            </a:r>
            <a:r>
              <a:rPr lang="ru-RU" sz="4000" dirty="0"/>
              <a:t>1. </a:t>
            </a:r>
            <a:r>
              <a:rPr lang="ru-RU" sz="4000" dirty="0" err="1"/>
              <a:t>Қазақстан Республикасында</a:t>
            </a:r>
            <a:r>
              <a:rPr lang="ru-RU" sz="4000" dirty="0"/>
              <a:t> </a:t>
            </a:r>
            <a:r>
              <a:rPr lang="ru-RU" sz="4000" dirty="0" err="1"/>
              <a:t>мемлекетт</a:t>
            </a:r>
            <a:r>
              <a:rPr lang="en-US" sz="4000" dirty="0" err="1"/>
              <a:t>i</a:t>
            </a:r>
            <a:r>
              <a:rPr lang="ru-RU" sz="4000" dirty="0"/>
              <a:t>к </a:t>
            </a:r>
            <a:r>
              <a:rPr lang="ru-RU" sz="4000" dirty="0" err="1"/>
              <a:t>қызмет</a:t>
            </a:r>
            <a:r>
              <a:rPr lang="ru-RU" sz="4000" dirty="0"/>
              <a:t>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      1) </a:t>
            </a:r>
            <a:r>
              <a:rPr lang="ru-RU" sz="4000" dirty="0" err="1"/>
              <a:t>заңдылық</a:t>
            </a:r>
            <a:r>
              <a:rPr lang="ru-RU" sz="4000" dirty="0"/>
              <a:t>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      2) </a:t>
            </a:r>
            <a:r>
              <a:rPr lang="ru-RU" sz="4000" dirty="0" err="1"/>
              <a:t>қазақстандық </a:t>
            </a:r>
            <a:r>
              <a:rPr lang="ru-RU" sz="4000" dirty="0"/>
              <a:t>патриотизм;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      3) </a:t>
            </a:r>
            <a:r>
              <a:rPr lang="ru-RU" sz="4000" dirty="0" err="1"/>
              <a:t>мемлекетт</a:t>
            </a:r>
            <a:r>
              <a:rPr lang="en-US" sz="4000" dirty="0" err="1"/>
              <a:t>i</a:t>
            </a:r>
            <a:r>
              <a:rPr lang="ru-RU" sz="4000" dirty="0"/>
              <a:t>к </a:t>
            </a:r>
            <a:r>
              <a:rPr lang="ru-RU" sz="4000" dirty="0" err="1"/>
              <a:t>өк</a:t>
            </a:r>
            <a:r>
              <a:rPr lang="en-US" sz="4000" dirty="0" err="1"/>
              <a:t>i</a:t>
            </a:r>
            <a:r>
              <a:rPr lang="ru-RU" sz="4000" dirty="0" err="1"/>
              <a:t>метт</a:t>
            </a:r>
            <a:r>
              <a:rPr lang="en-US" sz="4000" dirty="0" err="1"/>
              <a:t>i</a:t>
            </a:r>
            <a:r>
              <a:rPr lang="ru-RU" sz="4000" dirty="0" err="1"/>
              <a:t>ң заң шығарушылық, атқарушылық және </a:t>
            </a:r>
            <a:r>
              <a:rPr lang="ru-RU" sz="4000" dirty="0"/>
              <a:t>сот </a:t>
            </a:r>
            <a:r>
              <a:rPr lang="ru-RU" sz="4000" dirty="0" err="1"/>
              <a:t>тармақтарына бөл</a:t>
            </a:r>
            <a:r>
              <a:rPr lang="en-US" sz="4000" dirty="0" err="1"/>
              <a:t>i</a:t>
            </a:r>
            <a:r>
              <a:rPr lang="ru-RU" sz="4000" dirty="0"/>
              <a:t>ну</a:t>
            </a:r>
            <a:r>
              <a:rPr lang="en-US" sz="4000" dirty="0" err="1"/>
              <a:t>i</a:t>
            </a:r>
            <a:r>
              <a:rPr lang="ru-RU" sz="4000" dirty="0"/>
              <a:t>не </a:t>
            </a:r>
            <a:r>
              <a:rPr lang="ru-RU" sz="4000" dirty="0" err="1"/>
              <a:t>қарамастан</a:t>
            </a:r>
            <a:r>
              <a:rPr lang="ru-RU" sz="4000" dirty="0"/>
              <a:t>, </a:t>
            </a:r>
            <a:r>
              <a:rPr lang="ru-RU" sz="4000" dirty="0" err="1"/>
              <a:t>мемлекетт</a:t>
            </a:r>
            <a:r>
              <a:rPr lang="en-US" sz="4000" dirty="0" err="1"/>
              <a:t>i</a:t>
            </a:r>
            <a:r>
              <a:rPr lang="ru-RU" sz="4000" dirty="0"/>
              <a:t>к </a:t>
            </a:r>
            <a:r>
              <a:rPr lang="ru-RU" sz="4000" dirty="0" err="1"/>
              <a:t>қызмет жүйес</a:t>
            </a:r>
            <a:r>
              <a:rPr lang="en-US" sz="4000" dirty="0" err="1"/>
              <a:t>i</a:t>
            </a:r>
            <a:r>
              <a:rPr lang="ru-RU" sz="4000" dirty="0" err="1"/>
              <a:t>н</a:t>
            </a:r>
            <a:r>
              <a:rPr lang="en-US" sz="4000" dirty="0" err="1"/>
              <a:t>i</a:t>
            </a:r>
            <a:r>
              <a:rPr lang="ru-RU" sz="4000" dirty="0" err="1"/>
              <a:t>ң </a:t>
            </a:r>
            <a:r>
              <a:rPr lang="ru-RU" sz="4000" dirty="0"/>
              <a:t>б</a:t>
            </a:r>
            <a:r>
              <a:rPr lang="en-US" sz="4000" dirty="0" err="1"/>
              <a:t>i</a:t>
            </a:r>
            <a:r>
              <a:rPr lang="ru-RU" sz="4000" dirty="0" err="1"/>
              <a:t>ртұтастығы;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      4) </a:t>
            </a:r>
            <a:r>
              <a:rPr lang="ru-RU" sz="4000" dirty="0" err="1"/>
              <a:t>азаматтар</a:t>
            </a:r>
            <a:r>
              <a:rPr lang="ru-RU" sz="4000" dirty="0"/>
              <a:t> </a:t>
            </a:r>
            <a:r>
              <a:rPr lang="ru-RU" sz="4000" dirty="0" err="1"/>
              <a:t>құқықтарының</a:t>
            </a:r>
            <a:r>
              <a:rPr lang="ru-RU" sz="4000" dirty="0"/>
              <a:t>, </a:t>
            </a:r>
            <a:r>
              <a:rPr lang="ru-RU" sz="4000" dirty="0" err="1"/>
              <a:t>бостандықтарының және заңды мүдделер</a:t>
            </a:r>
            <a:r>
              <a:rPr lang="en-US" sz="4000" dirty="0" err="1"/>
              <a:t>i</a:t>
            </a:r>
            <a:r>
              <a:rPr lang="ru-RU" sz="4000" dirty="0" err="1"/>
              <a:t>н</a:t>
            </a:r>
            <a:r>
              <a:rPr lang="en-US" sz="4000" dirty="0" err="1"/>
              <a:t>i</a:t>
            </a:r>
            <a:r>
              <a:rPr lang="ru-RU" sz="4000" dirty="0" err="1"/>
              <a:t>ң мемлекет</a:t>
            </a:r>
            <a:r>
              <a:rPr lang="ru-RU" sz="4000" dirty="0"/>
              <a:t> </a:t>
            </a:r>
            <a:r>
              <a:rPr lang="ru-RU" sz="4000" dirty="0" err="1"/>
              <a:t>мүдделер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ru-RU" sz="4000" dirty="0" err="1"/>
              <a:t>алдындағы басымдығы;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      5) </a:t>
            </a:r>
            <a:r>
              <a:rPr lang="ru-RU" sz="4000" dirty="0" err="1"/>
              <a:t>жалпы</a:t>
            </a:r>
            <a:r>
              <a:rPr lang="ru-RU" sz="4000" dirty="0"/>
              <a:t> </a:t>
            </a:r>
            <a:r>
              <a:rPr lang="ru-RU" sz="4000" dirty="0" err="1"/>
              <a:t>қол жет</a:t>
            </a:r>
            <a:r>
              <a:rPr lang="en-US" sz="4000" dirty="0" err="1"/>
              <a:t>i</a:t>
            </a:r>
            <a:r>
              <a:rPr lang="ru-RU" sz="4000" dirty="0" err="1"/>
              <a:t>мд</a:t>
            </a:r>
            <a:r>
              <a:rPr lang="en-US" sz="4000" dirty="0" err="1"/>
              <a:t>i</a:t>
            </a:r>
            <a:r>
              <a:rPr lang="ru-RU" sz="4000" dirty="0"/>
              <a:t>л</a:t>
            </a:r>
            <a:r>
              <a:rPr lang="en-US" sz="4000" dirty="0" err="1"/>
              <a:t>i</a:t>
            </a:r>
            <a:r>
              <a:rPr lang="ru-RU" sz="4000" dirty="0"/>
              <a:t>к, </a:t>
            </a:r>
            <a:r>
              <a:rPr lang="ru-RU" sz="4000" dirty="0" err="1"/>
              <a:t>яғни </a:t>
            </a:r>
            <a:r>
              <a:rPr lang="ru-RU" sz="4000" dirty="0"/>
              <a:t>Республика </a:t>
            </a:r>
            <a:r>
              <a:rPr lang="ru-RU" sz="4000" dirty="0" err="1"/>
              <a:t>азаматтарының мемлекетт</a:t>
            </a:r>
            <a:r>
              <a:rPr lang="en-US" sz="4000" dirty="0" err="1"/>
              <a:t>i</a:t>
            </a:r>
            <a:r>
              <a:rPr lang="ru-RU" sz="4000" dirty="0"/>
              <a:t>к </a:t>
            </a:r>
            <a:r>
              <a:rPr lang="ru-RU" sz="4000" dirty="0" err="1"/>
              <a:t>қызметке қол жетк</a:t>
            </a:r>
            <a:r>
              <a:rPr lang="en-US" sz="4000" dirty="0" err="1"/>
              <a:t>i</a:t>
            </a:r>
            <a:r>
              <a:rPr lang="ru-RU" sz="4000" dirty="0" err="1"/>
              <a:t>зуге</a:t>
            </a:r>
            <a:r>
              <a:rPr lang="ru-RU" sz="4000" dirty="0"/>
              <a:t> </a:t>
            </a:r>
            <a:r>
              <a:rPr lang="ru-RU" sz="4000" dirty="0" err="1"/>
              <a:t>және өз қаб</a:t>
            </a:r>
            <a:r>
              <a:rPr lang="en-US" sz="4000" dirty="0" err="1"/>
              <a:t>i</a:t>
            </a:r>
            <a:r>
              <a:rPr lang="ru-RU" sz="4000" dirty="0" err="1"/>
              <a:t>леттер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ru-RU" sz="4000" dirty="0"/>
              <a:t>мен </a:t>
            </a:r>
            <a:r>
              <a:rPr lang="ru-RU" sz="4000" dirty="0" err="1"/>
              <a:t>кәсіби даярлығына сәйкес мемлекетт</a:t>
            </a:r>
            <a:r>
              <a:rPr lang="en-US" sz="4000" dirty="0" err="1"/>
              <a:t>i</a:t>
            </a:r>
            <a:r>
              <a:rPr lang="ru-RU" sz="4000" dirty="0"/>
              <a:t>к </a:t>
            </a:r>
            <a:r>
              <a:rPr lang="ru-RU" sz="4000" dirty="0" err="1"/>
              <a:t>қызмет бойынша</a:t>
            </a:r>
            <a:r>
              <a:rPr lang="ru-RU" sz="4000" dirty="0"/>
              <a:t> </a:t>
            </a:r>
            <a:r>
              <a:rPr lang="ru-RU" sz="4000" dirty="0" err="1"/>
              <a:t>жоғарылатылуға тең құқығы</a:t>
            </a:r>
            <a:r>
              <a:rPr lang="ru-RU" sz="4000" dirty="0"/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582341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Мемлекеттік</a:t>
            </a:r>
            <a:r>
              <a:rPr lang="ru-RU" sz="2400" dirty="0"/>
              <a:t> кадр </a:t>
            </a:r>
            <a:r>
              <a:rPr lang="ru-RU" sz="2400" dirty="0" err="1"/>
              <a:t>саясатын</a:t>
            </a:r>
            <a:r>
              <a:rPr lang="ru-RU" sz="2400" dirty="0"/>
              <a:t> </a:t>
            </a:r>
            <a:r>
              <a:rPr lang="ru-RU" sz="2400" dirty="0" err="1"/>
              <a:t>қалыптастыру</a:t>
            </a:r>
            <a:r>
              <a:rPr lang="ru-RU" sz="2400" dirty="0"/>
              <a:t> – </a:t>
            </a:r>
            <a:r>
              <a:rPr lang="ru-RU" sz="2400" dirty="0" err="1"/>
              <a:t>күрделі</a:t>
            </a:r>
            <a:r>
              <a:rPr lang="ru-RU" sz="2400" dirty="0"/>
              <a:t>, </a:t>
            </a:r>
            <a:r>
              <a:rPr lang="ru-RU" sz="2400" dirty="0" err="1"/>
              <a:t>қайшылықта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көп</a:t>
            </a:r>
            <a:r>
              <a:rPr lang="ru-RU" sz="2400" dirty="0"/>
              <a:t> </a:t>
            </a:r>
            <a:r>
              <a:rPr lang="ru-RU" sz="2400" dirty="0" err="1"/>
              <a:t>қырлы</a:t>
            </a:r>
            <a:r>
              <a:rPr lang="ru-RU" sz="2400" dirty="0"/>
              <a:t> </a:t>
            </a:r>
            <a:r>
              <a:rPr lang="ru-RU" sz="2400" dirty="0" err="1"/>
              <a:t>үдеріс</a:t>
            </a:r>
            <a:r>
              <a:rPr lang="ru-RU" sz="2400" dirty="0"/>
              <a:t>. </a:t>
            </a:r>
            <a:r>
              <a:rPr lang="ru-RU" sz="2400" dirty="0" err="1"/>
              <a:t>Ол</a:t>
            </a:r>
            <a:r>
              <a:rPr lang="ru-RU" sz="2400" dirty="0"/>
              <a:t> </a:t>
            </a:r>
            <a:r>
              <a:rPr lang="ru-RU" sz="2400" dirty="0" err="1"/>
              <a:t>бірқатар</a:t>
            </a:r>
            <a:r>
              <a:rPr lang="ru-RU" sz="2400" dirty="0"/>
              <a:t> </a:t>
            </a:r>
            <a:r>
              <a:rPr lang="ru-RU" sz="2400" dirty="0" err="1"/>
              <a:t>талаптарды</a:t>
            </a:r>
            <a:r>
              <a:rPr lang="ru-RU" sz="2400" dirty="0"/>
              <a:t> </a:t>
            </a:r>
            <a:r>
              <a:rPr lang="ru-RU" sz="2400" dirty="0" err="1"/>
              <a:t>орындаған</a:t>
            </a:r>
            <a:r>
              <a:rPr lang="ru-RU" sz="2400" dirty="0"/>
              <a:t> </a:t>
            </a:r>
            <a:r>
              <a:rPr lang="ru-RU" sz="2400" dirty="0" err="1"/>
              <a:t>кезде</a:t>
            </a:r>
            <a:r>
              <a:rPr lang="ru-RU" sz="2400" dirty="0"/>
              <a:t> </a:t>
            </a:r>
            <a:r>
              <a:rPr lang="ru-RU" sz="2400" dirty="0" err="1"/>
              <a:t>нәтиже</a:t>
            </a:r>
            <a:r>
              <a:rPr lang="ru-RU" sz="2400" dirty="0"/>
              <a:t> </a:t>
            </a:r>
            <a:r>
              <a:rPr lang="ru-RU" sz="2400" dirty="0" err="1"/>
              <a:t>беруі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 </a:t>
            </a:r>
            <a:r>
              <a:rPr lang="ru-RU" sz="2400" dirty="0" err="1"/>
              <a:t>әрі</a:t>
            </a:r>
            <a:r>
              <a:rPr lang="ru-RU" sz="2400" dirty="0"/>
              <a:t> </a:t>
            </a:r>
            <a:r>
              <a:rPr lang="ru-RU" sz="2400" dirty="0" err="1"/>
              <a:t>ол</a:t>
            </a:r>
            <a:r>
              <a:rPr lang="ru-RU" sz="2400" dirty="0"/>
              <a:t> </a:t>
            </a:r>
            <a:r>
              <a:rPr lang="ru-RU" sz="2400" dirty="0" err="1"/>
              <a:t>ғылыми-зерттеу</a:t>
            </a:r>
            <a:r>
              <a:rPr lang="ru-RU" sz="2400" dirty="0"/>
              <a:t>, </a:t>
            </a:r>
            <a:r>
              <a:rPr lang="ru-RU" sz="2400" dirty="0" err="1"/>
              <a:t>ұйымдық-басқарушылық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заңдық</a:t>
            </a:r>
            <a:r>
              <a:rPr lang="ru-RU" sz="2400" dirty="0"/>
              <a:t> </a:t>
            </a:r>
            <a:r>
              <a:rPr lang="ru-RU" sz="2400" dirty="0" err="1"/>
              <a:t>іс-қимылдардың</a:t>
            </a:r>
            <a:r>
              <a:rPr lang="ru-RU" sz="2400" dirty="0"/>
              <a:t> </a:t>
            </a:r>
            <a:r>
              <a:rPr lang="ru-RU" sz="2400" dirty="0" err="1"/>
              <a:t>жүйелі</a:t>
            </a:r>
            <a:r>
              <a:rPr lang="ru-RU" sz="2400" dirty="0"/>
              <a:t> </a:t>
            </a:r>
            <a:r>
              <a:rPr lang="ru-RU" sz="2400" dirty="0" err="1"/>
              <a:t>жүзеге</a:t>
            </a:r>
            <a:r>
              <a:rPr lang="ru-RU" sz="2400" dirty="0"/>
              <a:t> </a:t>
            </a:r>
            <a:r>
              <a:rPr lang="ru-RU" sz="2400" dirty="0" err="1"/>
              <a:t>асырылуын</a:t>
            </a:r>
            <a:r>
              <a:rPr lang="ru-RU" sz="2400" dirty="0"/>
              <a:t> </a:t>
            </a:r>
            <a:r>
              <a:rPr lang="ru-RU" sz="2400" dirty="0" err="1"/>
              <a:t>білдіреді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Әрбір</a:t>
            </a:r>
            <a:r>
              <a:rPr lang="ru-RU" sz="2400" dirty="0"/>
              <a:t> </a:t>
            </a:r>
            <a:r>
              <a:rPr lang="ru-RU" sz="2400" dirty="0" err="1"/>
              <a:t>ұйым</a:t>
            </a:r>
            <a:r>
              <a:rPr lang="ru-RU" sz="2400" dirty="0"/>
              <a:t> </a:t>
            </a:r>
            <a:r>
              <a:rPr lang="ru-RU" sz="2400" dirty="0" err="1"/>
              <a:t>кадрларды</a:t>
            </a:r>
            <a:r>
              <a:rPr lang="ru-RU" sz="2400" dirty="0"/>
              <a:t> </a:t>
            </a:r>
            <a:r>
              <a:rPr lang="ru-RU" sz="2400" dirty="0" err="1"/>
              <a:t>жоспарлауды</a:t>
            </a:r>
            <a:r>
              <a:rPr lang="ru-RU" sz="2400" dirty="0"/>
              <a:t> </a:t>
            </a:r>
            <a:r>
              <a:rPr lang="ru-RU" sz="2400" dirty="0" err="1"/>
              <a:t>дұрыс</a:t>
            </a:r>
            <a:r>
              <a:rPr lang="ru-RU" sz="2400" dirty="0"/>
              <a:t> </a:t>
            </a:r>
            <a:r>
              <a:rPr lang="ru-RU" sz="2400" dirty="0" err="1"/>
              <a:t>болса</a:t>
            </a:r>
            <a:r>
              <a:rPr lang="ru-RU" sz="2400" dirty="0"/>
              <a:t> да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дұрыс</a:t>
            </a:r>
            <a:r>
              <a:rPr lang="ru-RU" sz="2400" dirty="0"/>
              <a:t> </a:t>
            </a:r>
            <a:r>
              <a:rPr lang="ru-RU" sz="2400" dirty="0" err="1"/>
              <a:t>болмаса</a:t>
            </a:r>
            <a:r>
              <a:rPr lang="ru-RU" sz="2400" dirty="0"/>
              <a:t> да </a:t>
            </a:r>
            <a:r>
              <a:rPr lang="ru-RU" sz="2400" dirty="0" err="1"/>
              <a:t>пайдаланады</a:t>
            </a:r>
            <a:r>
              <a:rPr lang="ru-RU" sz="2400" dirty="0"/>
              <a:t>.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dirty="0" err="1"/>
              <a:t>ұйымдар</a:t>
            </a:r>
            <a:r>
              <a:rPr lang="ru-RU" sz="2400" dirty="0"/>
              <a:t>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орайда</a:t>
            </a:r>
            <a:r>
              <a:rPr lang="ru-RU" sz="2400" dirty="0"/>
              <a:t> </a:t>
            </a:r>
            <a:r>
              <a:rPr lang="ru-RU" sz="2400" dirty="0" err="1"/>
              <a:t>байыпты</a:t>
            </a:r>
            <a:r>
              <a:rPr lang="ru-RU" sz="2400" dirty="0"/>
              <a:t> </a:t>
            </a:r>
            <a:r>
              <a:rPr lang="ru-RU" sz="2400" dirty="0" err="1"/>
              <a:t>зерттеулер</a:t>
            </a:r>
            <a:r>
              <a:rPr lang="ru-RU" sz="2400" dirty="0"/>
              <a:t> </a:t>
            </a:r>
            <a:r>
              <a:rPr lang="ru-RU" sz="2400" dirty="0" err="1"/>
              <a:t>жүргізеді</a:t>
            </a:r>
            <a:r>
              <a:rPr lang="ru-RU" sz="2400" dirty="0"/>
              <a:t>, </a:t>
            </a:r>
            <a:r>
              <a:rPr lang="ru-RU" sz="2400" dirty="0" err="1"/>
              <a:t>екіншілері</a:t>
            </a:r>
            <a:r>
              <a:rPr lang="ru-RU" sz="2400" dirty="0"/>
              <a:t> </a:t>
            </a:r>
            <a:r>
              <a:rPr lang="ru-RU" sz="2400" dirty="0" err="1"/>
              <a:t>персоналды</a:t>
            </a:r>
            <a:r>
              <a:rPr lang="ru-RU" sz="2400" dirty="0"/>
              <a:t> </a:t>
            </a:r>
            <a:r>
              <a:rPr lang="ru-RU" sz="2400" dirty="0" err="1"/>
              <a:t>жоспарлауға</a:t>
            </a:r>
            <a:r>
              <a:rPr lang="ru-RU" sz="2400" dirty="0"/>
              <a:t> </a:t>
            </a:r>
            <a:r>
              <a:rPr lang="ru-RU" sz="2400" dirty="0" err="1"/>
              <a:t>үстірт</a:t>
            </a:r>
            <a:r>
              <a:rPr lang="ru-RU" sz="2400" dirty="0"/>
              <a:t> </a:t>
            </a:r>
            <a:r>
              <a:rPr lang="ru-RU" sz="2400" dirty="0" err="1"/>
              <a:t>қараумен</a:t>
            </a:r>
            <a:r>
              <a:rPr lang="ru-RU" sz="2400" dirty="0"/>
              <a:t> </a:t>
            </a:r>
            <a:r>
              <a:rPr lang="ru-RU" sz="2400" dirty="0" err="1"/>
              <a:t>шектеледі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53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043608" y="836712"/>
            <a:ext cx="6984776" cy="2424232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/>
              <a:t>Мемлекеттік</a:t>
            </a:r>
            <a:r>
              <a:rPr lang="ru-RU" b="1" dirty="0"/>
              <a:t> </a:t>
            </a:r>
            <a:r>
              <a:rPr lang="ru-RU" b="1" dirty="0" err="1"/>
              <a:t>қызмет</a:t>
            </a:r>
            <a:r>
              <a:rPr lang="ru-RU" b="1" dirty="0"/>
              <a:t> </a:t>
            </a:r>
            <a:r>
              <a:rPr lang="ru-RU" b="1" dirty="0" err="1"/>
              <a:t>функцияларының</a:t>
            </a:r>
            <a:r>
              <a:rPr lang="ru-RU" b="1" dirty="0"/>
              <a:t> </a:t>
            </a:r>
            <a:r>
              <a:rPr lang="ru-RU" b="1" dirty="0" err="1"/>
              <a:t>халықаралық</a:t>
            </a:r>
            <a:r>
              <a:rPr lang="ru-RU" b="1" dirty="0"/>
              <a:t> </a:t>
            </a:r>
            <a:r>
              <a:rPr lang="ru-RU" b="1" dirty="0" err="1"/>
              <a:t>тәжірибесінде</a:t>
            </a:r>
            <a:r>
              <a:rPr lang="ru-RU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/>
              <a:t>континенталдық</a:t>
            </a:r>
            <a:r>
              <a:rPr lang="ru-RU" dirty="0"/>
              <a:t> «</a:t>
            </a:r>
            <a:r>
              <a:rPr lang="ru-RU" dirty="0" err="1"/>
              <a:t>мансаптық</a:t>
            </a:r>
            <a:r>
              <a:rPr lang="ru-RU" dirty="0"/>
              <a:t>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англо-</a:t>
            </a:r>
            <a:r>
              <a:rPr lang="ru-RU" dirty="0" err="1"/>
              <a:t>саксондық</a:t>
            </a:r>
            <a:r>
              <a:rPr lang="ru-RU" dirty="0"/>
              <a:t> «</a:t>
            </a:r>
            <a:r>
              <a:rPr lang="ru-RU" dirty="0" err="1"/>
              <a:t>позициялық</a:t>
            </a:r>
            <a:r>
              <a:rPr lang="ru-RU" dirty="0"/>
              <a:t>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/>
              <a:t>шығыс-азиялық</a:t>
            </a:r>
            <a:r>
              <a:rPr lang="ru-RU" dirty="0"/>
              <a:t> «</a:t>
            </a:r>
            <a:r>
              <a:rPr lang="ru-RU" dirty="0" err="1"/>
              <a:t>элиталық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үлгілерін</a:t>
            </a:r>
            <a:r>
              <a:rPr lang="ru-RU" dirty="0"/>
              <a:t> </a:t>
            </a:r>
            <a:r>
              <a:rPr lang="ru-RU" dirty="0" err="1"/>
              <a:t>бөліп</a:t>
            </a:r>
            <a:r>
              <a:rPr lang="ru-RU" dirty="0"/>
              <a:t> </a:t>
            </a:r>
            <a:r>
              <a:rPr lang="ru-RU" dirty="0" err="1"/>
              <a:t>көрсетуге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744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atic.zakon.kz/img/040339/0403396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ok-t.ru/studopedianame/baza6/2434057170840.files/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042"/>
            <a:ext cx="7783982" cy="5972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230</Words>
  <Application>Microsoft Office PowerPoint</Application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Мемлекеттік басқарудағы адам әлеуеті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Мемлекеттік қызмет – мемлекеттік қызметшінің мемлекеттік органдарда мемлекеттік биліктің міндеттерін және функцияларын жүзеге асыруға бағытталған лауазымдық өкілеттіліктерді атқару бойынша ресми қызметі.</vt:lpstr>
      <vt:lpstr>Презентация PowerPoint</vt:lpstr>
      <vt:lpstr>Презентация PowerPoint</vt:lpstr>
      <vt:lpstr>Назарларыңызға көп рахмет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Мемлекеттік басқарудағы адам әлеуеті</dc:title>
  <dc:creator>user</dc:creator>
  <cp:lastModifiedBy>Мешит</cp:lastModifiedBy>
  <cp:revision>9</cp:revision>
  <dcterms:created xsi:type="dcterms:W3CDTF">2016-09-26T18:51:24Z</dcterms:created>
  <dcterms:modified xsi:type="dcterms:W3CDTF">2016-09-27T19:26:11Z</dcterms:modified>
</cp:coreProperties>
</file>