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2" r:id="rId4"/>
    <p:sldId id="258" r:id="rId5"/>
    <p:sldId id="284" r:id="rId6"/>
    <p:sldId id="285" r:id="rId7"/>
    <p:sldId id="286" r:id="rId8"/>
    <p:sldId id="287" r:id="rId9"/>
    <p:sldId id="292" r:id="rId10"/>
    <p:sldId id="288" r:id="rId11"/>
    <p:sldId id="289" r:id="rId12"/>
    <p:sldId id="290" r:id="rId13"/>
    <p:sldId id="291" r:id="rId14"/>
    <p:sldId id="293" r:id="rId15"/>
    <p:sldId id="294" r:id="rId16"/>
    <p:sldId id="295" r:id="rId17"/>
    <p:sldId id="296" r:id="rId18"/>
    <p:sldId id="297" r:id="rId19"/>
    <p:sldId id="298" r:id="rId20"/>
    <p:sldId id="299" r:id="rId21"/>
    <p:sldId id="300" r:id="rId22"/>
    <p:sldId id="267" r:id="rId23"/>
    <p:sldId id="268" r:id="rId24"/>
    <p:sldId id="269" r:id="rId25"/>
    <p:sldId id="270" r:id="rId26"/>
    <p:sldId id="271" r:id="rId27"/>
    <p:sldId id="28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32" y="-3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bg1">
                <a:lumMod val="75000"/>
                <a:alpha val="82000"/>
              </a:schemeClr>
            </a:gs>
            <a:gs pos="40000">
              <a:srgbClr val="85C2FF"/>
            </a:gs>
            <a:gs pos="70000">
              <a:srgbClr val="C4D6EB"/>
            </a:gs>
            <a:gs pos="100000">
              <a:srgbClr val="FFEBF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27.09.2016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Прямоугольник 5"/>
          <p:cNvSpPr/>
          <p:nvPr/>
        </p:nvSpPr>
        <p:spPr>
          <a:xfrm>
            <a:off x="1259632" y="1536173"/>
            <a:ext cx="6882558" cy="3785652"/>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kk-KZ" sz="6000" b="1" spc="150" dirty="0" smtClean="0">
                <a:ln w="11430"/>
                <a:solidFill>
                  <a:srgbClr val="002060"/>
                </a:solidFill>
                <a:effectLst>
                  <a:outerShdw blurRad="25400" algn="tl" rotWithShape="0">
                    <a:srgbClr val="000000">
                      <a:alpha val="43000"/>
                    </a:srgbClr>
                  </a:outerShdw>
                </a:effectLst>
                <a:latin typeface="Times New Roman" pitchFamily="18" charset="0"/>
                <a:cs typeface="Times New Roman" pitchFamily="18" charset="0"/>
              </a:rPr>
              <a:t>Мемлекеттік </a:t>
            </a:r>
          </a:p>
          <a:p>
            <a:pPr algn="ctr"/>
            <a:r>
              <a:rPr lang="kk-KZ" sz="6000" b="1" spc="150" dirty="0" smtClean="0">
                <a:ln w="11430"/>
                <a:solidFill>
                  <a:srgbClr val="002060"/>
                </a:solidFill>
                <a:effectLst>
                  <a:outerShdw blurRad="25400" algn="tl" rotWithShape="0">
                    <a:srgbClr val="000000">
                      <a:alpha val="43000"/>
                    </a:srgbClr>
                  </a:outerShdw>
                </a:effectLst>
                <a:latin typeface="Times New Roman" pitchFamily="18" charset="0"/>
                <a:cs typeface="Times New Roman" pitchFamily="18" charset="0"/>
              </a:rPr>
              <a:t>басқарудың </a:t>
            </a:r>
          </a:p>
          <a:p>
            <a:pPr algn="ctr"/>
            <a:r>
              <a:rPr lang="kk-KZ" sz="6000" b="1" spc="150" dirty="0" smtClean="0">
                <a:ln w="11430"/>
                <a:solidFill>
                  <a:srgbClr val="002060"/>
                </a:solidFill>
                <a:effectLst>
                  <a:outerShdw blurRad="25400" algn="tl" rotWithShape="0">
                    <a:srgbClr val="000000">
                      <a:alpha val="43000"/>
                    </a:srgbClr>
                  </a:outerShdw>
                </a:effectLst>
                <a:latin typeface="Times New Roman" pitchFamily="18" charset="0"/>
                <a:cs typeface="Times New Roman" pitchFamily="18" charset="0"/>
              </a:rPr>
              <a:t>қағидалары </a:t>
            </a:r>
          </a:p>
          <a:p>
            <a:pPr algn="ctr"/>
            <a:r>
              <a:rPr lang="kk-KZ" sz="6000" b="1" spc="150" dirty="0" smtClean="0">
                <a:ln w="11430"/>
                <a:solidFill>
                  <a:srgbClr val="002060"/>
                </a:solidFill>
                <a:effectLst>
                  <a:outerShdw blurRad="25400" algn="tl" rotWithShape="0">
                    <a:srgbClr val="000000">
                      <a:alpha val="43000"/>
                    </a:srgbClr>
                  </a:outerShdw>
                </a:effectLst>
                <a:latin typeface="Times New Roman" pitchFamily="18" charset="0"/>
                <a:cs typeface="Times New Roman" pitchFamily="18" charset="0"/>
              </a:rPr>
              <a:t>мен әдістері</a:t>
            </a:r>
            <a:endParaRPr lang="ru-RU" sz="6000" b="1" spc="150" dirty="0">
              <a:ln w="11430"/>
              <a:solidFill>
                <a:srgbClr val="002060"/>
              </a:solidFill>
              <a:effectLst>
                <a:outerShdw blurRad="25400" algn="tl" rotWithShape="0">
                  <a:srgbClr val="000000">
                    <a:alpha val="43000"/>
                  </a:srgbClr>
                </a:outerShdw>
              </a:effectLst>
              <a:latin typeface="Times New Roman" pitchFamily="18" charset="0"/>
              <a:cs typeface="Times New Roman"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250" advTm="5950">
        <p:cut/>
      </p:transition>
    </mc:Choice>
    <mc:Fallback xmlns="">
      <p:transition advTm="5950">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1043608" y="764704"/>
            <a:ext cx="7497763" cy="4800600"/>
          </a:xfrm>
        </p:spPr>
        <p:txBody>
          <a:bodyPr/>
          <a:lstStyle/>
          <a:p>
            <a:pPr algn="just"/>
            <a:r>
              <a:rPr lang="kk-KZ" altLang="ru-RU" sz="2800" u="sng" dirty="0" smtClean="0">
                <a:solidFill>
                  <a:srgbClr val="000000"/>
                </a:solidFill>
                <a:latin typeface="Times New Roman" pitchFamily="18" charset="0"/>
                <a:cs typeface="Times New Roman" pitchFamily="18" charset="0"/>
              </a:rPr>
              <a:t>Ынталандыру  </a:t>
            </a:r>
            <a:r>
              <a:rPr lang="kk-KZ" altLang="ru-RU" sz="2800" u="sng" dirty="0" smtClean="0">
                <a:solidFill>
                  <a:srgbClr val="000000"/>
                </a:solidFill>
                <a:latin typeface="Times New Roman" pitchFamily="18" charset="0"/>
                <a:cs typeface="Times New Roman" pitchFamily="18" charset="0"/>
              </a:rPr>
              <a:t>қағидасы</a:t>
            </a:r>
            <a:r>
              <a:rPr lang="kk-KZ" altLang="ru-RU" sz="2800" dirty="0" smtClean="0">
                <a:solidFill>
                  <a:srgbClr val="000000"/>
                </a:solidFill>
                <a:latin typeface="Times New Roman" pitchFamily="18" charset="0"/>
                <a:cs typeface="Times New Roman" pitchFamily="18" charset="0"/>
              </a:rPr>
              <a:t>  </a:t>
            </a:r>
            <a:r>
              <a:rPr lang="kk-KZ" altLang="ru-RU" sz="2800" dirty="0" smtClean="0">
                <a:solidFill>
                  <a:srgbClr val="000000"/>
                </a:solidFill>
                <a:latin typeface="Times New Roman" pitchFamily="18" charset="0"/>
                <a:cs typeface="Times New Roman" pitchFamily="18" charset="0"/>
              </a:rPr>
              <a:t>ең  алдымен материалдық  және  моралдық  стимулдарды    пайдаланудың  негізінде  еңбекті  іс-жұмысқа  сылтауратуды  ұйғарады. Материалдық  ынталандыру   жұммыскерлердің  еңбек  нәтижесіне  қарасты  жеке  экономикалық  мүдделігіне  негізделсе,  ол  моралдық  негізінен    жұмыскерлерге  психологиялық  әсер  көрсетуден тұрады. </a:t>
            </a:r>
            <a:endParaRPr lang="ru-RU" altLang="ru-RU" sz="2800" dirty="0" smtClean="0">
              <a:solidFill>
                <a:srgbClr val="000000"/>
              </a:solidFill>
              <a:latin typeface="Times New Roman" pitchFamily="18" charset="0"/>
              <a:cs typeface="Times New Roman" pitchFamily="18" charset="0"/>
            </a:endParaRPr>
          </a:p>
          <a:p>
            <a:pPr algn="just"/>
            <a:endParaRPr lang="ru-RU" altLang="ru-RU" sz="24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0071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357188" y="1428750"/>
            <a:ext cx="8229600" cy="3500438"/>
          </a:xfrm>
        </p:spPr>
        <p:txBody>
          <a:bodyPr/>
          <a:lstStyle/>
          <a:p>
            <a:pPr algn="just"/>
            <a:r>
              <a:rPr lang="kk-KZ" altLang="ru-RU" sz="3200" u="sng" dirty="0" smtClean="0">
                <a:solidFill>
                  <a:srgbClr val="000000"/>
                </a:solidFill>
                <a:latin typeface="Times New Roman" pitchFamily="18" charset="0"/>
                <a:cs typeface="Times New Roman" pitchFamily="18" charset="0"/>
              </a:rPr>
              <a:t>Иерархия  </a:t>
            </a:r>
            <a:r>
              <a:rPr lang="kk-KZ" altLang="ru-RU" sz="3200" u="sng" dirty="0" smtClean="0">
                <a:solidFill>
                  <a:srgbClr val="000000"/>
                </a:solidFill>
                <a:latin typeface="Times New Roman" pitchFamily="18" charset="0"/>
                <a:cs typeface="Times New Roman" pitchFamily="18" charset="0"/>
              </a:rPr>
              <a:t>қағидасы</a:t>
            </a:r>
            <a:r>
              <a:rPr lang="kk-KZ" altLang="ru-RU" sz="3200" dirty="0" smtClean="0">
                <a:solidFill>
                  <a:srgbClr val="000000"/>
                </a:solidFill>
                <a:latin typeface="Times New Roman" pitchFamily="18" charset="0"/>
                <a:cs typeface="Times New Roman" pitchFamily="18" charset="0"/>
              </a:rPr>
              <a:t>  </a:t>
            </a:r>
            <a:r>
              <a:rPr lang="kk-KZ" altLang="ru-RU" sz="3200" dirty="0" smtClean="0">
                <a:solidFill>
                  <a:srgbClr val="000000"/>
                </a:solidFill>
                <a:latin typeface="Times New Roman" pitchFamily="18" charset="0"/>
                <a:cs typeface="Times New Roman" pitchFamily="18" charset="0"/>
              </a:rPr>
              <a:t>басқару  еңбектің  тік  бөлінісін  көрсетеді, яғни  басқарудың  сатыларын  бөлінуін  және    басқарудың  төменгі  сатылардың    жоғарыдағыларға  бағынғандығын  көрсетеді. </a:t>
            </a:r>
            <a:endParaRPr lang="ru-RU" altLang="ru-RU" sz="3200"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0638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04800" y="457200"/>
            <a:ext cx="8686800" cy="838200"/>
          </a:xfrm>
        </p:spPr>
        <p:txBody>
          <a:bodyPr/>
          <a:lstStyle/>
          <a:p>
            <a:pPr fontAlgn="auto">
              <a:spcAft>
                <a:spcPts val="0"/>
              </a:spcAft>
              <a:defRPr/>
            </a:pPr>
            <a:r>
              <a:rPr lang="kk-KZ" sz="2400" dirty="0" smtClean="0">
                <a:solidFill>
                  <a:srgbClr val="000000"/>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Басқару қағидаларының жүйесі:</a:t>
            </a:r>
            <a:endParaRPr lang="ru-RU" sz="2400" dirty="0">
              <a:solidFill>
                <a:srgbClr val="000000"/>
              </a:solidFill>
              <a:latin typeface="Times New Roman" pitchFamily="18" charset="0"/>
              <a:cs typeface="Times New Roman" pitchFamily="18" charset="0"/>
            </a:endParaRPr>
          </a:p>
        </p:txBody>
      </p:sp>
      <p:sp>
        <p:nvSpPr>
          <p:cNvPr id="5" name="Содержимое 2"/>
          <p:cNvSpPr>
            <a:spLocks noGrp="1"/>
          </p:cNvSpPr>
          <p:nvPr>
            <p:ph idx="1"/>
          </p:nvPr>
        </p:nvSpPr>
        <p:spPr>
          <a:xfrm>
            <a:off x="304800" y="1554163"/>
            <a:ext cx="8686800" cy="4525962"/>
          </a:xfrm>
        </p:spPr>
        <p:txBody>
          <a:bodyPr/>
          <a:lstStyle/>
          <a:p>
            <a:pPr algn="just">
              <a:buFont typeface="Wingdings 2" pitchFamily="18" charset="2"/>
              <a:buNone/>
            </a:pPr>
            <a:r>
              <a:rPr lang="en-US" altLang="ru-RU" sz="2400" smtClean="0">
                <a:solidFill>
                  <a:srgbClr val="000000"/>
                </a:solidFill>
                <a:latin typeface="Times New Roman" pitchFamily="18" charset="0"/>
                <a:cs typeface="Times New Roman" pitchFamily="18" charset="0"/>
              </a:rPr>
              <a:t>1) </a:t>
            </a:r>
            <a:r>
              <a:rPr lang="kk-KZ" altLang="ru-RU" sz="2400" smtClean="0">
                <a:solidFill>
                  <a:srgbClr val="000000"/>
                </a:solidFill>
                <a:latin typeface="Times New Roman" pitchFamily="18" charset="0"/>
                <a:cs typeface="Times New Roman" pitchFamily="18" charset="0"/>
              </a:rPr>
              <a:t>Жалпы ортақ қағидалар: жүйелілік, объективтілік, өзін</a:t>
            </a:r>
            <a:r>
              <a:rPr lang="en-US" altLang="ru-RU" sz="2400" smtClean="0">
                <a:solidFill>
                  <a:srgbClr val="000000"/>
                </a:solidFill>
                <a:latin typeface="Times New Roman" pitchFamily="18" charset="0"/>
                <a:cs typeface="Times New Roman" pitchFamily="18" charset="0"/>
              </a:rPr>
              <a:t>-</a:t>
            </a:r>
            <a:r>
              <a:rPr lang="ru-RU" altLang="ru-RU" sz="2400" smtClean="0">
                <a:solidFill>
                  <a:srgbClr val="000000"/>
                </a:solidFill>
                <a:latin typeface="Times New Roman" pitchFamily="18" charset="0"/>
                <a:cs typeface="Times New Roman" pitchFamily="18" charset="0"/>
              </a:rPr>
              <a:t>өзі реттеу, кері байланыс, оңтайлылық, ақпараттық, жеткіліктілік, демократизм, жариялылық, құқықтық реттілік </a:t>
            </a:r>
            <a:r>
              <a:rPr lang="en-US" altLang="ru-RU" sz="2400" smtClean="0">
                <a:solidFill>
                  <a:srgbClr val="000000"/>
                </a:solidFill>
                <a:latin typeface="Times New Roman" pitchFamily="18" charset="0"/>
                <a:cs typeface="Times New Roman" pitchFamily="18" charset="0"/>
              </a:rPr>
              <a:t>(</a:t>
            </a:r>
            <a:r>
              <a:rPr lang="kk-KZ" altLang="ru-RU" sz="2400" smtClean="0">
                <a:solidFill>
                  <a:srgbClr val="000000"/>
                </a:solidFill>
                <a:latin typeface="Times New Roman" pitchFamily="18" charset="0"/>
                <a:cs typeface="Times New Roman" pitchFamily="18" charset="0"/>
              </a:rPr>
              <a:t>заңға сәйкес келу</a:t>
            </a:r>
            <a:r>
              <a:rPr lang="en-US" altLang="ru-RU" sz="2400" smtClean="0">
                <a:solidFill>
                  <a:srgbClr val="000000"/>
                </a:solidFill>
                <a:latin typeface="Times New Roman" pitchFamily="18" charset="0"/>
                <a:cs typeface="Times New Roman" pitchFamily="18" charset="0"/>
              </a:rPr>
              <a:t>)</a:t>
            </a:r>
            <a:r>
              <a:rPr lang="kk-KZ" altLang="ru-RU" sz="2400" smtClean="0">
                <a:solidFill>
                  <a:srgbClr val="000000"/>
                </a:solidFill>
                <a:latin typeface="Times New Roman" pitchFamily="18" charset="0"/>
                <a:cs typeface="Times New Roman" pitchFamily="18" charset="0"/>
              </a:rPr>
              <a:t>;</a:t>
            </a:r>
            <a:r>
              <a:rPr lang="ru-RU" altLang="ru-RU" sz="2400" smtClean="0">
                <a:solidFill>
                  <a:srgbClr val="000000"/>
                </a:solidFill>
                <a:latin typeface="Times New Roman" pitchFamily="18" charset="0"/>
                <a:cs typeface="Times New Roman" pitchFamily="18" charset="0"/>
              </a:rPr>
              <a:t>  </a:t>
            </a:r>
          </a:p>
          <a:p>
            <a:pPr algn="just">
              <a:buFont typeface="Wingdings 2" pitchFamily="18" charset="2"/>
              <a:buNone/>
            </a:pPr>
            <a:r>
              <a:rPr lang="en-US" altLang="ru-RU" sz="2400" smtClean="0">
                <a:solidFill>
                  <a:srgbClr val="000000"/>
                </a:solidFill>
                <a:latin typeface="Times New Roman" pitchFamily="18" charset="0"/>
                <a:cs typeface="Times New Roman" pitchFamily="18" charset="0"/>
              </a:rPr>
              <a:t>2) </a:t>
            </a:r>
            <a:r>
              <a:rPr lang="kk-KZ" altLang="ru-RU" sz="2400" smtClean="0">
                <a:solidFill>
                  <a:srgbClr val="000000"/>
                </a:solidFill>
                <a:latin typeface="Times New Roman" pitchFamily="18" charset="0"/>
                <a:cs typeface="Times New Roman" pitchFamily="18" charset="0"/>
              </a:rPr>
              <a:t>Қоғамның түрлі салаларында</a:t>
            </a:r>
            <a:r>
              <a:rPr lang="en-US" altLang="ru-RU" sz="2400" smtClean="0">
                <a:solidFill>
                  <a:srgbClr val="000000"/>
                </a:solidFill>
                <a:latin typeface="Times New Roman" pitchFamily="18" charset="0"/>
                <a:cs typeface="Times New Roman" pitchFamily="18" charset="0"/>
              </a:rPr>
              <a:t> (</a:t>
            </a:r>
            <a:r>
              <a:rPr lang="kk-KZ" altLang="ru-RU" sz="2400" smtClean="0">
                <a:solidFill>
                  <a:srgbClr val="000000"/>
                </a:solidFill>
                <a:latin typeface="Times New Roman" pitchFamily="18" charset="0"/>
                <a:cs typeface="Times New Roman" pitchFamily="18" charset="0"/>
              </a:rPr>
              <a:t>экономикалық, әлеуметтік</a:t>
            </a:r>
            <a:r>
              <a:rPr lang="en-US" altLang="ru-RU" sz="2400" smtClean="0">
                <a:solidFill>
                  <a:srgbClr val="000000"/>
                </a:solidFill>
                <a:latin typeface="Times New Roman" pitchFamily="18" charset="0"/>
                <a:cs typeface="Times New Roman" pitchFamily="18" charset="0"/>
              </a:rPr>
              <a:t>-</a:t>
            </a:r>
            <a:r>
              <a:rPr lang="kk-KZ" altLang="ru-RU" sz="2400" smtClean="0">
                <a:solidFill>
                  <a:srgbClr val="000000"/>
                </a:solidFill>
                <a:latin typeface="Times New Roman" pitchFamily="18" charset="0"/>
                <a:cs typeface="Times New Roman" pitchFamily="18" charset="0"/>
              </a:rPr>
              <a:t>саяси, рухани</a:t>
            </a:r>
            <a:r>
              <a:rPr lang="en-US" altLang="ru-RU" sz="2400" smtClean="0">
                <a:solidFill>
                  <a:srgbClr val="000000"/>
                </a:solidFill>
                <a:latin typeface="Times New Roman" pitchFamily="18" charset="0"/>
                <a:cs typeface="Times New Roman" pitchFamily="18" charset="0"/>
              </a:rPr>
              <a:t>)</a:t>
            </a:r>
            <a:r>
              <a:rPr lang="kk-KZ" altLang="ru-RU" sz="2400" smtClean="0">
                <a:solidFill>
                  <a:srgbClr val="000000"/>
                </a:solidFill>
                <a:latin typeface="Times New Roman" pitchFamily="18" charset="0"/>
                <a:cs typeface="Times New Roman" pitchFamily="18" charset="0"/>
              </a:rPr>
              <a:t> және әр түрлі қоғамдық құбылыстарды, ұйымдарды, институттарды талдау барысында қолданылатын жекелеген қағидалар;</a:t>
            </a:r>
            <a:endParaRPr lang="en-US" altLang="ru-RU" sz="2400" smtClean="0">
              <a:solidFill>
                <a:srgbClr val="000000"/>
              </a:solidFill>
              <a:latin typeface="Times New Roman" pitchFamily="18" charset="0"/>
              <a:cs typeface="Times New Roman" pitchFamily="18" charset="0"/>
            </a:endParaRPr>
          </a:p>
          <a:p>
            <a:pPr algn="just">
              <a:buFont typeface="Wingdings 2" pitchFamily="18" charset="2"/>
              <a:buNone/>
            </a:pPr>
            <a:r>
              <a:rPr lang="en-US" altLang="ru-RU" sz="2400" smtClean="0">
                <a:solidFill>
                  <a:srgbClr val="000000"/>
                </a:solidFill>
                <a:latin typeface="Times New Roman" pitchFamily="18" charset="0"/>
                <a:cs typeface="Times New Roman" pitchFamily="18" charset="0"/>
              </a:rPr>
              <a:t>3)</a:t>
            </a:r>
            <a:r>
              <a:rPr lang="kk-KZ" altLang="ru-RU" sz="2400" smtClean="0">
                <a:solidFill>
                  <a:srgbClr val="000000"/>
                </a:solidFill>
                <a:latin typeface="Times New Roman" pitchFamily="18" charset="0"/>
                <a:cs typeface="Times New Roman" pitchFamily="18" charset="0"/>
              </a:rPr>
              <a:t> Мемлекеттік басқарудың ұйымдастырушылық</a:t>
            </a:r>
            <a:r>
              <a:rPr lang="en-US" altLang="ru-RU" sz="2400" smtClean="0">
                <a:solidFill>
                  <a:srgbClr val="000000"/>
                </a:solidFill>
                <a:latin typeface="Times New Roman" pitchFamily="18" charset="0"/>
                <a:cs typeface="Times New Roman" pitchFamily="18" charset="0"/>
              </a:rPr>
              <a:t>-</a:t>
            </a:r>
            <a:r>
              <a:rPr lang="kk-KZ" altLang="ru-RU" sz="2400" smtClean="0">
                <a:solidFill>
                  <a:srgbClr val="000000"/>
                </a:solidFill>
                <a:latin typeface="Times New Roman" pitchFamily="18" charset="0"/>
                <a:cs typeface="Times New Roman" pitchFamily="18" charset="0"/>
              </a:rPr>
              <a:t>технологиялық қағидалар.</a:t>
            </a:r>
            <a:endParaRPr lang="ru-RU" altLang="ru-RU" sz="240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155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idx="1"/>
          </p:nvPr>
        </p:nvSpPr>
        <p:spPr>
          <a:xfrm>
            <a:off x="428625" y="1357313"/>
            <a:ext cx="7239000" cy="3214687"/>
          </a:xfrm>
        </p:spPr>
        <p:txBody>
          <a:bodyPr/>
          <a:lstStyle/>
          <a:p>
            <a:r>
              <a:rPr lang="kk-KZ" altLang="ru-RU" sz="3200" b="1" smtClean="0">
                <a:solidFill>
                  <a:srgbClr val="000000"/>
                </a:solidFill>
                <a:latin typeface="Times New Roman" pitchFamily="18" charset="0"/>
                <a:cs typeface="Times New Roman" pitchFamily="18" charset="0"/>
              </a:rPr>
              <a:t>Оңтайлылық қағидасы </a:t>
            </a:r>
            <a:r>
              <a:rPr lang="en-US" altLang="ru-RU" sz="3200" smtClean="0">
                <a:solidFill>
                  <a:srgbClr val="000000"/>
                </a:solidFill>
                <a:latin typeface="Times New Roman" pitchFamily="18" charset="0"/>
                <a:cs typeface="Times New Roman" pitchFamily="18" charset="0"/>
              </a:rPr>
              <a:t>(</a:t>
            </a:r>
            <a:r>
              <a:rPr lang="kk-KZ" altLang="ru-RU" sz="3200" smtClean="0">
                <a:solidFill>
                  <a:srgbClr val="000000"/>
                </a:solidFill>
                <a:latin typeface="Times New Roman" pitchFamily="18" charset="0"/>
                <a:cs typeface="Times New Roman" pitchFamily="18" charset="0"/>
              </a:rPr>
              <a:t>аз шығынмен жоғары нәтижеге қол жеткізу</a:t>
            </a:r>
            <a:r>
              <a:rPr lang="en-US" altLang="ru-RU" sz="3200" smtClean="0">
                <a:solidFill>
                  <a:srgbClr val="000000"/>
                </a:solidFill>
                <a:latin typeface="Times New Roman" pitchFamily="18" charset="0"/>
                <a:cs typeface="Times New Roman" pitchFamily="18" charset="0"/>
              </a:rPr>
              <a:t>)-</a:t>
            </a:r>
            <a:r>
              <a:rPr lang="kk-KZ" altLang="ru-RU" sz="3200" smtClean="0">
                <a:solidFill>
                  <a:srgbClr val="000000"/>
                </a:solidFill>
                <a:latin typeface="Times New Roman" pitchFamily="18" charset="0"/>
                <a:cs typeface="Times New Roman" pitchFamily="18" charset="0"/>
              </a:rPr>
              <a:t>шығындар белгілі бір шектен шықпайтындай жеткілікті болуын білдіреді.</a:t>
            </a:r>
            <a:endParaRPr lang="ru-RU" altLang="ru-RU" sz="320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38170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704850"/>
            <a:ext cx="8229600" cy="723900"/>
          </a:xfrm>
        </p:spPr>
        <p:txBody>
          <a:bodyPr/>
          <a:lstStyle/>
          <a:p>
            <a:pPr algn="ctr"/>
            <a:r>
              <a:rPr lang="kk-KZ" altLang="ru-RU" sz="2400" b="1" smtClean="0">
                <a:solidFill>
                  <a:srgbClr val="002060"/>
                </a:solidFill>
                <a:latin typeface="Times New Roman" pitchFamily="18" charset="0"/>
                <a:cs typeface="Times New Roman" pitchFamily="18" charset="0"/>
              </a:rPr>
              <a:t>Оңтайлы басқарудың негізгі шарттары:</a:t>
            </a:r>
            <a:endParaRPr lang="ru-RU" altLang="ru-RU" sz="2400" b="1" smtClean="0">
              <a:solidFill>
                <a:srgbClr val="002060"/>
              </a:solidFill>
              <a:latin typeface="Times New Roman" pitchFamily="18" charset="0"/>
              <a:cs typeface="Times New Roman" pitchFamily="18" charset="0"/>
            </a:endParaRPr>
          </a:p>
        </p:txBody>
      </p:sp>
      <p:sp>
        <p:nvSpPr>
          <p:cNvPr id="5" name="Содержимое 2"/>
          <p:cNvSpPr>
            <a:spLocks noGrp="1"/>
          </p:cNvSpPr>
          <p:nvPr>
            <p:ph idx="1"/>
          </p:nvPr>
        </p:nvSpPr>
        <p:spPr>
          <a:xfrm>
            <a:off x="457200" y="1935163"/>
            <a:ext cx="8229600" cy="4389437"/>
          </a:xfrm>
        </p:spPr>
        <p:txBody>
          <a:bodyPr>
            <a:normAutofit fontScale="92500" lnSpcReduction="20000"/>
          </a:bodyPr>
          <a:lstStyle/>
          <a:p>
            <a:r>
              <a:rPr lang="kk-KZ" altLang="ru-RU" smtClean="0">
                <a:solidFill>
                  <a:srgbClr val="002060"/>
                </a:solidFill>
              </a:rPr>
              <a:t>Басқарылатын объектіге функционалдық жағынан сәйкес келетін басқару органының болуы;</a:t>
            </a:r>
          </a:p>
          <a:p>
            <a:r>
              <a:rPr lang="kk-KZ" altLang="ru-RU" smtClean="0">
                <a:solidFill>
                  <a:srgbClr val="002060"/>
                </a:solidFill>
              </a:rPr>
              <a:t>Басқару объектісінің жай</a:t>
            </a:r>
            <a:r>
              <a:rPr lang="en-US" altLang="ru-RU" smtClean="0">
                <a:solidFill>
                  <a:srgbClr val="002060"/>
                </a:solidFill>
              </a:rPr>
              <a:t>-</a:t>
            </a:r>
            <a:r>
              <a:rPr lang="kk-KZ" altLang="ru-RU" smtClean="0">
                <a:solidFill>
                  <a:srgbClr val="002060"/>
                </a:solidFill>
              </a:rPr>
              <a:t>күйін шынайы бейнелейтін объективті ақпарат негізінде басқарушылық шешімдер қабылдау;</a:t>
            </a:r>
          </a:p>
          <a:p>
            <a:r>
              <a:rPr lang="kk-KZ" altLang="ru-RU" smtClean="0">
                <a:solidFill>
                  <a:srgbClr val="002060"/>
                </a:solidFill>
              </a:rPr>
              <a:t>Қойылған міндеттерді шешу үшін ресурстардың мүмкіндігінше жеткілікті болуы;</a:t>
            </a:r>
          </a:p>
          <a:p>
            <a:r>
              <a:rPr lang="kk-KZ" altLang="ru-RU" smtClean="0">
                <a:solidFill>
                  <a:srgbClr val="002060"/>
                </a:solidFill>
              </a:rPr>
              <a:t>Жолға қойылған жақсы кері байланыс механизімінің болуы.</a:t>
            </a:r>
            <a:endParaRPr lang="ru-RU" altLang="ru-RU" smtClean="0">
              <a:solidFill>
                <a:srgbClr val="002060"/>
              </a:solidFill>
            </a:endParaRPr>
          </a:p>
        </p:txBody>
      </p:sp>
    </p:spTree>
    <p:extLst>
      <p:ext uri="{BB962C8B-B14F-4D97-AF65-F5344CB8AC3E}">
        <p14:creationId xmlns:p14="http://schemas.microsoft.com/office/powerpoint/2010/main" val="643435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sz="quarter" idx="1"/>
          </p:nvPr>
        </p:nvSpPr>
        <p:spPr>
          <a:xfrm>
            <a:off x="571500" y="500063"/>
            <a:ext cx="7467600" cy="4873625"/>
          </a:xfrm>
        </p:spPr>
        <p:txBody>
          <a:bodyPr>
            <a:normAutofit lnSpcReduction="10000"/>
          </a:bodyPr>
          <a:lstStyle/>
          <a:p>
            <a:r>
              <a:rPr lang="kk-KZ" altLang="ru-RU" sz="3600" u="sng" smtClean="0">
                <a:latin typeface="Times New Roman" pitchFamily="18" charset="0"/>
                <a:cs typeface="Times New Roman" pitchFamily="18" charset="0"/>
              </a:rPr>
              <a:t>Демократизм қағидасы. </a:t>
            </a:r>
            <a:r>
              <a:rPr lang="kk-KZ" altLang="ru-RU" sz="3600" smtClean="0">
                <a:latin typeface="Times New Roman" pitchFamily="18" charset="0"/>
                <a:cs typeface="Times New Roman" pitchFamily="18" charset="0"/>
              </a:rPr>
              <a:t>Бұл қағиданың орнығуы халықтың биліктің бірден</a:t>
            </a:r>
            <a:r>
              <a:rPr lang="en-US" altLang="ru-RU" sz="3600" smtClean="0">
                <a:latin typeface="Times New Roman" pitchFamily="18" charset="0"/>
                <a:cs typeface="Times New Roman" pitchFamily="18" charset="0"/>
              </a:rPr>
              <a:t>-</a:t>
            </a:r>
            <a:r>
              <a:rPr lang="ru-RU" altLang="ru-RU" sz="3600" smtClean="0">
                <a:latin typeface="Times New Roman" pitchFamily="18" charset="0"/>
                <a:cs typeface="Times New Roman" pitchFamily="18" charset="0"/>
              </a:rPr>
              <a:t>бір бастауы және егеменді иесі өзі болып табылатындығын мойындату үшін және адам мен азамат құқықтары мен бостандықтарын қамтамасыз ету үшін күресінің нәтижесінде мүмкін болды.</a:t>
            </a:r>
          </a:p>
        </p:txBody>
      </p:sp>
    </p:spTree>
    <p:extLst>
      <p:ext uri="{BB962C8B-B14F-4D97-AF65-F5344CB8AC3E}">
        <p14:creationId xmlns:p14="http://schemas.microsoft.com/office/powerpoint/2010/main" val="1806046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idx="1"/>
          </p:nvPr>
        </p:nvSpPr>
        <p:spPr>
          <a:xfrm>
            <a:off x="642938" y="1214438"/>
            <a:ext cx="7715250" cy="4525962"/>
          </a:xfrm>
        </p:spPr>
        <p:txBody>
          <a:bodyPr/>
          <a:lstStyle/>
          <a:p>
            <a:pPr algn="just">
              <a:buFont typeface="Wingdings 2" pitchFamily="18" charset="2"/>
              <a:buNone/>
            </a:pPr>
            <a:r>
              <a:rPr lang="kk-KZ" altLang="ru-RU" sz="2400" smtClean="0">
                <a:solidFill>
                  <a:schemeClr val="tx1"/>
                </a:solidFill>
                <a:latin typeface="Times New Roman" pitchFamily="18" charset="0"/>
                <a:cs typeface="Times New Roman" pitchFamily="18" charset="0"/>
              </a:rPr>
              <a:t>        </a:t>
            </a:r>
            <a:r>
              <a:rPr lang="kk-KZ" altLang="ru-RU" sz="2400" b="1" smtClean="0">
                <a:solidFill>
                  <a:schemeClr val="tx1"/>
                </a:solidFill>
                <a:latin typeface="Times New Roman" pitchFamily="18" charset="0"/>
                <a:cs typeface="Times New Roman" pitchFamily="18" charset="0"/>
              </a:rPr>
              <a:t>Демократия</a:t>
            </a:r>
            <a:r>
              <a:rPr lang="en-US" altLang="ru-RU" sz="2400" smtClean="0">
                <a:solidFill>
                  <a:schemeClr val="tx1"/>
                </a:solidFill>
                <a:latin typeface="Times New Roman" pitchFamily="18" charset="0"/>
                <a:cs typeface="Times New Roman" pitchFamily="18" charset="0"/>
              </a:rPr>
              <a:t>-</a:t>
            </a:r>
            <a:r>
              <a:rPr lang="kk-KZ" altLang="ru-RU" sz="2400" smtClean="0">
                <a:solidFill>
                  <a:schemeClr val="tx1"/>
                </a:solidFill>
                <a:latin typeface="Times New Roman" pitchFamily="18" charset="0"/>
                <a:cs typeface="Times New Roman" pitchFamily="18" charset="0"/>
              </a:rPr>
              <a:t>мемлекеттік басқаруда халықтың билігін білдіреді. Бұл қоғам мен мемлекет және олардың құрамдас бөліктері арасында терең қарым</a:t>
            </a:r>
            <a:r>
              <a:rPr lang="en-US" altLang="ru-RU" sz="2400" smtClean="0">
                <a:solidFill>
                  <a:schemeClr val="tx1"/>
                </a:solidFill>
                <a:latin typeface="Times New Roman" pitchFamily="18" charset="0"/>
                <a:cs typeface="Times New Roman" pitchFamily="18" charset="0"/>
              </a:rPr>
              <a:t>-</a:t>
            </a:r>
            <a:r>
              <a:rPr lang="kk-KZ" altLang="ru-RU" sz="2400" smtClean="0">
                <a:solidFill>
                  <a:schemeClr val="tx1"/>
                </a:solidFill>
                <a:latin typeface="Times New Roman" pitchFamily="18" charset="0"/>
                <a:cs typeface="Times New Roman" pitchFamily="18" charset="0"/>
              </a:rPr>
              <a:t>қатынас орнатуды талап ететін күрделі де көпқырлы қағида. Демократизм қағидасы басқарылатындардың </a:t>
            </a:r>
            <a:r>
              <a:rPr lang="en-US" altLang="ru-RU" sz="2400" smtClean="0">
                <a:solidFill>
                  <a:schemeClr val="tx1"/>
                </a:solidFill>
                <a:latin typeface="Times New Roman" pitchFamily="18" charset="0"/>
                <a:cs typeface="Times New Roman" pitchFamily="18" charset="0"/>
              </a:rPr>
              <a:t>(</a:t>
            </a:r>
            <a:r>
              <a:rPr lang="kk-KZ" altLang="ru-RU" sz="2400" smtClean="0">
                <a:solidFill>
                  <a:schemeClr val="tx1"/>
                </a:solidFill>
                <a:latin typeface="Times New Roman" pitchFamily="18" charset="0"/>
                <a:cs typeface="Times New Roman" pitchFamily="18" charset="0"/>
              </a:rPr>
              <a:t>әлеуметтік топтардың, ұжымдардың, жеке тұлғалардың</a:t>
            </a:r>
            <a:r>
              <a:rPr lang="en-US" altLang="ru-RU" sz="2400" smtClean="0">
                <a:solidFill>
                  <a:schemeClr val="tx1"/>
                </a:solidFill>
                <a:latin typeface="Times New Roman" pitchFamily="18" charset="0"/>
                <a:cs typeface="Times New Roman" pitchFamily="18" charset="0"/>
              </a:rPr>
              <a:t>)</a:t>
            </a:r>
            <a:r>
              <a:rPr lang="kk-KZ" altLang="ru-RU" sz="2400" smtClean="0">
                <a:solidFill>
                  <a:schemeClr val="tx1"/>
                </a:solidFill>
                <a:latin typeface="Times New Roman" pitchFamily="18" charset="0"/>
                <a:cs typeface="Times New Roman" pitchFamily="18" charset="0"/>
              </a:rPr>
              <a:t> мемлекетті және қоғамды басқаруға тікелей немесе сайланбалы органдар арқылы қатысу құқығын жүзеге асыруға мүмкіндік береді.</a:t>
            </a:r>
            <a:endParaRPr lang="ru-RU" altLang="ru-RU" sz="240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06046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a:spLocks noGrp="1"/>
          </p:cNvSpPr>
          <p:nvPr>
            <p:ph sz="quarter" idx="1"/>
          </p:nvPr>
        </p:nvSpPr>
        <p:spPr>
          <a:xfrm>
            <a:off x="357188" y="1643063"/>
            <a:ext cx="8504237" cy="4572000"/>
          </a:xfrm>
        </p:spPr>
        <p:txBody>
          <a:bodyPr/>
          <a:lstStyle/>
          <a:p>
            <a:pPr algn="just">
              <a:buFont typeface="Wingdings 2" pitchFamily="18" charset="2"/>
              <a:buNone/>
            </a:pPr>
            <a:r>
              <a:rPr lang="kk-KZ" altLang="ru-RU" sz="2000" smtClean="0">
                <a:latin typeface="Times New Roman" pitchFamily="18" charset="0"/>
                <a:cs typeface="Times New Roman" pitchFamily="18" charset="0"/>
              </a:rPr>
              <a:t>      </a:t>
            </a:r>
            <a:r>
              <a:rPr lang="kk-KZ" altLang="ru-RU" sz="2400" smtClean="0">
                <a:latin typeface="Times New Roman" pitchFamily="18" charset="0"/>
                <a:cs typeface="Times New Roman" pitchFamily="18" charset="0"/>
              </a:rPr>
              <a:t>Демократизм қағидасы мемлекеттік басқарудың </a:t>
            </a:r>
            <a:r>
              <a:rPr lang="kk-KZ" altLang="ru-RU" sz="2400" u="sng" smtClean="0">
                <a:latin typeface="Times New Roman" pitchFamily="18" charset="0"/>
                <a:cs typeface="Times New Roman" pitchFamily="18" charset="0"/>
              </a:rPr>
              <a:t>жариялылық қағидасымен</a:t>
            </a:r>
            <a:r>
              <a:rPr lang="kk-KZ" altLang="ru-RU" sz="2400" smtClean="0">
                <a:latin typeface="Times New Roman" pitchFamily="18" charset="0"/>
                <a:cs typeface="Times New Roman" pitchFamily="18" charset="0"/>
              </a:rPr>
              <a:t> үндеседі. Жариялылық демократияның, қоғамның ажырамас бөлігі болып табылады. Ол басқарушы субъектінің келесідей қызмет түрлерін қамтиды: </a:t>
            </a:r>
          </a:p>
          <a:p>
            <a:pPr algn="just">
              <a:buFont typeface="Wingdings 2" pitchFamily="18" charset="2"/>
              <a:buNone/>
            </a:pPr>
            <a:endParaRPr lang="kk-KZ" altLang="ru-RU" sz="2400" smtClean="0">
              <a:latin typeface="Times New Roman" pitchFamily="18" charset="0"/>
              <a:cs typeface="Times New Roman" pitchFamily="18" charset="0"/>
            </a:endParaRPr>
          </a:p>
          <a:p>
            <a:pPr algn="just">
              <a:buFont typeface="Wingdings 2" pitchFamily="18" charset="2"/>
              <a:buNone/>
            </a:pPr>
            <a:r>
              <a:rPr lang="kk-KZ" altLang="ru-RU" sz="2400" smtClean="0">
                <a:latin typeface="Times New Roman" pitchFamily="18" charset="0"/>
                <a:cs typeface="Times New Roman" pitchFamily="18" charset="0"/>
              </a:rPr>
              <a:t>      </a:t>
            </a:r>
            <a:r>
              <a:rPr lang="en-US" altLang="ru-RU" sz="2400" smtClean="0">
                <a:latin typeface="Times New Roman" pitchFamily="18" charset="0"/>
                <a:cs typeface="Times New Roman" pitchFamily="18" charset="0"/>
              </a:rPr>
              <a:t>* </a:t>
            </a:r>
            <a:r>
              <a:rPr lang="kk-KZ" altLang="ru-RU" sz="2400" smtClean="0">
                <a:latin typeface="Times New Roman" pitchFamily="18" charset="0"/>
                <a:cs typeface="Times New Roman" pitchFamily="18" charset="0"/>
              </a:rPr>
              <a:t>басқарылатындарды қазіргі таңдағы экономиканың, әлеуметтік сфераның, қоғамдық қатынастардың жағдайы, мемлекеттің сыртқы және ішкі саясаты туралы жан</a:t>
            </a:r>
            <a:r>
              <a:rPr lang="ru-RU" altLang="ru-RU" sz="2400" smtClean="0">
                <a:latin typeface="Times New Roman" pitchFamily="18" charset="0"/>
                <a:cs typeface="Times New Roman" pitchFamily="18" charset="0"/>
              </a:rPr>
              <a:t>-</a:t>
            </a:r>
            <a:r>
              <a:rPr lang="kk-KZ" altLang="ru-RU" sz="2400" smtClean="0">
                <a:latin typeface="Times New Roman" pitchFamily="18" charset="0"/>
                <a:cs typeface="Times New Roman" pitchFamily="18" charset="0"/>
              </a:rPr>
              <a:t>жақты хабардар ету; </a:t>
            </a:r>
          </a:p>
          <a:p>
            <a:pPr algn="just">
              <a:buFont typeface="Wingdings 2" pitchFamily="18" charset="2"/>
              <a:buNone/>
            </a:pPr>
            <a:r>
              <a:rPr lang="kk-KZ" altLang="ru-RU" sz="2400" smtClean="0">
                <a:latin typeface="Times New Roman" pitchFamily="18" charset="0"/>
                <a:cs typeface="Times New Roman" pitchFamily="18" charset="0"/>
              </a:rPr>
              <a:t>       </a:t>
            </a:r>
            <a:endParaRPr lang="ru-RU" altLang="ru-RU" sz="2400" smtClean="0">
              <a:latin typeface="Times New Roman" pitchFamily="18" charset="0"/>
              <a:cs typeface="Times New Roman" pitchFamily="18" charset="0"/>
            </a:endParaRPr>
          </a:p>
        </p:txBody>
      </p:sp>
    </p:spTree>
    <p:extLst>
      <p:ext uri="{BB962C8B-B14F-4D97-AF65-F5344CB8AC3E}">
        <p14:creationId xmlns:p14="http://schemas.microsoft.com/office/powerpoint/2010/main" val="180604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sz="quarter" idx="1"/>
          </p:nvPr>
        </p:nvSpPr>
        <p:spPr>
          <a:xfrm>
            <a:off x="301625" y="1527175"/>
            <a:ext cx="8504238" cy="4572000"/>
          </a:xfrm>
        </p:spPr>
        <p:txBody>
          <a:bodyPr/>
          <a:lstStyle/>
          <a:p>
            <a:pPr algn="just">
              <a:buFont typeface="Wingdings 2" pitchFamily="18" charset="2"/>
              <a:buNone/>
            </a:pPr>
            <a:r>
              <a:rPr lang="en-US" altLang="ru-RU" sz="2000" smtClean="0">
                <a:latin typeface="Times New Roman" pitchFamily="18" charset="0"/>
                <a:cs typeface="Times New Roman" pitchFamily="18" charset="0"/>
              </a:rPr>
              <a:t> </a:t>
            </a:r>
            <a:r>
              <a:rPr lang="ru-RU" altLang="ru-RU" sz="2000" smtClean="0">
                <a:latin typeface="Times New Roman" pitchFamily="18" charset="0"/>
                <a:cs typeface="Times New Roman" pitchFamily="18" charset="0"/>
              </a:rPr>
              <a:t>      </a:t>
            </a:r>
          </a:p>
          <a:p>
            <a:pPr algn="just">
              <a:buFont typeface="Wingdings 2" pitchFamily="18" charset="2"/>
              <a:buNone/>
            </a:pPr>
            <a:r>
              <a:rPr lang="ru-RU" altLang="ru-RU" sz="2000" smtClean="0">
                <a:latin typeface="Times New Roman" pitchFamily="18" charset="0"/>
                <a:cs typeface="Times New Roman" pitchFamily="18" charset="0"/>
              </a:rPr>
              <a:t>       </a:t>
            </a:r>
            <a:r>
              <a:rPr lang="en-US" altLang="ru-RU" sz="2000" smtClean="0">
                <a:latin typeface="Times New Roman" pitchFamily="18" charset="0"/>
                <a:cs typeface="Times New Roman" pitchFamily="18" charset="0"/>
              </a:rPr>
              <a:t>* </a:t>
            </a:r>
            <a:r>
              <a:rPr lang="kk-KZ" altLang="ru-RU" sz="2000" smtClean="0">
                <a:latin typeface="Times New Roman" pitchFamily="18" charset="0"/>
                <a:cs typeface="Times New Roman" pitchFamily="18" charset="0"/>
              </a:rPr>
              <a:t>барлық деңгейдегі мемлекеттік органдар қызметін сипаттайтын ресми құжаттарды, аналитикалық есептерді, статистикалық мәліметтерді, социологиялық зерттеулер нәтижесін және басқа да материалдарды үнемі баспасөз бетінде жариялау;</a:t>
            </a:r>
            <a:endParaRPr lang="ru-RU" altLang="ru-RU" sz="2000" smtClean="0">
              <a:latin typeface="Times New Roman" pitchFamily="18" charset="0"/>
              <a:cs typeface="Times New Roman" pitchFamily="18" charset="0"/>
            </a:endParaRPr>
          </a:p>
          <a:p>
            <a:pPr algn="just">
              <a:buFont typeface="Wingdings 2" pitchFamily="18" charset="2"/>
              <a:buNone/>
            </a:pPr>
            <a:r>
              <a:rPr lang="ru-RU" altLang="ru-RU" sz="2000" smtClean="0">
                <a:latin typeface="Times New Roman" pitchFamily="18" charset="0"/>
                <a:cs typeface="Times New Roman" pitchFamily="18" charset="0"/>
              </a:rPr>
              <a:t>       </a:t>
            </a:r>
            <a:r>
              <a:rPr lang="en-US" altLang="ru-RU" sz="2000" smtClean="0">
                <a:latin typeface="Times New Roman" pitchFamily="18" charset="0"/>
                <a:cs typeface="Times New Roman" pitchFamily="18" charset="0"/>
              </a:rPr>
              <a:t>*</a:t>
            </a:r>
            <a:r>
              <a:rPr lang="kk-KZ" altLang="ru-RU" sz="2000" smtClean="0">
                <a:latin typeface="Times New Roman" pitchFamily="18" charset="0"/>
                <a:cs typeface="Times New Roman" pitchFamily="18" charset="0"/>
              </a:rPr>
              <a:t> ұлттық және аймақтық деңгейдегі мақсатты бағдарламалардың жобасын, белгіленген саяси бағыттарды, сонымен қатар оларды жүзеге асыру жолдары мен әдістерін ашық талдау;  </a:t>
            </a:r>
            <a:endParaRPr lang="en-US" altLang="ru-RU" sz="2000" smtClean="0">
              <a:latin typeface="Times New Roman" pitchFamily="18" charset="0"/>
              <a:cs typeface="Times New Roman" pitchFamily="18" charset="0"/>
            </a:endParaRPr>
          </a:p>
          <a:p>
            <a:pPr algn="just">
              <a:buFont typeface="Wingdings 2" pitchFamily="18" charset="2"/>
              <a:buNone/>
            </a:pPr>
            <a:r>
              <a:rPr lang="en-US" altLang="ru-RU" sz="2000" smtClean="0">
                <a:latin typeface="Times New Roman" pitchFamily="18" charset="0"/>
                <a:cs typeface="Times New Roman" pitchFamily="18" charset="0"/>
              </a:rPr>
              <a:t>  </a:t>
            </a:r>
            <a:r>
              <a:rPr lang="kk-KZ" altLang="ru-RU" sz="2000" smtClean="0">
                <a:latin typeface="Times New Roman" pitchFamily="18" charset="0"/>
                <a:cs typeface="Times New Roman" pitchFamily="18" charset="0"/>
              </a:rPr>
              <a:t>  </a:t>
            </a:r>
            <a:r>
              <a:rPr lang="en-US" altLang="ru-RU" sz="2000" smtClean="0">
                <a:latin typeface="Times New Roman" pitchFamily="18" charset="0"/>
                <a:cs typeface="Times New Roman" pitchFamily="18" charset="0"/>
              </a:rPr>
              <a:t>   *</a:t>
            </a:r>
            <a:r>
              <a:rPr lang="kk-KZ" altLang="ru-RU" sz="2000" smtClean="0">
                <a:latin typeface="Times New Roman" pitchFamily="18" charset="0"/>
                <a:cs typeface="Times New Roman" pitchFamily="18" charset="0"/>
              </a:rPr>
              <a:t>    басқарушы органдардың қызметіне ашық халық тарапынан бақылау жасау, бағдарламалар мен жоспарлардың нәтижесін және салдарларын талдау мен бағалауға қоғам мүшелерін кеңінен тарту. </a:t>
            </a:r>
            <a:endParaRPr lang="ru-RU" altLang="ru-RU" sz="2000" smtClean="0">
              <a:latin typeface="Times New Roman" pitchFamily="18" charset="0"/>
              <a:cs typeface="Times New Roman" pitchFamily="18" charset="0"/>
            </a:endParaRPr>
          </a:p>
        </p:txBody>
      </p:sp>
    </p:spTree>
    <p:extLst>
      <p:ext uri="{BB962C8B-B14F-4D97-AF65-F5344CB8AC3E}">
        <p14:creationId xmlns:p14="http://schemas.microsoft.com/office/powerpoint/2010/main" val="2620706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28625" y="714375"/>
            <a:ext cx="7239000" cy="4846638"/>
          </a:xfrm>
        </p:spPr>
        <p:txBody>
          <a:bodyPr/>
          <a:lstStyle/>
          <a:p>
            <a:r>
              <a:rPr lang="ru-RU" altLang="ru-RU" sz="2800" b="1" u="sng" smtClean="0">
                <a:solidFill>
                  <a:srgbClr val="CC0066"/>
                </a:solidFill>
                <a:latin typeface="Times New Roman" pitchFamily="18" charset="0"/>
                <a:cs typeface="Times New Roman" pitchFamily="18" charset="0"/>
              </a:rPr>
              <a:t>Плюрализм</a:t>
            </a:r>
            <a:r>
              <a:rPr lang="ru-RU" altLang="ru-RU" sz="2800" smtClean="0">
                <a:solidFill>
                  <a:srgbClr val="CC0066"/>
                </a:solidFill>
                <a:latin typeface="Times New Roman" pitchFamily="18" charset="0"/>
                <a:cs typeface="Times New Roman" pitchFamily="18" charset="0"/>
              </a:rPr>
              <a:t> қазіргі саяси режимдерге тән сипат. Плюрализм түсінігі мемлекеттік өмірге мүдделері, ой-пікірлері, ұстанымдары үнемі әрқилы, салыстырмалы, бәсекелес болатын әр түрлі өзара байланысты, сонымен қатар тәуелсіз әлеуметтік және саяси топтардың, партиялардың, ұйымдардың араласуын мойындауды білдіреді. </a:t>
            </a:r>
          </a:p>
        </p:txBody>
      </p:sp>
    </p:spTree>
    <p:extLst>
      <p:ext uri="{BB962C8B-B14F-4D97-AF65-F5344CB8AC3E}">
        <p14:creationId xmlns:p14="http://schemas.microsoft.com/office/powerpoint/2010/main" val="264976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угольник 4"/>
          <p:cNvSpPr/>
          <p:nvPr/>
        </p:nvSpPr>
        <p:spPr>
          <a:xfrm>
            <a:off x="3076366" y="668416"/>
            <a:ext cx="2601098" cy="677108"/>
          </a:xfrm>
          <a:prstGeom prst="rect">
            <a:avLst/>
          </a:prstGeom>
          <a:noFill/>
        </p:spPr>
        <p:txBody>
          <a:bodyPr wrap="none" lIns="91440" tIns="45720" rIns="91440" bIns="45720">
            <a:spAutoFit/>
          </a:bodyPr>
          <a:lstStyle/>
          <a:p>
            <a:pPr algn="ctr"/>
            <a:r>
              <a:rPr lang="kk-KZ" sz="3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Жоспар:</a:t>
            </a:r>
          </a:p>
        </p:txBody>
      </p:sp>
      <p:sp>
        <p:nvSpPr>
          <p:cNvPr id="6" name="Прямоугольник 5"/>
          <p:cNvSpPr/>
          <p:nvPr/>
        </p:nvSpPr>
        <p:spPr>
          <a:xfrm>
            <a:off x="232901" y="1651590"/>
            <a:ext cx="8678198" cy="3554819"/>
          </a:xfrm>
          <a:prstGeom prst="rect">
            <a:avLst/>
          </a:prstGeom>
          <a:noFill/>
        </p:spPr>
        <p:txBody>
          <a:bodyPr wrap="square" lIns="91440" tIns="45720" rIns="91440" bIns="45720">
            <a:spAutoFit/>
          </a:bodyPr>
          <a:lstStyle/>
          <a:p>
            <a:r>
              <a:rPr lang="en-US" sz="2500" dirty="0" smtClean="0">
                <a:solidFill>
                  <a:srgbClr val="000000"/>
                </a:solidFill>
              </a:rPr>
              <a:t>1.</a:t>
            </a:r>
            <a:r>
              <a:rPr lang="kk-KZ" sz="2500" dirty="0" smtClean="0">
                <a:solidFill>
                  <a:srgbClr val="000000"/>
                </a:solidFill>
              </a:rPr>
              <a:t> Мемлекеттік басқарудың қағидалары түсінігі </a:t>
            </a:r>
            <a:endParaRPr lang="en-US" sz="2500" dirty="0" smtClean="0">
              <a:solidFill>
                <a:srgbClr val="000000"/>
              </a:solidFill>
            </a:endParaRPr>
          </a:p>
          <a:p>
            <a:r>
              <a:rPr lang="en-US" sz="2500" dirty="0" smtClean="0">
                <a:solidFill>
                  <a:srgbClr val="000000"/>
                </a:solidFill>
              </a:rPr>
              <a:t>2.</a:t>
            </a:r>
            <a:r>
              <a:rPr lang="kk-KZ" sz="2500" dirty="0" smtClean="0">
                <a:solidFill>
                  <a:srgbClr val="000000"/>
                </a:solidFill>
              </a:rPr>
              <a:t> Мемлекеттік басқарудың қағидаларын зерттеудегі онтологиялық, тноселогиялық және әдістемелік тәсілдері</a:t>
            </a:r>
            <a:endParaRPr lang="en-US" sz="2500" dirty="0" smtClean="0">
              <a:solidFill>
                <a:srgbClr val="000000"/>
              </a:solidFill>
            </a:endParaRPr>
          </a:p>
          <a:p>
            <a:r>
              <a:rPr lang="en-US" sz="2500" dirty="0" smtClean="0">
                <a:solidFill>
                  <a:srgbClr val="000000"/>
                </a:solidFill>
              </a:rPr>
              <a:t>3.</a:t>
            </a:r>
            <a:r>
              <a:rPr lang="kk-KZ" sz="2500" dirty="0" smtClean="0">
                <a:solidFill>
                  <a:srgbClr val="000000"/>
                </a:solidFill>
              </a:rPr>
              <a:t> Мемлекеттік басқару қағидаларын жүйелеу негіздері  </a:t>
            </a:r>
            <a:endParaRPr lang="en-US" sz="2500" dirty="0" smtClean="0">
              <a:solidFill>
                <a:srgbClr val="000000"/>
              </a:solidFill>
            </a:endParaRPr>
          </a:p>
          <a:p>
            <a:r>
              <a:rPr lang="en-US" sz="2500" dirty="0" smtClean="0">
                <a:solidFill>
                  <a:srgbClr val="000000"/>
                </a:solidFill>
              </a:rPr>
              <a:t>4.</a:t>
            </a:r>
            <a:r>
              <a:rPr lang="kk-KZ" sz="2500" dirty="0" smtClean="0">
                <a:solidFill>
                  <a:srgbClr val="000000"/>
                </a:solidFill>
              </a:rPr>
              <a:t> Мемлекеттік басқару қағидаларының түрлері</a:t>
            </a:r>
            <a:endParaRPr lang="en-US" sz="2500" dirty="0" smtClean="0">
              <a:solidFill>
                <a:srgbClr val="000000"/>
              </a:solidFill>
            </a:endParaRPr>
          </a:p>
          <a:p>
            <a:r>
              <a:rPr lang="en-US" sz="2500" dirty="0" smtClean="0">
                <a:solidFill>
                  <a:srgbClr val="000000"/>
                </a:solidFill>
              </a:rPr>
              <a:t>5.</a:t>
            </a:r>
            <a:r>
              <a:rPr lang="kk-KZ" sz="2500" dirty="0" smtClean="0">
                <a:solidFill>
                  <a:srgbClr val="000000"/>
                </a:solidFill>
              </a:rPr>
              <a:t> Мемлекеттік басқару қағидаларын қолданудың тиімділігі</a:t>
            </a:r>
            <a:endParaRPr lang="en-US" sz="2500" dirty="0" smtClean="0">
              <a:solidFill>
                <a:srgbClr val="000000"/>
              </a:solidFill>
            </a:endParaRPr>
          </a:p>
          <a:p>
            <a:r>
              <a:rPr lang="en-US" sz="2500" dirty="0" smtClean="0">
                <a:solidFill>
                  <a:srgbClr val="000000"/>
                </a:solidFill>
              </a:rPr>
              <a:t>6.</a:t>
            </a:r>
            <a:r>
              <a:rPr lang="kk-KZ" sz="2500" dirty="0" smtClean="0">
                <a:solidFill>
                  <a:srgbClr val="000000"/>
                </a:solidFill>
              </a:rPr>
              <a:t> Мемлекеттік басқару әдістерінің жіктелуі</a:t>
            </a:r>
            <a:endParaRPr lang="en-US" sz="2500" dirty="0" smtClean="0">
              <a:solidFill>
                <a:srgbClr val="000000"/>
              </a:solidFill>
            </a:endParaRPr>
          </a:p>
          <a:p>
            <a:r>
              <a:rPr lang="en-US" sz="2500" dirty="0" smtClean="0">
                <a:solidFill>
                  <a:srgbClr val="000000"/>
                </a:solidFill>
              </a:rPr>
              <a:t>7.</a:t>
            </a:r>
            <a:r>
              <a:rPr lang="kk-KZ" sz="2500" dirty="0" smtClean="0">
                <a:solidFill>
                  <a:srgbClr val="000000"/>
                </a:solidFill>
              </a:rPr>
              <a:t> Мемлекеттік басқарудың әкімшілік, экономикалық</a:t>
            </a:r>
            <a:r>
              <a:rPr lang="kk-KZ" sz="2500" dirty="0" smtClean="0">
                <a:solidFill>
                  <a:srgbClr val="000000"/>
                </a:solidFill>
              </a:rPr>
              <a:t>, моральды</a:t>
            </a:r>
            <a:r>
              <a:rPr lang="en-US" sz="2500" dirty="0" smtClean="0">
                <a:solidFill>
                  <a:srgbClr val="000000"/>
                </a:solidFill>
              </a:rPr>
              <a:t>-</a:t>
            </a:r>
            <a:r>
              <a:rPr lang="kk-KZ" sz="2500" dirty="0" smtClean="0">
                <a:solidFill>
                  <a:srgbClr val="000000"/>
                </a:solidFill>
              </a:rPr>
              <a:t>этикалық және әлеуметтік</a:t>
            </a:r>
            <a:r>
              <a:rPr lang="en-US" sz="2500" dirty="0" smtClean="0">
                <a:solidFill>
                  <a:srgbClr val="000000"/>
                </a:solidFill>
              </a:rPr>
              <a:t>-</a:t>
            </a:r>
            <a:r>
              <a:rPr lang="kk-KZ" sz="2500" dirty="0" smtClean="0">
                <a:solidFill>
                  <a:srgbClr val="000000"/>
                </a:solidFill>
              </a:rPr>
              <a:t>саяси әдістері</a:t>
            </a:r>
            <a:endParaRPr lang="en-US" sz="2500" dirty="0" smtClean="0">
              <a:solidFill>
                <a:srgbClr val="000000"/>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Tm="10424">
        <p:fade/>
      </p:transition>
    </mc:Choice>
    <mc:Fallback xmlns="">
      <p:transition spd="med" advTm="1042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57200" y="267494"/>
            <a:ext cx="8229600" cy="1399032"/>
          </a:xfrm>
        </p:spPr>
        <p:txBody>
          <a:bodyPr/>
          <a:lstStyle/>
          <a:p>
            <a:pPr marL="484632" indent="0" fontAlgn="auto">
              <a:spcAft>
                <a:spcPts val="0"/>
              </a:spcAft>
              <a:defRPr/>
            </a:pPr>
            <a:r>
              <a:rPr lang="kk-KZ" sz="4000" b="1" dirty="0" smtClean="0">
                <a:solidFill>
                  <a:srgbClr val="000000"/>
                </a:solidFill>
                <a:latin typeface="Times New Roman" pitchFamily="18" charset="0"/>
                <a:cs typeface="Times New Roman" pitchFamily="18" charset="0"/>
              </a:rPr>
              <a:t>Объективтілік қағидасы</a:t>
            </a:r>
            <a:endParaRPr lang="ru-RU" sz="4000" b="1" dirty="0">
              <a:solidFill>
                <a:srgbClr val="000000"/>
              </a:solidFill>
              <a:latin typeface="Times New Roman" pitchFamily="18" charset="0"/>
              <a:cs typeface="Times New Roman" pitchFamily="18" charset="0"/>
            </a:endParaRPr>
          </a:p>
        </p:txBody>
      </p:sp>
      <p:sp>
        <p:nvSpPr>
          <p:cNvPr id="7" name="Содержимое 2"/>
          <p:cNvSpPr>
            <a:spLocks noGrp="1"/>
          </p:cNvSpPr>
          <p:nvPr>
            <p:ph idx="1"/>
          </p:nvPr>
        </p:nvSpPr>
        <p:spPr>
          <a:xfrm>
            <a:off x="357188" y="1357313"/>
            <a:ext cx="8229600" cy="4572000"/>
          </a:xfrm>
        </p:spPr>
        <p:txBody>
          <a:bodyPr/>
          <a:lstStyle/>
          <a:p>
            <a:pPr algn="just"/>
            <a:r>
              <a:rPr lang="kk-KZ" altLang="ru-RU" sz="2000" smtClean="0">
                <a:solidFill>
                  <a:srgbClr val="000000"/>
                </a:solidFill>
                <a:latin typeface="Times New Roman" pitchFamily="18" charset="0"/>
                <a:cs typeface="Times New Roman" pitchFamily="18" charset="0"/>
              </a:rPr>
              <a:t>Мемлекеттік басқарудың объективтілік қағидасы бастапқы болып табылады және барлық басқарушылық процестерде объективті заңдылықтарды, қоғамдық күштердің нақты мүмкіндіктерін ескеруді көздейді.</a:t>
            </a:r>
          </a:p>
          <a:p>
            <a:pPr algn="just">
              <a:buFont typeface="Wingdings 2" pitchFamily="18" charset="2"/>
              <a:buNone/>
            </a:pPr>
            <a:r>
              <a:rPr lang="kk-KZ" altLang="ru-RU" sz="2000" smtClean="0">
                <a:solidFill>
                  <a:srgbClr val="000000"/>
                </a:solidFill>
                <a:latin typeface="Times New Roman" pitchFamily="18" charset="0"/>
                <a:cs typeface="Times New Roman" pitchFamily="18" charset="0"/>
              </a:rPr>
              <a:t>     Бұл қағида мемлекеттік басқару жүйесінің:</a:t>
            </a:r>
          </a:p>
          <a:p>
            <a:pPr algn="just">
              <a:buFont typeface="Wingdings 2" pitchFamily="18" charset="2"/>
              <a:buNone/>
            </a:pPr>
            <a:r>
              <a:rPr lang="kk-KZ" altLang="ru-RU" sz="2000" smtClean="0">
                <a:solidFill>
                  <a:srgbClr val="000000"/>
                </a:solidFill>
                <a:latin typeface="Times New Roman" pitchFamily="18" charset="0"/>
                <a:cs typeface="Times New Roman" pitchFamily="18" charset="0"/>
              </a:rPr>
              <a:t>     а</a:t>
            </a:r>
            <a:r>
              <a:rPr lang="ru-RU" altLang="ru-RU" sz="2000" smtClean="0">
                <a:solidFill>
                  <a:srgbClr val="000000"/>
                </a:solidFill>
                <a:latin typeface="Times New Roman" pitchFamily="18" charset="0"/>
                <a:cs typeface="Times New Roman" pitchFamily="18" charset="0"/>
              </a:rPr>
              <a:t>) қоғамның ең алдымен, басқарылатын объектілердің сипатына, даму деңгейіне және заңдылықтарына,</a:t>
            </a:r>
          </a:p>
          <a:p>
            <a:pPr algn="just">
              <a:buFont typeface="Wingdings 2" pitchFamily="18" charset="2"/>
              <a:buNone/>
            </a:pPr>
            <a:r>
              <a:rPr lang="kk-KZ" altLang="ru-RU" sz="2000" smtClean="0">
                <a:solidFill>
                  <a:srgbClr val="000000"/>
                </a:solidFill>
                <a:latin typeface="Times New Roman" pitchFamily="18" charset="0"/>
                <a:cs typeface="Times New Roman" pitchFamily="18" charset="0"/>
              </a:rPr>
              <a:t>     ә</a:t>
            </a:r>
            <a:r>
              <a:rPr lang="ru-RU" altLang="ru-RU" sz="2000" smtClean="0">
                <a:solidFill>
                  <a:srgbClr val="000000"/>
                </a:solidFill>
                <a:latin typeface="Times New Roman" pitchFamily="18" charset="0"/>
                <a:cs typeface="Times New Roman" pitchFamily="18" charset="0"/>
              </a:rPr>
              <a:t>) белгілі тарихи уақыт аралығындағы қойылатын және қол жеткізілетін қоғамдық мақсаттарға,</a:t>
            </a:r>
          </a:p>
          <a:p>
            <a:pPr algn="just">
              <a:buFont typeface="Wingdings 2" pitchFamily="18" charset="2"/>
              <a:buNone/>
            </a:pPr>
            <a:r>
              <a:rPr lang="kk-KZ" altLang="ru-RU" sz="2000" smtClean="0">
                <a:solidFill>
                  <a:srgbClr val="000000"/>
                </a:solidFill>
                <a:latin typeface="Times New Roman" pitchFamily="18" charset="0"/>
                <a:cs typeface="Times New Roman" pitchFamily="18" charset="0"/>
              </a:rPr>
              <a:t>     б) басқару барысында қолданылатын құралдар мен қорларға, </a:t>
            </a:r>
          </a:p>
          <a:p>
            <a:pPr algn="just">
              <a:buFont typeface="Wingdings 2" pitchFamily="18" charset="2"/>
              <a:buNone/>
            </a:pPr>
            <a:r>
              <a:rPr lang="kk-KZ" altLang="ru-RU" sz="2000" smtClean="0">
                <a:solidFill>
                  <a:srgbClr val="000000"/>
                </a:solidFill>
                <a:latin typeface="Times New Roman" pitchFamily="18" charset="0"/>
                <a:cs typeface="Times New Roman" pitchFamily="18" charset="0"/>
              </a:rPr>
              <a:t>     в</a:t>
            </a:r>
            <a:r>
              <a:rPr lang="ru-RU" altLang="ru-RU" sz="2000" smtClean="0">
                <a:solidFill>
                  <a:srgbClr val="000000"/>
                </a:solidFill>
                <a:latin typeface="Times New Roman" pitchFamily="18" charset="0"/>
                <a:cs typeface="Times New Roman" pitchFamily="18" charset="0"/>
              </a:rPr>
              <a:t>) жүйелі қоғамдық құбылыс ретіндегі басқарудың қызмет теу мен даму заңдылықтарына байланыстылығын білдіреді.  </a:t>
            </a:r>
          </a:p>
        </p:txBody>
      </p:sp>
    </p:spTree>
    <p:extLst>
      <p:ext uri="{BB962C8B-B14F-4D97-AF65-F5344CB8AC3E}">
        <p14:creationId xmlns:p14="http://schemas.microsoft.com/office/powerpoint/2010/main" val="214797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57200" y="1481138"/>
            <a:ext cx="8229600" cy="4525962"/>
          </a:xfrm>
        </p:spPr>
        <p:txBody>
          <a:bodyPr/>
          <a:lstStyle/>
          <a:p>
            <a:pPr algn="just"/>
            <a:r>
              <a:rPr lang="kk-KZ" altLang="ru-RU" sz="2000" dirty="0" smtClean="0">
                <a:solidFill>
                  <a:srgbClr val="000000"/>
                </a:solidFill>
                <a:latin typeface="Times New Roman" pitchFamily="18" charset="0"/>
                <a:cs typeface="Times New Roman" pitchFamily="18" charset="0"/>
              </a:rPr>
              <a:t>1. Атаманчук Г.В. Мемлекетті басқару теориясы: лекциялар курсы. – М.: Омега – Л., 2005, 3-басылым, толықтырылған.</a:t>
            </a:r>
            <a:endParaRPr lang="ru-RU" altLang="ru-RU" sz="2000" dirty="0" smtClean="0">
              <a:solidFill>
                <a:srgbClr val="000000"/>
              </a:solidFill>
              <a:latin typeface="Times New Roman" pitchFamily="18" charset="0"/>
              <a:cs typeface="Times New Roman" pitchFamily="18" charset="0"/>
            </a:endParaRPr>
          </a:p>
          <a:p>
            <a:pPr algn="just"/>
            <a:r>
              <a:rPr lang="kk-KZ" altLang="ru-RU" sz="2000" dirty="0" smtClean="0">
                <a:solidFill>
                  <a:srgbClr val="000000"/>
                </a:solidFill>
                <a:latin typeface="Times New Roman" pitchFamily="18" charset="0"/>
                <a:cs typeface="Times New Roman" pitchFamily="18" charset="0"/>
              </a:rPr>
              <a:t>2. Аткинсон Э., Стиглиц Д. Мемлекеттік сектордың экономикалық теорияласы бойынша лекциялар: оқулық./ Ағылшын тілінен аударылған; Л.Л.Любимовтың редакциясымен - М.: аспект прес, 1995.</a:t>
            </a:r>
            <a:endParaRPr lang="ru-RU" altLang="ru-RU" sz="2000" dirty="0" smtClean="0">
              <a:solidFill>
                <a:srgbClr val="000000"/>
              </a:solidFill>
              <a:latin typeface="Times New Roman" pitchFamily="18" charset="0"/>
              <a:cs typeface="Times New Roman" pitchFamily="18" charset="0"/>
            </a:endParaRPr>
          </a:p>
          <a:p>
            <a:pPr algn="just"/>
            <a:r>
              <a:rPr lang="ru-RU" altLang="ru-RU" sz="2000" dirty="0" smtClean="0">
                <a:solidFill>
                  <a:srgbClr val="000000"/>
                </a:solidFill>
                <a:latin typeface="Times New Roman" pitchFamily="18" charset="0"/>
                <a:cs typeface="Times New Roman" pitchFamily="18" charset="0"/>
              </a:rPr>
              <a:t>3. </a:t>
            </a:r>
            <a:r>
              <a:rPr lang="ru-RU" altLang="ru-RU" sz="2000" dirty="0" err="1" smtClean="0">
                <a:solidFill>
                  <a:srgbClr val="000000"/>
                </a:solidFill>
                <a:latin typeface="Times New Roman" pitchFamily="18" charset="0"/>
                <a:cs typeface="Times New Roman" pitchFamily="18" charset="0"/>
              </a:rPr>
              <a:t>Шамхалов</a:t>
            </a:r>
            <a:r>
              <a:rPr lang="ru-RU" altLang="ru-RU" sz="2000" dirty="0" smtClean="0">
                <a:solidFill>
                  <a:srgbClr val="000000"/>
                </a:solidFill>
                <a:latin typeface="Times New Roman" pitchFamily="18" charset="0"/>
                <a:cs typeface="Times New Roman" pitchFamily="18" charset="0"/>
              </a:rPr>
              <a:t> Ф. </a:t>
            </a:r>
            <a:r>
              <a:rPr lang="kk-KZ" altLang="ru-RU" sz="2000" dirty="0" smtClean="0">
                <a:solidFill>
                  <a:srgbClr val="000000"/>
                </a:solidFill>
                <a:latin typeface="Times New Roman" pitchFamily="18" charset="0"/>
                <a:cs typeface="Times New Roman" pitchFamily="18" charset="0"/>
              </a:rPr>
              <a:t>М</a:t>
            </a:r>
            <a:r>
              <a:rPr lang="ru-RU" altLang="ru-RU" sz="2000" dirty="0" err="1" smtClean="0">
                <a:solidFill>
                  <a:srgbClr val="000000"/>
                </a:solidFill>
                <a:latin typeface="Times New Roman" pitchFamily="18" charset="0"/>
                <a:cs typeface="Times New Roman" pitchFamily="18" charset="0"/>
              </a:rPr>
              <a:t>емлекеттік</a:t>
            </a:r>
            <a:r>
              <a:rPr lang="ru-RU" altLang="ru-RU" sz="2000" dirty="0" smtClean="0">
                <a:solidFill>
                  <a:srgbClr val="000000"/>
                </a:solidFill>
                <a:latin typeface="Times New Roman" pitchFamily="18" charset="0"/>
                <a:cs typeface="Times New Roman" pitchFamily="18" charset="0"/>
              </a:rPr>
              <a:t> </a:t>
            </a:r>
            <a:r>
              <a:rPr lang="ru-RU" altLang="ru-RU" sz="2000" dirty="0" err="1" smtClean="0">
                <a:solidFill>
                  <a:srgbClr val="000000"/>
                </a:solidFill>
                <a:latin typeface="Times New Roman" pitchFamily="18" charset="0"/>
                <a:cs typeface="Times New Roman" pitchFamily="18" charset="0"/>
              </a:rPr>
              <a:t>басқару</a:t>
            </a:r>
            <a:r>
              <a:rPr lang="ru-RU" altLang="ru-RU" sz="2000" dirty="0" smtClean="0">
                <a:solidFill>
                  <a:srgbClr val="000000"/>
                </a:solidFill>
                <a:latin typeface="Times New Roman" pitchFamily="18" charset="0"/>
                <a:cs typeface="Times New Roman" pitchFamily="18" charset="0"/>
              </a:rPr>
              <a:t> </a:t>
            </a:r>
            <a:r>
              <a:rPr lang="ru-RU" altLang="ru-RU" sz="2000" dirty="0" err="1" smtClean="0">
                <a:solidFill>
                  <a:srgbClr val="000000"/>
                </a:solidFill>
                <a:latin typeface="Times New Roman" pitchFamily="18" charset="0"/>
                <a:cs typeface="Times New Roman" pitchFamily="18" charset="0"/>
              </a:rPr>
              <a:t>теориясы</a:t>
            </a:r>
            <a:r>
              <a:rPr lang="ru-RU" altLang="ru-RU" sz="2000" dirty="0" smtClean="0">
                <a:solidFill>
                  <a:srgbClr val="000000"/>
                </a:solidFill>
                <a:latin typeface="Times New Roman" pitchFamily="18" charset="0"/>
                <a:cs typeface="Times New Roman" pitchFamily="18" charset="0"/>
              </a:rPr>
              <a:t>. М.: экономика, 2002.</a:t>
            </a:r>
          </a:p>
          <a:p>
            <a:pPr algn="just"/>
            <a:r>
              <a:rPr lang="en-US" altLang="ru-RU" sz="2000" dirty="0" smtClean="0">
                <a:solidFill>
                  <a:srgbClr val="000000"/>
                </a:solidFill>
                <a:latin typeface="Times New Roman" pitchFamily="18" charset="0"/>
                <a:cs typeface="Times New Roman" pitchFamily="18" charset="0"/>
              </a:rPr>
              <a:t>4</a:t>
            </a:r>
            <a:r>
              <a:rPr lang="kk-KZ" altLang="ru-RU" sz="2000" dirty="0" smtClean="0">
                <a:solidFill>
                  <a:srgbClr val="000000"/>
                </a:solidFill>
                <a:latin typeface="Times New Roman" pitchFamily="18" charset="0"/>
                <a:cs typeface="Times New Roman" pitchFamily="18" charset="0"/>
              </a:rPr>
              <a:t>. Ихданов Ж., Сансызбаева Ғ.Н., Есенжігітова Р.Ғ.  </a:t>
            </a:r>
          </a:p>
          <a:p>
            <a:pPr algn="just">
              <a:buFont typeface="Wingdings 3" pitchFamily="18" charset="2"/>
              <a:buNone/>
            </a:pPr>
            <a:r>
              <a:rPr lang="kk-KZ" altLang="ru-RU" sz="2000" dirty="0" smtClean="0">
                <a:solidFill>
                  <a:srgbClr val="000000"/>
                </a:solidFill>
                <a:latin typeface="Times New Roman" pitchFamily="18" charset="0"/>
                <a:cs typeface="Times New Roman" pitchFamily="18" charset="0"/>
              </a:rPr>
              <a:t>    Мемлекеттік басқару теориясы: Оқу құралы.</a:t>
            </a:r>
            <a:r>
              <a:rPr lang="en-US" altLang="ru-RU" sz="2400" dirty="0" smtClean="0">
                <a:solidFill>
                  <a:srgbClr val="000000"/>
                </a:solidFill>
                <a:latin typeface="Times New Roman" pitchFamily="18" charset="0"/>
                <a:cs typeface="Times New Roman" pitchFamily="18" charset="0"/>
              </a:rPr>
              <a:t>/</a:t>
            </a:r>
            <a:r>
              <a:rPr lang="ru-RU" altLang="ru-RU" sz="2000" dirty="0" smtClean="0">
                <a:solidFill>
                  <a:srgbClr val="000000"/>
                </a:solidFill>
                <a:latin typeface="Times New Roman" pitchFamily="18" charset="0"/>
                <a:cs typeface="Times New Roman" pitchFamily="18" charset="0"/>
              </a:rPr>
              <a:t>-</a:t>
            </a:r>
            <a:r>
              <a:rPr lang="kk-KZ" altLang="ru-RU" sz="2000" dirty="0" smtClean="0">
                <a:solidFill>
                  <a:srgbClr val="000000"/>
                </a:solidFill>
                <a:latin typeface="Times New Roman" pitchFamily="18" charset="0"/>
                <a:cs typeface="Times New Roman" pitchFamily="18" charset="0"/>
              </a:rPr>
              <a:t>Алматы: Экономика, </a:t>
            </a:r>
            <a:r>
              <a:rPr lang="en-US" altLang="ru-RU" sz="2000" dirty="0" smtClean="0">
                <a:solidFill>
                  <a:srgbClr val="000000"/>
                </a:solidFill>
                <a:latin typeface="Times New Roman" pitchFamily="18" charset="0"/>
                <a:cs typeface="Times New Roman" pitchFamily="18" charset="0"/>
              </a:rPr>
              <a:t>2007-216 </a:t>
            </a:r>
            <a:r>
              <a:rPr lang="kk-KZ" altLang="ru-RU" sz="2000" dirty="0" smtClean="0">
                <a:solidFill>
                  <a:srgbClr val="000000"/>
                </a:solidFill>
                <a:latin typeface="Times New Roman" pitchFamily="18" charset="0"/>
                <a:cs typeface="Times New Roman" pitchFamily="18" charset="0"/>
              </a:rPr>
              <a:t>б.</a:t>
            </a:r>
          </a:p>
        </p:txBody>
      </p:sp>
      <p:sp>
        <p:nvSpPr>
          <p:cNvPr id="5" name="Заголовок 1"/>
          <p:cNvSpPr>
            <a:spLocks noGrp="1"/>
          </p:cNvSpPr>
          <p:nvPr>
            <p:ph type="title"/>
          </p:nvPr>
        </p:nvSpPr>
        <p:spPr>
          <a:xfrm>
            <a:off x="457200" y="274638"/>
            <a:ext cx="8229600" cy="1143000"/>
          </a:xfrm>
        </p:spPr>
        <p:txBody>
          <a:bodyPr/>
          <a:lstStyle/>
          <a:p>
            <a:pPr algn="ctr" fontAlgn="auto">
              <a:spcAft>
                <a:spcPts val="0"/>
              </a:spcAft>
              <a:defRPr/>
            </a:pPr>
            <a:r>
              <a:rPr lang="kk-KZ" sz="3600" b="0" dirty="0" smtClean="0">
                <a:solidFill>
                  <a:srgbClr val="000000"/>
                </a:solidFill>
                <a:effectLst/>
                <a:latin typeface="Times New Roman" pitchFamily="18" charset="0"/>
                <a:cs typeface="Times New Roman" pitchFamily="18" charset="0"/>
              </a:rPr>
              <a:t>Қолданылған әдебиеттер:</a:t>
            </a:r>
            <a:endParaRPr lang="ru-RU" sz="3600" b="0" dirty="0">
              <a:solidFill>
                <a:srgbClr val="00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22615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10000"/>
          </a:bodyPr>
          <a:lstStyle/>
          <a:p>
            <a:pPr marL="98425" indent="22225">
              <a:buNone/>
            </a:pP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және құқық теориясы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құқықтану саласының көрнекті ғалымы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Алексеев С. С.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кезінде</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жөнінде былай</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деп</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айтқан болатын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мемлекеттің, оның органдары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мен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мекемелерінің қоғам жүйесіне немесе</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оның аяларына</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мақсатты бағытта ықпал етуі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»[37].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биліктің қызмет атқаруы.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Сондықтан биліксіз</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әлеуметтік басқару болмайды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деген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тұжырымдардың негізі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бар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екенін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көреміз</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басқарудың мына</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келесідей</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өзіне тән ерекшеліктері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бар:</a:t>
            </a:r>
          </a:p>
          <a:p>
            <a:pPr>
              <a:buNone/>
            </a:pP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1. 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саяси</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сипатта</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болғандықтан, басқару жөніндегі негізгі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салмақ мемлекетке</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түседі.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мемлекеттік-құқықтық, техникалық-ұйымдастырушылық және басқа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да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құралдарына арқа сүйей отырып</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қоғамды басқаруды орындайды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pPr>
              <a:buNone/>
            </a:pP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2. 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құқықтық нысанда</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жүзеге асырылады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pPr>
              <a:buNone/>
            </a:pP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3. 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ғылыми негізге</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сүйенеді.</a:t>
            </a:r>
            <a:endPar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endParaRPr>
          </a:p>
          <a:p>
            <a:pPr>
              <a:buNone/>
            </a:pPr>
            <a:endParaRPr lang="ru-RU" dirty="0">
              <a:ln w="18415" cmpd="sng">
                <a:solidFill>
                  <a:srgbClr val="002060"/>
                </a:solidFill>
                <a:prstDash val="solid"/>
              </a:ln>
              <a:solidFill>
                <a:srgbClr val="002060"/>
              </a:solidFill>
              <a:effectLst>
                <a:outerShdw blurRad="63500" dir="3600000" algn="tl" rotWithShape="0">
                  <a:srgbClr val="000000">
                    <a:alpha val="70000"/>
                  </a:srgbClr>
                </a:outerShdw>
              </a:effectLs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157"/>
    </mc:Choice>
    <mc:Fallback xmlns="">
      <p:transition spd="slow" advTm="341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85000" lnSpcReduction="10000"/>
          </a:bodyPr>
          <a:lstStyle/>
          <a:p>
            <a:pPr marL="188913" indent="22225">
              <a:buNone/>
            </a:pPr>
            <a:r>
              <a:rPr lang="en-US"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С. С. Алексеев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мемлекеттік</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 өзара тығыз байланысқан басқару сатыларынан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тұратын ұдайы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процесс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деп</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айта</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келіп</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сондай-ақ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осы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аядағы органдардың басқару қызметтерінің ерекшеліктерін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ескере</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отырып</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мына</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төмендегідей басқару сатыларын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бөліп шығарған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1.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 шешімін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қабылдауға қажетті ақпараттарды жинау</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өңдеу және талдау</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2.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 шешімін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дайындау</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және қабылдау;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3. 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шешімді</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атқаруды ұйымдастыру;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4. 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есептеу</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және бақылау</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[38].</a:t>
            </a:r>
          </a:p>
          <a:p>
            <a:pPr marL="188913" indent="22225">
              <a:buNone/>
            </a:pPr>
            <a:r>
              <a:rPr lang="en-US"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Мемлекеттік</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құрылыс және құқық саласының белгілі</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ғалымы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Г. В.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Атаманчук</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мемлекеттік</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басқарудың мынадай</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анықтамасын берген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Мемлекеттік</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мемлекеттің ұйымдарға, адамдардың тәртіптері </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мен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іс-қимылдарына</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олардың ұжымдарына</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біртұтас қоғамға тікелей</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ықпал етуге</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бағытталған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ғылыми негізделген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жоспарланған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ұдайы және құқықтық нысанда</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жүзеге асырылатын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қызмет</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a:t>
            </a:r>
          </a:p>
          <a:p>
            <a:pPr>
              <a:buNone/>
            </a:pPr>
            <a:endParaRPr lang="ru-RU" dirty="0">
              <a:ln w="18415" cmpd="sng">
                <a:solidFill>
                  <a:srgbClr val="FF0000"/>
                </a:solidFill>
                <a:prstDash val="solid"/>
              </a:ln>
              <a:solidFill>
                <a:srgbClr val="FF0000"/>
              </a:solidFill>
              <a:effectLst>
                <a:outerShdw blurRad="63500" dir="3600000" algn="tl" rotWithShape="0">
                  <a:srgbClr val="000000">
                    <a:alpha val="70000"/>
                  </a:srgbClr>
                </a:outerShdw>
              </a:effectLs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38187">
        <p14:ripple/>
      </p:transition>
    </mc:Choice>
    <mc:Fallback xmlns="">
      <p:transition spd="slow" advTm="3818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marL="98425" indent="22225">
              <a:buNone/>
            </a:pPr>
            <a:r>
              <a:rPr lang="en-US"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Сонымен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қатар 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жүйесі мынадай</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әрекеттер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мен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элементтерді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қамтитынын көрсеткен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1. 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субъектісінің ұйымдастырылуы және қызмет атқаруы;</a:t>
            </a:r>
            <a:endPar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endParaRPr>
          </a:p>
          <a:p>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2. 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басқарушылар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мен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басқарылушы объектілердің өзара байланыстарының құрылымы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басқарушы іс-қимылдардың жиынтығы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3. 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мемлекеттік</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басқарушы ықпалдарға тікелей</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бағынатын қоғам жүйесінің элементтері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endParaRPr lang="ru-RU" dirty="0">
              <a:ln w="18415" cmpd="sng">
                <a:solidFill>
                  <a:srgbClr val="002060"/>
                </a:solidFill>
                <a:prstDash val="solid"/>
              </a:ln>
              <a:solidFill>
                <a:srgbClr val="002060"/>
              </a:solidFill>
              <a:effectLst>
                <a:outerShdw blurRad="63500" dir="3600000" algn="tl" rotWithShape="0">
                  <a:srgbClr val="000000">
                    <a:alpha val="70000"/>
                  </a:srgbClr>
                </a:outerShdw>
              </a:effectLs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3900" advTm="19203">
        <p14:glitter pattern="hexagon"/>
      </p:transition>
    </mc:Choice>
    <mc:Fallback xmlns="">
      <p:transition spd="slow" advTm="1920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marL="98425" indent="22225">
              <a:buNone/>
            </a:pPr>
            <a:r>
              <a:rPr lang="en-US"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p>
          <a:p>
            <a:pPr marL="98425" indent="22225">
              <a:buNone/>
            </a:pP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Осы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жүйе басқаруға байланысты</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әрекеттер</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қатынастар</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актілерде</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міндетті</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үш элементтің болғанын қалайды</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a:t>
            </a:r>
          </a:p>
          <a:p>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1)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 субъектісі</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немесе</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оның лауазымды</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адамы</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органы;</a:t>
            </a:r>
          </a:p>
          <a:p>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2)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құрылған және жүзеге асырылатын</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басқарушы ықпал</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a:t>
            </a:r>
          </a:p>
          <a:p>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3)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жеке</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тұлғаның</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кәсіпорынның</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ұйымның және мекемелердің қызметтері түріндегі ықпал ету</a:t>
            </a:r>
            <a:r>
              <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rPr>
              <a:t> </a:t>
            </a:r>
            <a:r>
              <a:rPr lang="ru-RU" dirty="0" err="1" smtClean="0">
                <a:ln w="18415" cmpd="sng">
                  <a:solidFill>
                    <a:srgbClr val="FF0000"/>
                  </a:solidFill>
                  <a:prstDash val="solid"/>
                </a:ln>
                <a:solidFill>
                  <a:srgbClr val="FF0000"/>
                </a:solidFill>
                <a:effectLst>
                  <a:outerShdw blurRad="63500" dir="3600000" algn="tl" rotWithShape="0">
                    <a:srgbClr val="000000">
                      <a:alpha val="70000"/>
                    </a:srgbClr>
                  </a:outerShdw>
                </a:effectLst>
              </a:rPr>
              <a:t>объектісі</a:t>
            </a:r>
            <a:endParaRPr lang="ru-RU" dirty="0" smtClean="0">
              <a:ln w="18415" cmpd="sng">
                <a:solidFill>
                  <a:srgbClr val="FF0000"/>
                </a:solidFill>
                <a:prstDash val="solid"/>
              </a:ln>
              <a:solidFill>
                <a:srgbClr val="FF0000"/>
              </a:solidFill>
              <a:effectLst>
                <a:outerShdw blurRad="63500" dir="3600000" algn="tl" rotWithShape="0">
                  <a:srgbClr val="000000">
                    <a:alpha val="70000"/>
                  </a:srgbClr>
                </a:outerShdw>
              </a:effectLst>
            </a:endParaRPr>
          </a:p>
          <a:p>
            <a:pPr>
              <a:buNone/>
            </a:pPr>
            <a:endParaRPr lang="ru-RU" dirty="0">
              <a:ln w="18415" cmpd="sng">
                <a:solidFill>
                  <a:srgbClr val="FF0000"/>
                </a:solidFill>
                <a:prstDash val="solid"/>
              </a:ln>
              <a:solidFill>
                <a:srgbClr val="FF0000"/>
              </a:solidFill>
              <a:effectLst>
                <a:outerShdw blurRad="63500" dir="3600000" algn="tl" rotWithShape="0">
                  <a:srgbClr val="000000">
                    <a:alpha val="70000"/>
                  </a:srgbClr>
                </a:outerShdw>
              </a:effectLs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advTm="20480">
        <p14:vortex dir="r"/>
      </p:transition>
    </mc:Choice>
    <mc:Fallback xmlns="">
      <p:transition spd="slow" advTm="2048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338"/>
            <a:ext cx="8686800" cy="6340501"/>
          </a:xfrm>
        </p:spPr>
        <p:txBody>
          <a:bodyPr>
            <a:normAutofit fontScale="92500" lnSpcReduction="20000"/>
          </a:bodyPr>
          <a:lstStyle/>
          <a:p>
            <a:pPr>
              <a:buNone/>
            </a:pPr>
            <a:endParaRPr lang="en-US" dirty="0" smtClean="0">
              <a:ln w="18415" cmpd="sng">
                <a:solidFill>
                  <a:srgbClr val="002060"/>
                </a:solidFill>
                <a:prstDash val="solid"/>
              </a:ln>
              <a:solidFill>
                <a:srgbClr val="002060"/>
              </a:solidFill>
              <a:effectLst>
                <a:outerShdw blurRad="63500" dir="3600000" algn="tl" rotWithShape="0">
                  <a:srgbClr val="000000">
                    <a:alpha val="70000"/>
                  </a:srgbClr>
                </a:outerShdw>
              </a:effectLst>
            </a:endParaRPr>
          </a:p>
          <a:p>
            <a:pPr indent="22225">
              <a:buNone/>
            </a:pP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Латынның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“администрация”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сөзі басқару деген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ұғымды білдіреді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қоғамдағы адам</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өмірінің маңызды жағы ретінде</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көрініс табады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Себебі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ол</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әлеуметтік сипатта</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болады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pPr indent="22225">
              <a:buNone/>
            </a:pP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Сондықтан басқаруға әлеуметтік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процесс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тұрғысынан қарасақ</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оның маңызы өте терең</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ерікті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және саналы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бастамасы</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бар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екенін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байқаймыз</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pPr indent="22225">
              <a:buNone/>
            </a:pP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Алғашқылардың бірі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болып</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ісіне</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жеткілікті</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деңгейде көңіл бөлген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К. Маркс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болатын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Қоғамдық өндіріс процестерін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талдау</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барысында</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К. Маркс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басқару дегеніміз</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еңбектің қоғамдық процесінен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туындайтын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айрықша </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функция”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деген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 </a:t>
            </a:r>
            <a:r>
              <a:rPr lang="ru-RU" dirty="0" err="1" smtClean="0">
                <a:ln w="18415" cmpd="sng">
                  <a:solidFill>
                    <a:srgbClr val="002060"/>
                  </a:solidFill>
                  <a:prstDash val="solid"/>
                </a:ln>
                <a:solidFill>
                  <a:srgbClr val="002060"/>
                </a:solidFill>
                <a:effectLst>
                  <a:outerShdw blurRad="63500" dir="3600000" algn="tl" rotWithShape="0">
                    <a:srgbClr val="000000">
                      <a:alpha val="70000"/>
                    </a:srgbClr>
                  </a:outerShdw>
                </a:effectLst>
              </a:rPr>
              <a:t>қорытындыға келген</a:t>
            </a:r>
            <a:r>
              <a:rPr lang="ru-RU" dirty="0" smtClean="0">
                <a:ln w="18415" cmpd="sng">
                  <a:solidFill>
                    <a:srgbClr val="002060"/>
                  </a:solidFill>
                  <a:prstDash val="solid"/>
                </a:ln>
                <a:solidFill>
                  <a:srgbClr val="002060"/>
                </a:solidFill>
                <a:effectLst>
                  <a:outerShdw blurRad="63500" dir="3600000" algn="tl" rotWithShape="0">
                    <a:srgbClr val="000000">
                      <a:alpha val="70000"/>
                    </a:srgbClr>
                  </a:outerShdw>
                </a:effectLst>
              </a:rPr>
              <a:t>.</a:t>
            </a:r>
          </a:p>
          <a:p>
            <a:pPr>
              <a:buNone/>
            </a:pPr>
            <a:endParaRPr lang="ru-RU" dirty="0">
              <a:ln w="18415" cmpd="sng">
                <a:solidFill>
                  <a:srgbClr val="002060"/>
                </a:solidFill>
                <a:prstDash val="solid"/>
              </a:ln>
              <a:solidFill>
                <a:srgbClr val="002060"/>
              </a:solidFill>
              <a:effectLst>
                <a:outerShdw blurRad="63500" dir="3600000" algn="tl" rotWithShape="0">
                  <a:srgbClr val="000000">
                    <a:alpha val="70000"/>
                  </a:srgbClr>
                </a:outerShdw>
              </a:effectLs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3000" advTm="24655">
        <p14:shred/>
      </p:transition>
    </mc:Choice>
    <mc:Fallback xmlns="">
      <p:transition spd="slow" advTm="2465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471972" y="2967335"/>
            <a:ext cx="8200066" cy="923330"/>
          </a:xfrm>
          <a:prstGeom prst="rect">
            <a:avLst/>
          </a:prstGeom>
          <a:noFill/>
        </p:spPr>
        <p:txBody>
          <a:bodyPr wrap="none" lIns="91440" tIns="45720" rIns="91440" bIns="45720">
            <a:spAutoFit/>
          </a:bodyPr>
          <a:lstStyle/>
          <a:p>
            <a:pPr algn="ctr"/>
            <a:r>
              <a:rPr lang="kk-KZ"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Назарларынызға рахмет!</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055707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4"/>
          <p:cNvSpPr>
            <a:spLocks noGrp="1"/>
          </p:cNvSpPr>
          <p:nvPr>
            <p:ph idx="1"/>
          </p:nvPr>
        </p:nvSpPr>
        <p:spPr>
          <a:xfrm>
            <a:off x="457200" y="1935163"/>
            <a:ext cx="8229600" cy="3422650"/>
          </a:xfrm>
        </p:spPr>
        <p:txBody>
          <a:bodyPr/>
          <a:lstStyle/>
          <a:p>
            <a:pPr algn="just"/>
            <a:r>
              <a:rPr lang="kk-KZ" altLang="ru-RU" sz="3200" u="sng" dirty="0" smtClean="0">
                <a:latin typeface="Times New Roman" pitchFamily="18" charset="0"/>
                <a:cs typeface="Times New Roman" pitchFamily="18" charset="0"/>
              </a:rPr>
              <a:t>Басқарудың  </a:t>
            </a:r>
            <a:r>
              <a:rPr lang="kk-KZ" altLang="ru-RU" sz="3200" u="sng" dirty="0" smtClean="0">
                <a:latin typeface="Times New Roman" pitchFamily="18" charset="0"/>
                <a:cs typeface="Times New Roman" pitchFamily="18" charset="0"/>
              </a:rPr>
              <a:t>қағидалары </a:t>
            </a:r>
            <a:r>
              <a:rPr lang="kk-KZ" altLang="ru-RU" sz="3200" dirty="0" smtClean="0">
                <a:latin typeface="Times New Roman" pitchFamily="18" charset="0"/>
                <a:cs typeface="Times New Roman" pitchFamily="18" charset="0"/>
              </a:rPr>
              <a:t>– басқаруды  ұйымдастыруға  және    оның  құрылымына, жүйесіне  қойылатын  негізгі  талаптары  анықтайтын  басшылықтың  ережесі.</a:t>
            </a:r>
            <a:endParaRPr lang="ru-RU" altLang="ru-RU"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91652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25"/>
            <a:ext cx="7643192" cy="5000625"/>
          </a:xfrm>
        </p:spPr>
        <p:txBody>
          <a:bodyPr>
            <a:normAutofit/>
          </a:bodyPr>
          <a:lstStyle/>
          <a:p>
            <a:pPr marL="274320" indent="-274320" fontAlgn="auto">
              <a:spcAft>
                <a:spcPts val="0"/>
              </a:spcAft>
              <a:buFont typeface="Wingdings 2"/>
              <a:buChar char=""/>
              <a:defRPr/>
            </a:pPr>
            <a:r>
              <a:rPr lang="kk-KZ" sz="2400" dirty="0" smtClean="0">
                <a:solidFill>
                  <a:srgbClr val="000000"/>
                </a:solidFill>
              </a:rPr>
              <a:t>Басқарудың  жалпы  </a:t>
            </a:r>
            <a:r>
              <a:rPr lang="kk-KZ" sz="2400" dirty="0" smtClean="0">
                <a:solidFill>
                  <a:srgbClr val="000000"/>
                </a:solidFill>
              </a:rPr>
              <a:t>қағидалары  </a:t>
            </a:r>
            <a:r>
              <a:rPr lang="kk-KZ" sz="2400" dirty="0" smtClean="0">
                <a:solidFill>
                  <a:srgbClr val="000000"/>
                </a:solidFill>
              </a:rPr>
              <a:t>әмбебап сипатта  болатындығымен  және  басқарудың  барлық  сферасы  мен  халық  шаруашылығының   барлық салаларына  ықпалын  тигізетіндігімен сипатталады. </a:t>
            </a:r>
          </a:p>
          <a:p>
            <a:pPr marL="274320" indent="-274320" fontAlgn="auto">
              <a:spcAft>
                <a:spcPts val="0"/>
              </a:spcAft>
              <a:buFont typeface="Wingdings 2"/>
              <a:buNone/>
              <a:defRPr/>
            </a:pPr>
            <a:endParaRPr lang="ru-RU" sz="2400" dirty="0" smtClean="0">
              <a:solidFill>
                <a:srgbClr val="000000"/>
              </a:solidFill>
            </a:endParaRPr>
          </a:p>
          <a:p>
            <a:pPr marL="274320" indent="-274320" fontAlgn="auto">
              <a:spcAft>
                <a:spcPts val="0"/>
              </a:spcAft>
              <a:buFont typeface="Wingdings 2"/>
              <a:buChar char=""/>
              <a:defRPr/>
            </a:pPr>
            <a:r>
              <a:rPr lang="kk-KZ" sz="2400" dirty="0" smtClean="0">
                <a:solidFill>
                  <a:srgbClr val="000000"/>
                </a:solidFill>
              </a:rPr>
              <a:t>Басқарудың  жалпы  </a:t>
            </a:r>
            <a:r>
              <a:rPr lang="kk-KZ" sz="2400" dirty="0" smtClean="0">
                <a:solidFill>
                  <a:srgbClr val="000000"/>
                </a:solidFill>
              </a:rPr>
              <a:t>қағидаларына   </a:t>
            </a:r>
            <a:r>
              <a:rPr lang="kk-KZ" sz="2400" dirty="0" smtClean="0">
                <a:solidFill>
                  <a:srgbClr val="000000"/>
                </a:solidFill>
              </a:rPr>
              <a:t>мақсаттылық, жоспарлылық,  құзыреттілік,  тәртіптілік, ынталандыру, иерархия.</a:t>
            </a:r>
            <a:endParaRPr lang="ru-RU" sz="2400" dirty="0" smtClean="0">
              <a:solidFill>
                <a:srgbClr val="000000"/>
              </a:solidFill>
            </a:endParaRPr>
          </a:p>
          <a:p>
            <a:pPr marL="274320" indent="-274320" algn="just" fontAlgn="auto">
              <a:spcAft>
                <a:spcPts val="0"/>
              </a:spcAft>
              <a:buFont typeface="Wingdings 2"/>
              <a:buChar char=""/>
              <a:defRPr/>
            </a:pPr>
            <a:endParaRPr lang="ru-RU" sz="2400" dirty="0">
              <a:solidFill>
                <a:srgbClr val="000000"/>
              </a:solidFill>
              <a:latin typeface="Times New Roman" pitchFamily="18" charset="0"/>
              <a:cs typeface="Times New Roman" pitchFamily="18"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advTm="10068">
        <p:push dir="u"/>
      </p:transition>
    </mc:Choice>
    <mc:Fallback xmlns="">
      <p:transition spd="slow" advTm="10068">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612845"/>
            <a:ext cx="7560840" cy="6001643"/>
          </a:xfrm>
          <a:prstGeom prst="rect">
            <a:avLst/>
          </a:prstGeom>
        </p:spPr>
        <p:txBody>
          <a:bodyPr wrap="square">
            <a:spAutoFit/>
          </a:bodyPr>
          <a:lstStyle/>
          <a:p>
            <a:pPr algn="just"/>
            <a:r>
              <a:rPr lang="kk-KZ" altLang="ru-RU" sz="2400" u="sng" dirty="0">
                <a:solidFill>
                  <a:srgbClr val="000000"/>
                </a:solidFill>
                <a:latin typeface="Times New Roman" pitchFamily="18" charset="0"/>
                <a:cs typeface="Times New Roman" pitchFamily="18" charset="0"/>
              </a:rPr>
              <a:t>Мақсаттылық  </a:t>
            </a:r>
            <a:r>
              <a:rPr lang="kk-KZ" altLang="ru-RU" sz="2400" u="sng" dirty="0" smtClean="0">
                <a:solidFill>
                  <a:srgbClr val="000000"/>
                </a:solidFill>
                <a:latin typeface="Times New Roman" pitchFamily="18" charset="0"/>
                <a:cs typeface="Times New Roman" pitchFamily="18" charset="0"/>
              </a:rPr>
              <a:t>қағидасы</a:t>
            </a:r>
            <a:r>
              <a:rPr lang="kk-KZ" altLang="ru-RU" sz="2400" dirty="0" smtClean="0">
                <a:solidFill>
                  <a:srgbClr val="000000"/>
                </a:solidFill>
                <a:latin typeface="Times New Roman" pitchFamily="18" charset="0"/>
                <a:cs typeface="Times New Roman" pitchFamily="18" charset="0"/>
              </a:rPr>
              <a:t>  </a:t>
            </a:r>
            <a:r>
              <a:rPr lang="kk-KZ" altLang="ru-RU" sz="2400" dirty="0">
                <a:solidFill>
                  <a:srgbClr val="000000"/>
                </a:solidFill>
                <a:latin typeface="Times New Roman" pitchFamily="18" charset="0"/>
                <a:cs typeface="Times New Roman" pitchFamily="18" charset="0"/>
              </a:rPr>
              <a:t>басқарудың  бағдарламалы-мақсаттық  мәнімен анықталады  және  әрбір  кәсіпорын мен  оның  бөлімшелерінің    алдына  айқын мақсатты    қойғандығын  ұйғарады.  Бұл  орайда  мақсат  нақты,  жетуге  болатын  және  деректі  анықталған  шекті  болуы  керек, сонда  ғана  бұл  оның  орындауға   персоналдың  күшін  жұмылдырады  және  оның  жұмысына  дұрыс  мағына  береді. </a:t>
            </a:r>
            <a:endParaRPr lang="ru-RU" altLang="ru-RU" sz="2400" dirty="0">
              <a:solidFill>
                <a:srgbClr val="000000"/>
              </a:solidFill>
              <a:latin typeface="Times New Roman" pitchFamily="18" charset="0"/>
              <a:cs typeface="Times New Roman" pitchFamily="18" charset="0"/>
            </a:endParaRPr>
          </a:p>
          <a:p>
            <a:pPr algn="just"/>
            <a:r>
              <a:rPr lang="kk-KZ" altLang="ru-RU" sz="2400" dirty="0">
                <a:solidFill>
                  <a:srgbClr val="000000"/>
                </a:solidFill>
                <a:latin typeface="Times New Roman" pitchFamily="18" charset="0"/>
                <a:cs typeface="Times New Roman" pitchFamily="18" charset="0"/>
              </a:rPr>
              <a:t>Мақсаттылық </a:t>
            </a:r>
            <a:r>
              <a:rPr lang="kk-KZ" altLang="ru-RU" sz="2400" u="sng" dirty="0">
                <a:solidFill>
                  <a:srgbClr val="000000"/>
                </a:solidFill>
                <a:latin typeface="Times New Roman" pitchFamily="18" charset="0"/>
                <a:cs typeface="Times New Roman" pitchFamily="18" charset="0"/>
              </a:rPr>
              <a:t>қағидасы</a:t>
            </a:r>
            <a:r>
              <a:rPr lang="kk-KZ" altLang="ru-RU" sz="2400" dirty="0" smtClean="0">
                <a:solidFill>
                  <a:srgbClr val="000000"/>
                </a:solidFill>
                <a:latin typeface="Times New Roman" pitchFamily="18" charset="0"/>
                <a:cs typeface="Times New Roman" pitchFamily="18" charset="0"/>
              </a:rPr>
              <a:t>  </a:t>
            </a:r>
            <a:r>
              <a:rPr lang="kk-KZ" altLang="ru-RU" sz="2400" dirty="0">
                <a:solidFill>
                  <a:srgbClr val="000000"/>
                </a:solidFill>
                <a:latin typeface="Times New Roman" pitchFamily="18" charset="0"/>
                <a:cs typeface="Times New Roman" pitchFamily="18" charset="0"/>
              </a:rPr>
              <a:t>мақсаттарды  қоюды ғана  емес, онымен  қатар  олардың  қажетті  ресурстармен  аралық  қатынасына    қатысты  болғанын  ұйғарады.  Бұл  орайда, мақсаттардың  оларға  жетуге    қажетті  басты   ресурстармен  байланысын    қамтамасыз ету  ғана  емес,  осы  мақсаттарға  жетуге  кедергі  жасайтын  ең  әлсіз  буынға  назарды  аударған  жөн. </a:t>
            </a:r>
            <a:endParaRPr lang="ru-RU" altLang="ru-RU" sz="2400" dirty="0">
              <a:solidFill>
                <a:srgbClr val="000000"/>
              </a:solidFill>
              <a:latin typeface="Times New Roman" pitchFamily="18" charset="0"/>
              <a:cs typeface="Times New Roman" pitchFamily="18" charset="0"/>
            </a:endParaRPr>
          </a:p>
          <a:p>
            <a:pPr algn="just"/>
            <a:endParaRPr lang="ru-RU" altLang="ru-RU"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6206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0788" y="1340768"/>
            <a:ext cx="6102424" cy="3046988"/>
          </a:xfrm>
          <a:prstGeom prst="rect">
            <a:avLst/>
          </a:prstGeom>
        </p:spPr>
        <p:txBody>
          <a:bodyPr wrap="square">
            <a:spAutoFit/>
          </a:bodyPr>
          <a:lstStyle/>
          <a:p>
            <a:pPr algn="just"/>
            <a:r>
              <a:rPr lang="kk-KZ" altLang="ru-RU" sz="3200" dirty="0">
                <a:solidFill>
                  <a:srgbClr val="000000"/>
                </a:solidFill>
                <a:latin typeface="Times New Roman" pitchFamily="18" charset="0"/>
                <a:cs typeface="Times New Roman" pitchFamily="18" charset="0"/>
              </a:rPr>
              <a:t>Басқарудың  </a:t>
            </a:r>
            <a:r>
              <a:rPr lang="kk-KZ" altLang="ru-RU" sz="3200" u="sng" dirty="0">
                <a:solidFill>
                  <a:srgbClr val="000000"/>
                </a:solidFill>
                <a:latin typeface="Times New Roman" pitchFamily="18" charset="0"/>
                <a:cs typeface="Times New Roman" pitchFamily="18" charset="0"/>
              </a:rPr>
              <a:t>жоспарлау қағидасы</a:t>
            </a:r>
            <a:r>
              <a:rPr lang="kk-KZ" altLang="ru-RU" sz="3200" dirty="0">
                <a:solidFill>
                  <a:srgbClr val="000000"/>
                </a:solidFill>
                <a:latin typeface="Times New Roman" pitchFamily="18" charset="0"/>
                <a:cs typeface="Times New Roman" pitchFamily="18" charset="0"/>
              </a:rPr>
              <a:t>  да  бағдарламалы-мақсатты  басқарумен  байланысты   және  іс-қимылдың  бағдарламасын   жасауды,  оны  жүзеге  асыруды  алдын-ала  қарастырады.</a:t>
            </a:r>
            <a:endParaRPr lang="ru-RU" altLang="ru-RU" sz="32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1515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1124744"/>
            <a:ext cx="7128792" cy="3970318"/>
          </a:xfrm>
          <a:prstGeom prst="rect">
            <a:avLst/>
          </a:prstGeom>
        </p:spPr>
        <p:txBody>
          <a:bodyPr wrap="square">
            <a:spAutoFit/>
          </a:bodyPr>
          <a:lstStyle/>
          <a:p>
            <a:pPr algn="just"/>
            <a:r>
              <a:rPr lang="kk-KZ" altLang="ru-RU" sz="2800" u="sng" dirty="0">
                <a:latin typeface="Times New Roman" pitchFamily="18" charset="0"/>
                <a:cs typeface="Times New Roman" pitchFamily="18" charset="0"/>
              </a:rPr>
              <a:t>Құзыреттілік  қағидасы</a:t>
            </a:r>
            <a:r>
              <a:rPr lang="kk-KZ" altLang="ru-RU" sz="2800" dirty="0">
                <a:latin typeface="Times New Roman" pitchFamily="18" charset="0"/>
                <a:cs typeface="Times New Roman" pitchFamily="18" charset="0"/>
              </a:rPr>
              <a:t>  пен  жердің  басқару  объектісі   бойынша  білімнің   болуынан немесе  ең  жоқ  дегенде  шешім    қабылдаған  уақытта    маманның  құзыретті    консультациясын   дұрыс  ұғыну  қабылетінен  көрінеді.  Құзыреттілік  принцип   басқарудың  функциялары   бойынша  еңбектің    жатық  бөлінісімен  байланысты.</a:t>
            </a:r>
            <a:endParaRPr lang="ru-RU" alt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08297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764704"/>
            <a:ext cx="7128792" cy="3908762"/>
          </a:xfrm>
          <a:prstGeom prst="rect">
            <a:avLst/>
          </a:prstGeom>
        </p:spPr>
        <p:txBody>
          <a:bodyPr wrap="square">
            <a:spAutoFit/>
          </a:bodyPr>
          <a:lstStyle/>
          <a:p>
            <a:pPr marL="457200" indent="-457200" algn="just">
              <a:buFont typeface="Wingdings" panose="05000000000000000000" pitchFamily="2" charset="2"/>
              <a:buChar char="Ø"/>
            </a:pPr>
            <a:r>
              <a:rPr lang="kk-KZ" altLang="ru-RU" sz="2800" dirty="0">
                <a:solidFill>
                  <a:srgbClr val="FFFF00"/>
                </a:solidFill>
                <a:latin typeface="Times New Roman" pitchFamily="18" charset="0"/>
                <a:cs typeface="Times New Roman" pitchFamily="18" charset="0"/>
              </a:rPr>
              <a:t>Басқарудың  ажырамайтын қағидасы  </a:t>
            </a:r>
            <a:r>
              <a:rPr lang="kk-KZ" altLang="ru-RU" sz="2800" u="sng" dirty="0">
                <a:solidFill>
                  <a:srgbClr val="FFFF00"/>
                </a:solidFill>
                <a:latin typeface="Times New Roman" pitchFamily="18" charset="0"/>
                <a:cs typeface="Times New Roman" pitchFamily="18" charset="0"/>
              </a:rPr>
              <a:t>тәртіптілік</a:t>
            </a:r>
            <a:r>
              <a:rPr lang="kk-KZ" altLang="ru-RU" sz="2800" dirty="0">
                <a:solidFill>
                  <a:srgbClr val="FFFF00"/>
                </a:solidFill>
                <a:latin typeface="Times New Roman" pitchFamily="18" charset="0"/>
                <a:cs typeface="Times New Roman" pitchFamily="18" charset="0"/>
              </a:rPr>
              <a:t>, бұл  басқарудың  қандай  жүйесі  қай  сатыда    болса  да  сақталуы  керек. Тәртіптілік    басшының нұсқауын, лауазымды  қызметтің   міндеттерін, инструкцияларды, бұйрықтарды  және  басқа  директивтік  құжаттарды  сөзсіз  орындағанды  ұйғарады. </a:t>
            </a:r>
            <a:endParaRPr lang="ru-RU" altLang="ru-RU" sz="2800" dirty="0">
              <a:solidFill>
                <a:srgbClr val="FFFF00"/>
              </a:solidFill>
              <a:latin typeface="Times New Roman" pitchFamily="18" charset="0"/>
              <a:cs typeface="Times New Roman" pitchFamily="18" charset="0"/>
            </a:endParaRPr>
          </a:p>
          <a:p>
            <a:pPr marL="342900" indent="-342900" algn="just">
              <a:buFont typeface="Wingdings" panose="05000000000000000000" pitchFamily="2" charset="2"/>
              <a:buChar char="Ø"/>
            </a:pPr>
            <a:endParaRPr lang="ru-RU" alt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30565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6800"/>
          </a:xfrm>
        </p:spPr>
        <p:txBody>
          <a:bodyPr/>
          <a:lstStyle/>
          <a:p>
            <a:pPr algn="ctr"/>
            <a:r>
              <a:rPr lang="kk-KZ" altLang="ru-RU" sz="3200" smtClean="0">
                <a:latin typeface="Times New Roman" pitchFamily="18" charset="0"/>
                <a:cs typeface="Times New Roman" pitchFamily="18" charset="0"/>
              </a:rPr>
              <a:t>Мемлекеттік басқару қағидаларының белгілері:</a:t>
            </a:r>
            <a:endParaRPr lang="ru-RU" altLang="ru-RU" sz="3200" smtClean="0">
              <a:latin typeface="Times New Roman" pitchFamily="18" charset="0"/>
              <a:cs typeface="Times New Roman" pitchFamily="18" charset="0"/>
            </a:endParaRPr>
          </a:p>
        </p:txBody>
      </p:sp>
      <p:sp>
        <p:nvSpPr>
          <p:cNvPr id="3" name="Содержимое 2"/>
          <p:cNvSpPr>
            <a:spLocks noGrp="1"/>
          </p:cNvSpPr>
          <p:nvPr>
            <p:ph idx="1"/>
          </p:nvPr>
        </p:nvSpPr>
        <p:spPr>
          <a:xfrm>
            <a:off x="785813" y="2071688"/>
            <a:ext cx="7215187" cy="3714750"/>
          </a:xfrm>
        </p:spPr>
        <p:txBody>
          <a:bodyPr/>
          <a:lstStyle/>
          <a:p>
            <a:pPr>
              <a:buFont typeface="Arial" pitchFamily="34" charset="0"/>
              <a:buChar char="•"/>
            </a:pPr>
            <a:r>
              <a:rPr lang="kk-KZ" altLang="ru-RU" sz="3200" smtClean="0">
                <a:solidFill>
                  <a:srgbClr val="002060"/>
                </a:solidFill>
                <a:latin typeface="Times New Roman" pitchFamily="18" charset="0"/>
                <a:cs typeface="Times New Roman" pitchFamily="18" charset="0"/>
              </a:rPr>
              <a:t>диалектикалылығы;</a:t>
            </a:r>
          </a:p>
          <a:p>
            <a:pPr>
              <a:buFont typeface="Arial" pitchFamily="34" charset="0"/>
              <a:buChar char="•"/>
            </a:pPr>
            <a:r>
              <a:rPr lang="kk-KZ" altLang="ru-RU" sz="3200" smtClean="0">
                <a:solidFill>
                  <a:srgbClr val="002060"/>
                </a:solidFill>
                <a:latin typeface="Times New Roman" pitchFamily="18" charset="0"/>
                <a:cs typeface="Times New Roman" pitchFamily="18" charset="0"/>
              </a:rPr>
              <a:t>Жүйелілігі;</a:t>
            </a:r>
          </a:p>
          <a:p>
            <a:pPr>
              <a:buFont typeface="Arial" pitchFamily="34" charset="0"/>
              <a:buChar char="•"/>
            </a:pPr>
            <a:r>
              <a:rPr lang="kk-KZ" altLang="ru-RU" sz="3200" smtClean="0">
                <a:solidFill>
                  <a:srgbClr val="002060"/>
                </a:solidFill>
                <a:latin typeface="Times New Roman" pitchFamily="18" charset="0"/>
                <a:cs typeface="Times New Roman" pitchFamily="18" charset="0"/>
              </a:rPr>
              <a:t>Басқарушы субъектінің біліміне, қабілетіне байланыстылығы;</a:t>
            </a:r>
          </a:p>
          <a:p>
            <a:pPr>
              <a:buFont typeface="Arial" pitchFamily="34" charset="0"/>
              <a:buChar char="•"/>
            </a:pPr>
            <a:r>
              <a:rPr lang="kk-KZ" altLang="ru-RU" sz="3200" smtClean="0">
                <a:solidFill>
                  <a:srgbClr val="002060"/>
                </a:solidFill>
                <a:latin typeface="Times New Roman" pitchFamily="18" charset="0"/>
                <a:cs typeface="Times New Roman" pitchFamily="18" charset="0"/>
              </a:rPr>
              <a:t>Қағидалардың өзара байланыстылығы.</a:t>
            </a:r>
          </a:p>
          <a:p>
            <a:pPr>
              <a:buFont typeface="Arial" pitchFamily="34" charset="0"/>
              <a:buChar char="•"/>
            </a:pPr>
            <a:endParaRPr lang="ru-RU" altLang="ru-RU" smtClean="0"/>
          </a:p>
        </p:txBody>
      </p:sp>
    </p:spTree>
    <p:extLst>
      <p:ext uri="{BB962C8B-B14F-4D97-AF65-F5344CB8AC3E}">
        <p14:creationId xmlns:p14="http://schemas.microsoft.com/office/powerpoint/2010/main" val="11381708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4.6"/>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0.4"/>
</p:tagLst>
</file>

<file path=ppt/tags/tag4.xml><?xml version="1.0" encoding="utf-8"?>
<p:tagLst xmlns:a="http://schemas.openxmlformats.org/drawingml/2006/main" xmlns:r="http://schemas.openxmlformats.org/officeDocument/2006/relationships" xmlns:p="http://schemas.openxmlformats.org/presentationml/2006/main">
  <p:tag name="TIMING" val="|1.2|13.8|10.8|4.2"/>
</p:tagLst>
</file>

<file path=ppt/tags/tag5.xml><?xml version="1.0" encoding="utf-8"?>
<p:tagLst xmlns:a="http://schemas.openxmlformats.org/drawingml/2006/main" xmlns:r="http://schemas.openxmlformats.org/officeDocument/2006/relationships" xmlns:p="http://schemas.openxmlformats.org/presentationml/2006/main">
  <p:tag name="TIMING" val="|1.9|20.2"/>
</p:tagLst>
</file>

<file path=ppt/tags/tag6.xml><?xml version="1.0" encoding="utf-8"?>
<p:tagLst xmlns:a="http://schemas.openxmlformats.org/drawingml/2006/main" xmlns:r="http://schemas.openxmlformats.org/officeDocument/2006/relationships" xmlns:p="http://schemas.openxmlformats.org/presentationml/2006/main">
  <p:tag name="TIMING" val="|2|2.6|3.4|5.6"/>
</p:tagLst>
</file>

<file path=ppt/tags/tag7.xml><?xml version="1.0" encoding="utf-8"?>
<p:tagLst xmlns:a="http://schemas.openxmlformats.org/drawingml/2006/main" xmlns:r="http://schemas.openxmlformats.org/officeDocument/2006/relationships" xmlns:p="http://schemas.openxmlformats.org/presentationml/2006/main">
  <p:tag name="TIMING" val="|0.1|1.4|5.8|3.8|4.1"/>
</p:tagLst>
</file>

<file path=ppt/tags/tag8.xml><?xml version="1.0" encoding="utf-8"?>
<p:tagLst xmlns:a="http://schemas.openxmlformats.org/drawingml/2006/main" xmlns:r="http://schemas.openxmlformats.org/officeDocument/2006/relationships" xmlns:p="http://schemas.openxmlformats.org/presentationml/2006/main">
  <p:tag name="TIMING" val="|0.3|7.3|6.4"/>
</p:tagLst>
</file>

<file path=ppt/theme/theme1.xml><?xml version="1.0" encoding="utf-8"?>
<a:theme xmlns:a="http://schemas.openxmlformats.org/drawingml/2006/main" name="Тема Office">
  <a:themeElements>
    <a:clrScheme name="Другая 1">
      <a:dk1>
        <a:srgbClr val="105964"/>
      </a:dk1>
      <a:lt1>
        <a:srgbClr val="87DFEE"/>
      </a:lt1>
      <a:dk2>
        <a:srgbClr val="38CBE3"/>
      </a:dk2>
      <a:lt2>
        <a:srgbClr val="38CBE3"/>
      </a:lt2>
      <a:accent1>
        <a:srgbClr val="CAE9C0"/>
      </a:accent1>
      <a:accent2>
        <a:srgbClr val="BF0000"/>
      </a:accent2>
      <a:accent3>
        <a:srgbClr val="79DEFA"/>
      </a:accent3>
      <a:accent4>
        <a:srgbClr val="BF0000"/>
      </a:accent4>
      <a:accent5>
        <a:srgbClr val="A9A100"/>
      </a:accent5>
      <a:accent6>
        <a:srgbClr val="FF3F3F"/>
      </a:accent6>
      <a:hlink>
        <a:srgbClr val="E2D700"/>
      </a:hlink>
      <a:folHlink>
        <a:srgbClr val="FF0000"/>
      </a:folHlink>
    </a:clrScheme>
    <a:fontScheme name="Другая 1">
      <a:majorFont>
        <a:latin typeface="Times New Roman"/>
        <a:ea typeface=""/>
        <a:cs typeface=""/>
      </a:majorFont>
      <a:minorFont>
        <a:latin typeface="Times New Roman"/>
        <a:ea typeface=""/>
        <a:cs typeface=""/>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293</TotalTime>
  <Words>1083</Words>
  <Application>Microsoft Office PowerPoint</Application>
  <PresentationFormat>Экран (4:3)</PresentationFormat>
  <Paragraphs>82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Мемлекеттік басқару қағидаларының белгілері:</vt:lpstr>
      <vt:lpstr>Презентация PowerPoint</vt:lpstr>
      <vt:lpstr>Презентация PowerPoint</vt:lpstr>
      <vt:lpstr>             Басқару қағидаларының жүйесі:</vt:lpstr>
      <vt:lpstr>Презентация PowerPoint</vt:lpstr>
      <vt:lpstr>Оңтайлы басқарудың негізгі шарттары:</vt:lpstr>
      <vt:lpstr>Презентация PowerPoint</vt:lpstr>
      <vt:lpstr>Презентация PowerPoint</vt:lpstr>
      <vt:lpstr>Презентация PowerPoint</vt:lpstr>
      <vt:lpstr>Презентация PowerPoint</vt:lpstr>
      <vt:lpstr>Презентация PowerPoint</vt:lpstr>
      <vt:lpstr>Объективтілік қағидасы</vt:lpstr>
      <vt:lpstr>Қолданылған әдебиеттер: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Актоты</dc:creator>
  <cp:lastModifiedBy>Мешит</cp:lastModifiedBy>
  <cp:revision>28</cp:revision>
  <dcterms:created xsi:type="dcterms:W3CDTF">2016-09-26T12:35:21Z</dcterms:created>
  <dcterms:modified xsi:type="dcterms:W3CDTF">2016-09-27T18:08:19Z</dcterms:modified>
</cp:coreProperties>
</file>