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6" r:id="rId3"/>
    <p:sldId id="257" r:id="rId4"/>
    <p:sldId id="258" r:id="rId5"/>
    <p:sldId id="280" r:id="rId6"/>
    <p:sldId id="259" r:id="rId7"/>
    <p:sldId id="260" r:id="rId8"/>
    <p:sldId id="277" r:id="rId9"/>
    <p:sldId id="283" r:id="rId10"/>
    <p:sldId id="278" r:id="rId11"/>
    <p:sldId id="261" r:id="rId12"/>
    <p:sldId id="262" r:id="rId13"/>
    <p:sldId id="265"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583" autoAdjust="0"/>
    <p:restoredTop sz="94584" autoAdjust="0"/>
  </p:normalViewPr>
  <p:slideViewPr>
    <p:cSldViewPr>
      <p:cViewPr varScale="1">
        <p:scale>
          <a:sx n="70" d="100"/>
          <a:sy n="70" d="100"/>
        </p:scale>
        <p:origin x="-177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28.09.2016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28.09.2016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28.09.2016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28.09.2016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28.09.2016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28.09.2016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28.09.2016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28.09.2016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28.09.2016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28.09.2016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28.09.2016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28.09.2016</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b="1" dirty="0" err="1" smtClean="0">
                <a:latin typeface="Times New Roman" panose="02020603050405020304" pitchFamily="18" charset="0"/>
                <a:cs typeface="Times New Roman" panose="02020603050405020304" pitchFamily="18" charset="0"/>
              </a:rPr>
              <a:t>Мемлекеттік</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басқарудағы</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жүйелі</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тәсіл</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7170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kk-KZ" dirty="0" smtClean="0">
                <a:latin typeface="Times New Roman" panose="02020603050405020304" pitchFamily="18" charset="0"/>
                <a:cs typeface="Times New Roman" panose="02020603050405020304" pitchFamily="18" charset="0"/>
              </a:rPr>
              <a:t>Жабық жүйенің белгіленген нақты шекарасы болады, оның іс-әрекеті қоршаған орта жүйесіне біршама тәуелсіз. Мәселен, кәдімгі сағат-жабық жүйе болып табылады, өйткені оны бұрағанда тетіктері тоқтаусыз әрі дәл жүретін болады. Сағатта жиналған энергия көзі болған кезде, оның жүйесі қоршаған ортаға тәуелсіз. </a:t>
            </a: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kk-KZ" b="1" dirty="0" smtClean="0">
                <a:ln/>
                <a:solidFill>
                  <a:schemeClr val="accent3"/>
                </a:solidFill>
                <a:latin typeface="Times New Roman" panose="02020603050405020304" pitchFamily="18" charset="0"/>
                <a:cs typeface="Times New Roman" panose="02020603050405020304" pitchFamily="18" charset="0"/>
              </a:rPr>
              <a:t>Жабық жүйе</a:t>
            </a:r>
            <a:endParaRPr lang="ru-RU" b="1" dirty="0">
              <a:ln/>
              <a:solidFill>
                <a:schemeClr val="accent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8911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422242" y="2204864"/>
            <a:ext cx="446449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dirty="0" smtClean="0">
                <a:latin typeface="Times New Roman" panose="02020603050405020304" pitchFamily="18" charset="0"/>
                <a:cs typeface="Times New Roman" panose="02020603050405020304" pitchFamily="18" charset="0"/>
              </a:rPr>
              <a:t>Жүйелік тәсілдің міндеттері</a:t>
            </a:r>
            <a:endParaRPr lang="ru-RU" sz="2400" b="1" dirty="0">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467544" y="1844824"/>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кругленный прямоугольник 6"/>
          <p:cNvSpPr/>
          <p:nvPr/>
        </p:nvSpPr>
        <p:spPr>
          <a:xfrm>
            <a:off x="670423" y="4077072"/>
            <a:ext cx="3482673"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i="1" dirty="0" smtClean="0">
                <a:latin typeface="Times New Roman" panose="02020603050405020304" pitchFamily="18" charset="0"/>
                <a:cs typeface="Times New Roman" panose="02020603050405020304" pitchFamily="18" charset="0"/>
              </a:rPr>
              <a:t>СӨЖ ретінде зерттелген және салынған объектілер ретінде дамыту</a:t>
            </a:r>
            <a:endParaRPr lang="ru-RU" i="1" dirty="0">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5112060" y="4077072"/>
            <a:ext cx="3528392"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i="1" dirty="0" smtClean="0">
                <a:latin typeface="Times New Roman" panose="02020603050405020304" pitchFamily="18" charset="0"/>
                <a:cs typeface="Times New Roman" panose="02020603050405020304" pitchFamily="18" charset="0"/>
              </a:rPr>
              <a:t>Теориялық жүйелер құрылымын және әртүрлі жүйелік концепция мен жобаларды зерттеу</a:t>
            </a:r>
            <a:endParaRPr lang="ru-RU" i="1" dirty="0">
              <a:latin typeface="Times New Roman" panose="02020603050405020304" pitchFamily="18" charset="0"/>
              <a:cs typeface="Times New Roman" panose="02020603050405020304" pitchFamily="18" charset="0"/>
            </a:endParaRPr>
          </a:p>
        </p:txBody>
      </p:sp>
      <p:cxnSp>
        <p:nvCxnSpPr>
          <p:cNvPr id="20" name="Прямая со стрелкой 19"/>
          <p:cNvCxnSpPr/>
          <p:nvPr/>
        </p:nvCxnSpPr>
        <p:spPr>
          <a:xfrm flipH="1">
            <a:off x="2555776" y="2780928"/>
            <a:ext cx="936104"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a:off x="5580112" y="2780928"/>
            <a:ext cx="1080120"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8843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12776"/>
            <a:ext cx="7408333" cy="4713387"/>
          </a:xfrm>
        </p:spPr>
        <p:txBody>
          <a:bodyPr/>
          <a:lstStyle/>
          <a:p>
            <a:r>
              <a:rPr lang="kk-KZ" dirty="0" smtClean="0"/>
              <a:t>                                    Түрленуі</a:t>
            </a:r>
          </a:p>
          <a:p>
            <a:r>
              <a:rPr lang="kk-KZ" dirty="0" smtClean="0"/>
              <a:t>Кіріс                                                                          Шығыс</a:t>
            </a:r>
          </a:p>
          <a:p>
            <a:endParaRPr lang="ru-RU" dirty="0"/>
          </a:p>
        </p:txBody>
      </p:sp>
      <p:sp>
        <p:nvSpPr>
          <p:cNvPr id="3" name="Заголовок 2"/>
          <p:cNvSpPr>
            <a:spLocks noGrp="1"/>
          </p:cNvSpPr>
          <p:nvPr>
            <p:ph type="title"/>
          </p:nvPr>
        </p:nvSpPr>
        <p:spPr/>
        <p:txBody>
          <a:bodyPr/>
          <a:lstStyle/>
          <a:p>
            <a:r>
              <a:rPr lang="kk-KZ" b="1" dirty="0" smtClean="0">
                <a:latin typeface="Times New Roman" panose="02020603050405020304" pitchFamily="18" charset="0"/>
                <a:cs typeface="Times New Roman" panose="02020603050405020304" pitchFamily="18" charset="0"/>
              </a:rPr>
              <a:t>Басқарудың жүйелік тәсілі</a:t>
            </a:r>
            <a:endParaRPr lang="ru-RU" b="1"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3491880" y="2348880"/>
            <a:ext cx="2664296"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i="1" dirty="0" smtClean="0">
                <a:latin typeface="Times New Roman" panose="02020603050405020304" pitchFamily="18" charset="0"/>
                <a:cs typeface="Times New Roman" panose="02020603050405020304" pitchFamily="18" charset="0"/>
              </a:rPr>
              <a:t>Жүрістердің өнделуі және түрленуі</a:t>
            </a:r>
            <a:endParaRPr lang="ru-RU" i="1" dirty="0">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755576" y="2348880"/>
            <a:ext cx="216024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i="1" dirty="0" smtClean="0">
                <a:latin typeface="Times New Roman" panose="02020603050405020304" pitchFamily="18" charset="0"/>
                <a:cs typeface="Times New Roman" panose="02020603050405020304" pitchFamily="18" charset="0"/>
              </a:rPr>
              <a:t>Мәліметте</a:t>
            </a:r>
            <a:r>
              <a:rPr lang="kk-KZ" dirty="0" smtClean="0"/>
              <a:t>р</a:t>
            </a:r>
            <a:endParaRPr lang="ru-RU" dirty="0"/>
          </a:p>
        </p:txBody>
      </p:sp>
      <p:sp>
        <p:nvSpPr>
          <p:cNvPr id="6" name="Скругленный прямоугольник 5"/>
          <p:cNvSpPr/>
          <p:nvPr/>
        </p:nvSpPr>
        <p:spPr>
          <a:xfrm>
            <a:off x="755576" y="3068960"/>
            <a:ext cx="216024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i="1" dirty="0" smtClean="0">
                <a:latin typeface="Times New Roman" panose="02020603050405020304" pitchFamily="18" charset="0"/>
                <a:cs typeface="Times New Roman" panose="02020603050405020304" pitchFamily="18" charset="0"/>
              </a:rPr>
              <a:t>Материлда</a:t>
            </a:r>
            <a:r>
              <a:rPr lang="kk-KZ" dirty="0" smtClean="0"/>
              <a:t>р</a:t>
            </a:r>
            <a:endParaRPr lang="ru-RU" dirty="0"/>
          </a:p>
        </p:txBody>
      </p:sp>
      <p:sp>
        <p:nvSpPr>
          <p:cNvPr id="7" name="Скругленный прямоугольник 6"/>
          <p:cNvSpPr/>
          <p:nvPr/>
        </p:nvSpPr>
        <p:spPr>
          <a:xfrm>
            <a:off x="755576" y="3789040"/>
            <a:ext cx="216024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i="1" dirty="0" smtClean="0">
                <a:latin typeface="Times New Roman" panose="02020603050405020304" pitchFamily="18" charset="0"/>
                <a:cs typeface="Times New Roman" panose="02020603050405020304" pitchFamily="18" charset="0"/>
              </a:rPr>
              <a:t>Капит</a:t>
            </a:r>
            <a:r>
              <a:rPr lang="kk-KZ" dirty="0" smtClean="0"/>
              <a:t>ал</a:t>
            </a:r>
            <a:endParaRPr lang="ru-RU" dirty="0"/>
          </a:p>
        </p:txBody>
      </p:sp>
      <p:sp>
        <p:nvSpPr>
          <p:cNvPr id="8" name="Скругленный прямоугольник 7"/>
          <p:cNvSpPr/>
          <p:nvPr/>
        </p:nvSpPr>
        <p:spPr>
          <a:xfrm>
            <a:off x="755576" y="4581128"/>
            <a:ext cx="216024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i="1" dirty="0" smtClean="0">
                <a:latin typeface="Times New Roman" panose="02020603050405020304" pitchFamily="18" charset="0"/>
                <a:cs typeface="Times New Roman" panose="02020603050405020304" pitchFamily="18" charset="0"/>
              </a:rPr>
              <a:t>Еңбек ресурстары</a:t>
            </a:r>
            <a:endParaRPr lang="ru-RU" i="1" dirty="0">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6516216" y="2370607"/>
            <a:ext cx="216024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i="1" dirty="0" smtClean="0">
                <a:latin typeface="Times New Roman" panose="02020603050405020304" pitchFamily="18" charset="0"/>
                <a:cs typeface="Times New Roman" panose="02020603050405020304" pitchFamily="18" charset="0"/>
              </a:rPr>
              <a:t>Өнім және қызмет</a:t>
            </a:r>
            <a:endParaRPr lang="ru-RU" i="1" dirty="0">
              <a:latin typeface="Times New Roman" panose="02020603050405020304" pitchFamily="18" charset="0"/>
              <a:cs typeface="Times New Roman" panose="02020603050405020304" pitchFamily="18" charset="0"/>
            </a:endParaRPr>
          </a:p>
        </p:txBody>
      </p:sp>
      <p:sp>
        <p:nvSpPr>
          <p:cNvPr id="10" name="Скругленный прямоугольник 9"/>
          <p:cNvSpPr/>
          <p:nvPr/>
        </p:nvSpPr>
        <p:spPr>
          <a:xfrm>
            <a:off x="6516216" y="3118735"/>
            <a:ext cx="216024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i="1" dirty="0" smtClean="0">
                <a:latin typeface="Times New Roman" panose="02020603050405020304" pitchFamily="18" charset="0"/>
                <a:cs typeface="Times New Roman" panose="02020603050405020304" pitchFamily="18" charset="0"/>
              </a:rPr>
              <a:t>Түскен пайда</a:t>
            </a:r>
            <a:endParaRPr lang="ru-RU" i="1" dirty="0">
              <a:latin typeface="Times New Roman" panose="02020603050405020304" pitchFamily="18" charset="0"/>
              <a:cs typeface="Times New Roman" panose="02020603050405020304" pitchFamily="18" charset="0"/>
            </a:endParaRPr>
          </a:p>
        </p:txBody>
      </p:sp>
      <p:sp>
        <p:nvSpPr>
          <p:cNvPr id="11" name="Скругленный прямоугольник 10"/>
          <p:cNvSpPr/>
          <p:nvPr/>
        </p:nvSpPr>
        <p:spPr>
          <a:xfrm>
            <a:off x="6512539" y="3789040"/>
            <a:ext cx="216024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i="1" dirty="0" smtClean="0">
                <a:latin typeface="Times New Roman" panose="02020603050405020304" pitchFamily="18" charset="0"/>
                <a:cs typeface="Times New Roman" panose="02020603050405020304" pitchFamily="18" charset="0"/>
              </a:rPr>
              <a:t>Әлеуметтік жауапкершілік</a:t>
            </a:r>
            <a:endParaRPr lang="ru-RU" i="1" dirty="0">
              <a:latin typeface="Times New Roman" panose="02020603050405020304" pitchFamily="18" charset="0"/>
              <a:cs typeface="Times New Roman" panose="02020603050405020304" pitchFamily="18" charset="0"/>
            </a:endParaRPr>
          </a:p>
        </p:txBody>
      </p:sp>
      <p:sp>
        <p:nvSpPr>
          <p:cNvPr id="12" name="Скругленный прямоугольник 11"/>
          <p:cNvSpPr/>
          <p:nvPr/>
        </p:nvSpPr>
        <p:spPr>
          <a:xfrm>
            <a:off x="6516216" y="4437112"/>
            <a:ext cx="216024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i="1" dirty="0" smtClean="0">
                <a:latin typeface="Times New Roman" panose="02020603050405020304" pitchFamily="18" charset="0"/>
                <a:cs typeface="Times New Roman" panose="02020603050405020304" pitchFamily="18" charset="0"/>
              </a:rPr>
              <a:t>Жұмыскерлердің қанағаттандырылу</a:t>
            </a:r>
            <a:r>
              <a:rPr lang="kk-KZ" dirty="0" smtClean="0"/>
              <a:t>ы</a:t>
            </a:r>
            <a:endParaRPr lang="ru-RU" dirty="0"/>
          </a:p>
        </p:txBody>
      </p:sp>
    </p:spTree>
    <p:extLst>
      <p:ext uri="{BB962C8B-B14F-4D97-AF65-F5344CB8AC3E}">
        <p14:creationId xmlns:p14="http://schemas.microsoft.com/office/powerpoint/2010/main" val="3855689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images.myshared.ru/4/68585/slide_34.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8640960" cy="648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901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0" indent="-457200">
              <a:buAutoNum type="arabicPeriod"/>
            </a:pPr>
            <a:r>
              <a:rPr lang="ru-RU" b="1" i="1" dirty="0" err="1" smtClean="0">
                <a:latin typeface="Times New Roman" panose="02020603050405020304" pitchFamily="18" charset="0"/>
                <a:cs typeface="Times New Roman" panose="02020603050405020304" pitchFamily="18" charset="0"/>
              </a:rPr>
              <a:t>Мемлекеттік</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басқару</a:t>
            </a:r>
            <a:endParaRPr lang="ru-RU" b="1" i="1" dirty="0" smtClean="0">
              <a:latin typeface="Times New Roman" panose="02020603050405020304" pitchFamily="18" charset="0"/>
              <a:cs typeface="Times New Roman" panose="02020603050405020304" pitchFamily="18" charset="0"/>
            </a:endParaRPr>
          </a:p>
          <a:p>
            <a:pPr marL="457200" indent="-457200">
              <a:buAutoNum type="arabicPeriod"/>
            </a:pPr>
            <a:r>
              <a:rPr lang="ru-RU" b="1" i="1" dirty="0" err="1" smtClean="0">
                <a:latin typeface="Times New Roman" panose="02020603050405020304" pitchFamily="18" charset="0"/>
                <a:cs typeface="Times New Roman" panose="02020603050405020304" pitchFamily="18" charset="0"/>
              </a:rPr>
              <a:t>Жүйелердің</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анықтамасы</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және</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олардың</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қасиеттері</a:t>
            </a:r>
            <a:endParaRPr lang="ru-RU" b="1" i="1" dirty="0" smtClean="0">
              <a:latin typeface="Times New Roman" panose="02020603050405020304" pitchFamily="18" charset="0"/>
              <a:cs typeface="Times New Roman" panose="02020603050405020304" pitchFamily="18" charset="0"/>
            </a:endParaRPr>
          </a:p>
          <a:p>
            <a:pPr marL="457200" indent="-457200">
              <a:buAutoNum type="arabicPeriod"/>
            </a:pPr>
            <a:r>
              <a:rPr lang="ru-RU" b="1" i="1" dirty="0" err="1" smtClean="0">
                <a:latin typeface="Times New Roman" panose="02020603050405020304" pitchFamily="18" charset="0"/>
                <a:cs typeface="Times New Roman" panose="02020603050405020304" pitchFamily="18" charset="0"/>
              </a:rPr>
              <a:t>Ашық</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және</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жабық</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жүйелер</a:t>
            </a:r>
            <a:endParaRPr lang="ru-RU" b="1" i="1" dirty="0" smtClean="0">
              <a:latin typeface="Times New Roman" panose="02020603050405020304" pitchFamily="18" charset="0"/>
              <a:cs typeface="Times New Roman" panose="02020603050405020304" pitchFamily="18" charset="0"/>
            </a:endParaRPr>
          </a:p>
          <a:p>
            <a:pPr marL="457200" indent="-457200">
              <a:buAutoNum type="arabicPeriod"/>
            </a:pPr>
            <a:r>
              <a:rPr lang="ru-RU" b="1" i="1" dirty="0" err="1" smtClean="0">
                <a:latin typeface="Times New Roman" panose="02020603050405020304" pitchFamily="18" charset="0"/>
                <a:cs typeface="Times New Roman" panose="02020603050405020304" pitchFamily="18" charset="0"/>
              </a:rPr>
              <a:t>Мемлекеттік</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басқару</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жүйесі</a:t>
            </a:r>
            <a:endParaRPr lang="ru-RU" b="1" i="1"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lstStyle/>
          <a:p>
            <a:r>
              <a:rPr lang="ru-RU" b="1" dirty="0" smtClean="0">
                <a:latin typeface="Times New Roman" panose="02020603050405020304" pitchFamily="18" charset="0"/>
                <a:cs typeface="Times New Roman" panose="02020603050405020304" pitchFamily="18" charset="0"/>
              </a:rPr>
              <a:t>ЖОСПАР</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3669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sz="2800" i="1" dirty="0" err="1" smtClean="0">
                <a:latin typeface="Times New Roman" panose="02020603050405020304" pitchFamily="18" charset="0"/>
                <a:cs typeface="Times New Roman" panose="02020603050405020304" pitchFamily="18" charset="0"/>
              </a:rPr>
              <a:t>Мемлекеттік</a:t>
            </a:r>
            <a:r>
              <a:rPr lang="ru-RU" sz="2800" i="1" dirty="0" smtClean="0">
                <a:latin typeface="Times New Roman" panose="02020603050405020304" pitchFamily="18" charset="0"/>
                <a:cs typeface="Times New Roman" panose="02020603050405020304" pitchFamily="18" charset="0"/>
              </a:rPr>
              <a:t> </a:t>
            </a:r>
            <a:r>
              <a:rPr lang="ru-RU" sz="2800" i="1" dirty="0" err="1" smtClean="0">
                <a:latin typeface="Times New Roman" panose="02020603050405020304" pitchFamily="18" charset="0"/>
                <a:cs typeface="Times New Roman" panose="02020603050405020304" pitchFamily="18" charset="0"/>
              </a:rPr>
              <a:t>басқару</a:t>
            </a:r>
            <a:r>
              <a:rPr lang="ru-RU" sz="2800" i="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бұл</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мемлекеттің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қоғамдағы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ұйымдастырушылық</a:t>
            </a: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реттеушілік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жане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кызметтік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функцияларын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орындау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мақсатындағы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заңдық,атқарушылық</a:t>
            </a: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соттық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жане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басқа</a:t>
            </a:r>
            <a:r>
              <a:rPr lang="ru-RU" dirty="0" smtClean="0">
                <a:latin typeface="Times New Roman" panose="02020603050405020304" pitchFamily="18" charset="0"/>
                <a:cs typeface="Times New Roman" panose="02020603050405020304" pitchFamily="18" charset="0"/>
              </a:rPr>
              <a:t> да </a:t>
            </a:r>
            <a:r>
              <a:rPr lang="ru-RU" dirty="0" err="1" smtClean="0">
                <a:latin typeface="Times New Roman" panose="02020603050405020304" pitchFamily="18" charset="0"/>
                <a:cs typeface="Times New Roman" panose="02020603050405020304" pitchFamily="18" charset="0"/>
              </a:rPr>
              <a:t>биліктік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қызметтерін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жузеге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асыруы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болып</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табылады</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lstStyle/>
          <a:p>
            <a:endParaRPr lang="ru-RU" dirty="0"/>
          </a:p>
        </p:txBody>
      </p:sp>
    </p:spTree>
    <p:extLst>
      <p:ext uri="{BB962C8B-B14F-4D97-AF65-F5344CB8AC3E}">
        <p14:creationId xmlns:p14="http://schemas.microsoft.com/office/powerpoint/2010/main" val="1690884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836712"/>
            <a:ext cx="8352928" cy="6336704"/>
          </a:xfrm>
        </p:spPr>
        <p:txBody>
          <a:bodyPr>
            <a:normAutofit fontScale="92500"/>
          </a:bodyPr>
          <a:lstStyle/>
          <a:p>
            <a:pPr marL="0" indent="0">
              <a:buNone/>
            </a:pPr>
            <a:r>
              <a:rPr lang="ru-RU" i="1" dirty="0" err="1">
                <a:latin typeface="Times New Roman" panose="02020603050405020304" pitchFamily="18" charset="0"/>
                <a:cs typeface="Times New Roman" panose="02020603050405020304" pitchFamily="18" charset="0"/>
              </a:rPr>
              <a:t>Еліміз</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егемендік</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алған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алғашқы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күннен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бастап</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мемлекеттік</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басқару</a:t>
            </a:r>
            <a:r>
              <a:rPr lang="ru-RU" i="1" dirty="0">
                <a:latin typeface="Times New Roman" panose="02020603050405020304" pitchFamily="18" charset="0"/>
                <a:cs typeface="Times New Roman" panose="02020603050405020304" pitchFamily="18" charset="0"/>
              </a:rPr>
              <a:t> мен </a:t>
            </a:r>
            <a:r>
              <a:rPr lang="ru-RU" i="1" dirty="0" err="1">
                <a:latin typeface="Times New Roman" panose="02020603050405020304" pitchFamily="18" charset="0"/>
                <a:cs typeface="Times New Roman" panose="02020603050405020304" pitchFamily="18" charset="0"/>
              </a:rPr>
              <a:t>мемлекеттік</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қызметтің</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қазіргі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заманғы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тиімді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жүйесін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қалыптастыруға</a:t>
            </a:r>
            <a:r>
              <a:rPr lang="ru-RU" i="1" dirty="0">
                <a:latin typeface="Times New Roman" panose="02020603050405020304" pitchFamily="18" charset="0"/>
                <a:cs typeface="Times New Roman" panose="02020603050405020304" pitchFamily="18" charset="0"/>
              </a:rPr>
              <a:t> баса </a:t>
            </a:r>
            <a:r>
              <a:rPr lang="ru-RU" i="1" dirty="0" err="1">
                <a:latin typeface="Times New Roman" panose="02020603050405020304" pitchFamily="18" charset="0"/>
                <a:cs typeface="Times New Roman" panose="02020603050405020304" pitchFamily="18" charset="0"/>
              </a:rPr>
              <a:t>назар</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аудартады</a:t>
            </a:r>
            <a:r>
              <a:rPr lang="ru-RU" i="1" dirty="0">
                <a:latin typeface="Times New Roman" panose="02020603050405020304" pitchFamily="18" charset="0"/>
                <a:cs typeface="Times New Roman" panose="02020603050405020304" pitchFamily="18" charset="0"/>
              </a:rPr>
              <a:t>. Осы </a:t>
            </a:r>
            <a:r>
              <a:rPr lang="ru-RU" i="1" dirty="0" err="1">
                <a:latin typeface="Times New Roman" panose="02020603050405020304" pitchFamily="18" charset="0"/>
                <a:cs typeface="Times New Roman" panose="02020603050405020304" pitchFamily="18" charset="0"/>
              </a:rPr>
              <a:t>орайда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елбасы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тануда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Үкімет</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алдына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міндет</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етіп</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қойған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әкімшілік</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реформасы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республикамыздағы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бүгінге</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дейін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өніктілігімен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танылып</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келе</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жатқан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келелі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өзгерістердің</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заңды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жалғасы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деуге</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болады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Ол</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ұзақ</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мерзімді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Қазақстан</a:t>
            </a:r>
            <a:r>
              <a:rPr lang="ru-RU" i="1" dirty="0">
                <a:latin typeface="Times New Roman" panose="02020603050405020304" pitchFamily="18" charset="0"/>
                <a:cs typeface="Times New Roman" panose="02020603050405020304" pitchFamily="18" charset="0"/>
              </a:rPr>
              <a:t> 2030» </a:t>
            </a:r>
            <a:r>
              <a:rPr lang="ru-RU" i="1" dirty="0" err="1">
                <a:latin typeface="Times New Roman" panose="02020603050405020304" pitchFamily="18" charset="0"/>
                <a:cs typeface="Times New Roman" panose="02020603050405020304" pitchFamily="18" charset="0"/>
              </a:rPr>
              <a:t>стратегиясында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көрсетілген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кәсіби</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мемлекет</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құру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жөніндегі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жетінші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басымдық</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негізінде</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іске</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асырылмақ</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Реформаға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сәйкес</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мемлекеттік</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органдар</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құрылымдарын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жетілдіру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шенеуніктердің</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жұмыс</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сапасына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баға</a:t>
            </a:r>
            <a:r>
              <a:rPr lang="ru-RU" i="1" dirty="0">
                <a:latin typeface="Times New Roman" panose="02020603050405020304" pitchFamily="18" charset="0"/>
                <a:cs typeface="Times New Roman" panose="02020603050405020304" pitchFamily="18" charset="0"/>
              </a:rPr>
              <a:t> беру </a:t>
            </a:r>
            <a:r>
              <a:rPr lang="ru-RU" i="1" dirty="0" err="1">
                <a:latin typeface="Times New Roman" panose="02020603050405020304" pitchFamily="18" charset="0"/>
                <a:cs typeface="Times New Roman" panose="02020603050405020304" pitchFamily="18" charset="0"/>
              </a:rPr>
              <a:t>негізінде</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олардың</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жалақыларын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ұлғайту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мемлекеттік</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қызмет</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көрсетудің</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оң</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сапасына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қол</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жеткізу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сыбайлас</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жемқорлықтың</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тынысын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тарылту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және</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басқа</a:t>
            </a:r>
            <a:r>
              <a:rPr lang="ru-RU" i="1" dirty="0">
                <a:latin typeface="Times New Roman" panose="02020603050405020304" pitchFamily="18" charset="0"/>
                <a:cs typeface="Times New Roman" panose="02020603050405020304" pitchFamily="18" charset="0"/>
              </a:rPr>
              <a:t> да </a:t>
            </a:r>
            <a:r>
              <a:rPr lang="ru-RU" i="1" dirty="0" err="1">
                <a:latin typeface="Times New Roman" panose="02020603050405020304" pitchFamily="18" charset="0"/>
                <a:cs typeface="Times New Roman" panose="02020603050405020304" pitchFamily="18" charset="0"/>
              </a:rPr>
              <a:t>маңызды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шаралар</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Қазақстанның</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әлемдік</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бәсекеге</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барынша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қабілетті</a:t>
            </a:r>
            <a:r>
              <a:rPr lang="ru-RU" i="1" dirty="0">
                <a:latin typeface="Times New Roman" panose="02020603050405020304" pitchFamily="18" charset="0"/>
                <a:cs typeface="Times New Roman" panose="02020603050405020304" pitchFamily="18" charset="0"/>
              </a:rPr>
              <a:t> 50 </a:t>
            </a:r>
            <a:r>
              <a:rPr lang="ru-RU" i="1" dirty="0" err="1">
                <a:latin typeface="Times New Roman" panose="02020603050405020304" pitchFamily="18" charset="0"/>
                <a:cs typeface="Times New Roman" panose="02020603050405020304" pitchFamily="18" charset="0"/>
              </a:rPr>
              <a:t>елінің</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қатарына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кіруіндегі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басты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өлшемдердің</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бірі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болып</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қалмақ</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Сондықтан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саяси</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сипаты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бойынша</a:t>
            </a:r>
            <a:r>
              <a:rPr lang="ru-RU" i="1" dirty="0">
                <a:latin typeface="Times New Roman" panose="02020603050405020304" pitchFamily="18" charset="0"/>
                <a:cs typeface="Times New Roman" panose="02020603050405020304" pitchFamily="18" charset="0"/>
              </a:rPr>
              <a:t> да, </a:t>
            </a:r>
            <a:r>
              <a:rPr lang="ru-RU" i="1" dirty="0" err="1">
                <a:latin typeface="Times New Roman" panose="02020603050405020304" pitchFamily="18" charset="0"/>
                <a:cs typeface="Times New Roman" panose="02020603050405020304" pitchFamily="18" charset="0"/>
              </a:rPr>
              <a:t>әлеуметтік</a:t>
            </a:r>
            <a:r>
              <a:rPr lang="ru-RU" i="1" dirty="0">
                <a:latin typeface="Times New Roman" panose="02020603050405020304" pitchFamily="18" charset="0"/>
                <a:cs typeface="Times New Roman" panose="02020603050405020304" pitchFamily="18" charset="0"/>
              </a:rPr>
              <a:t> – </a:t>
            </a:r>
            <a:r>
              <a:rPr lang="ru-RU" i="1" dirty="0" err="1">
                <a:latin typeface="Times New Roman" panose="02020603050405020304" pitchFamily="18" charset="0"/>
                <a:cs typeface="Times New Roman" panose="02020603050405020304" pitchFamily="18" charset="0"/>
              </a:rPr>
              <a:t>экономикалық</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жағынан</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алып</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қарағанда</a:t>
            </a:r>
            <a:r>
              <a:rPr lang="ru-RU" i="1" dirty="0">
                <a:latin typeface="Times New Roman" panose="02020603050405020304" pitchFamily="18" charset="0"/>
                <a:cs typeface="Times New Roman" panose="02020603050405020304" pitchFamily="18" charset="0"/>
              </a:rPr>
              <a:t> да </a:t>
            </a:r>
            <a:r>
              <a:rPr lang="ru-RU" i="1" dirty="0" err="1">
                <a:latin typeface="Times New Roman" panose="02020603050405020304" pitchFamily="18" charset="0"/>
                <a:cs typeface="Times New Roman" panose="02020603050405020304" pitchFamily="18" charset="0"/>
              </a:rPr>
              <a:t>мұның</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мәні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маңызы</a:t>
            </a:r>
            <a:r>
              <a:rPr lang="ru-RU" i="1" dirty="0">
                <a:latin typeface="Times New Roman" panose="02020603050405020304" pitchFamily="18" charset="0"/>
                <a:cs typeface="Times New Roman" panose="02020603050405020304" pitchFamily="18" charset="0"/>
              </a:rPr>
              <a:t> аса </a:t>
            </a:r>
            <a:r>
              <a:rPr lang="ru-RU" i="1" dirty="0" err="1">
                <a:latin typeface="Times New Roman" panose="02020603050405020304" pitchFamily="18" charset="0"/>
                <a:cs typeface="Times New Roman" panose="02020603050405020304" pitchFamily="18" charset="0"/>
              </a:rPr>
              <a:t>зор</a:t>
            </a:r>
            <a:r>
              <a:rPr lang="ru-RU" i="1" dirty="0">
                <a:latin typeface="Times New Roman" panose="02020603050405020304" pitchFamily="18" charset="0"/>
                <a:cs typeface="Times New Roman" panose="02020603050405020304" pitchFamily="18" charset="0"/>
              </a:rPr>
              <a:t>.</a:t>
            </a:r>
          </a:p>
          <a:p>
            <a:pPr marL="0" indent="0">
              <a:buNone/>
            </a:pPr>
            <a:endParaRPr lang="ru-RU" dirty="0"/>
          </a:p>
        </p:txBody>
      </p:sp>
    </p:spTree>
    <p:extLst>
      <p:ext uri="{BB962C8B-B14F-4D97-AF65-F5344CB8AC3E}">
        <p14:creationId xmlns:p14="http://schemas.microsoft.com/office/powerpoint/2010/main" val="2050202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72816"/>
            <a:ext cx="7408333" cy="4353347"/>
          </a:xfrm>
        </p:spPr>
        <p:txBody>
          <a:bodyPr>
            <a:normAutofit/>
          </a:bodyPr>
          <a:lstStyle/>
          <a:p>
            <a:r>
              <a:rPr lang="kk-KZ" dirty="0">
                <a:latin typeface="Times New Roman" panose="02020603050405020304" pitchFamily="18" charset="0"/>
                <a:cs typeface="Times New Roman" panose="02020603050405020304" pitchFamily="18" charset="0"/>
              </a:rPr>
              <a:t>Классикалық мектептің мемлекеттік басқару жүйесі жоғарыдан төмен қарай иерархиялық ұйымның сызықтық – фунционалдық басқару түрі. Мұндай модель тұрақты әлеуметтік ортада және басқару ісінің бірінғайлығында және жағдайында тиімді. Ол әлі күнге дейін мемлекеттік басқару әртүрлі деңгейінде өз  орнын табуда.</a:t>
            </a:r>
          </a:p>
          <a:p>
            <a:r>
              <a:rPr lang="kk-KZ" dirty="0">
                <a:latin typeface="Times New Roman" panose="02020603050405020304" pitchFamily="18" charset="0"/>
                <a:cs typeface="Times New Roman" panose="02020603050405020304" pitchFamily="18" charset="0"/>
              </a:rPr>
              <a:t>Классикалық мектеп өкілдері мемлекеттік баскару жүйесі- бұл әрбір қызмет категориясының нақты функциясын анықтау мен тәртіпке келтірілген,сатыланган ұйым,деп қорытындылаған.</a:t>
            </a: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2981949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b="1" dirty="0" err="1" smtClean="0">
                <a:latin typeface="Times New Roman" panose="02020603050405020304" pitchFamily="18" charset="0"/>
                <a:cs typeface="Times New Roman" panose="02020603050405020304" pitchFamily="18" charset="0"/>
              </a:rPr>
              <a:t>Жүйелік</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тәсіл</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кез</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келген</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нұсқаулар</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немесе</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принциптері</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қ</a:t>
            </a:r>
            <a:r>
              <a:rPr lang="ru-RU" b="1" dirty="0" err="1" smtClean="0">
                <a:latin typeface="Times New Roman" panose="02020603050405020304" pitchFamily="18" charset="0"/>
                <a:cs typeface="Times New Roman" panose="02020603050405020304" pitchFamily="18" charset="0"/>
              </a:rPr>
              <a:t>арапайым</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жиынтығы</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емес</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ұ</a:t>
            </a:r>
            <a:r>
              <a:rPr lang="ru-RU" b="1" dirty="0" err="1" smtClean="0">
                <a:latin typeface="Times New Roman" panose="02020603050405020304" pitchFamily="18" charset="0"/>
                <a:cs typeface="Times New Roman" panose="02020603050405020304" pitchFamily="18" charset="0"/>
              </a:rPr>
              <a:t>йымдастыру</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жане</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басқаруға</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қ</a:t>
            </a:r>
            <a:r>
              <a:rPr lang="ru-RU" b="1" dirty="0" err="1" smtClean="0">
                <a:latin typeface="Times New Roman" panose="02020603050405020304" pitchFamily="18" charset="0"/>
                <a:cs typeface="Times New Roman" panose="02020603050405020304" pitchFamily="18" charset="0"/>
              </a:rPr>
              <a:t>атысты</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ойлау</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басқару</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тәсілі</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болып</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табылады</a:t>
            </a:r>
            <a:r>
              <a:rPr lang="ru-RU" b="1" dirty="0" smtClean="0">
                <a:latin typeface="Times New Roman" panose="02020603050405020304" pitchFamily="18" charset="0"/>
                <a:cs typeface="Times New Roman" panose="02020603050405020304" pitchFamily="18" charset="0"/>
              </a:rPr>
              <a:t>.</a:t>
            </a:r>
            <a:endParaRPr lang="ru-RU" b="1"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a:bodyPr>
          <a:lstStyle/>
          <a:p>
            <a:r>
              <a:rPr lang="ru-RU" b="1" i="1" dirty="0" err="1" smtClean="0"/>
              <a:t>Жүйелік</a:t>
            </a:r>
            <a:r>
              <a:rPr lang="ru-RU" b="1" i="1" dirty="0" smtClean="0"/>
              <a:t> </a:t>
            </a:r>
            <a:r>
              <a:rPr lang="ru-RU" b="1" i="1" dirty="0" err="1" smtClean="0"/>
              <a:t>тәсіл</a:t>
            </a:r>
            <a:r>
              <a:rPr lang="ru-RU" b="1" i="1" dirty="0" smtClean="0"/>
              <a:t> </a:t>
            </a:r>
            <a:endParaRPr lang="ru-RU" b="1" i="1" dirty="0"/>
          </a:p>
        </p:txBody>
      </p:sp>
    </p:spTree>
    <p:extLst>
      <p:ext uri="{BB962C8B-B14F-4D97-AF65-F5344CB8AC3E}">
        <p14:creationId xmlns:p14="http://schemas.microsoft.com/office/powerpoint/2010/main" val="3348571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591780" y="1916832"/>
            <a:ext cx="3888432"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i="1" dirty="0" smtClean="0"/>
              <a:t>Жүйелік тәсіл</a:t>
            </a:r>
            <a:endParaRPr lang="ru-RU" sz="2800" b="1" i="1" dirty="0"/>
          </a:p>
        </p:txBody>
      </p:sp>
      <p:cxnSp>
        <p:nvCxnSpPr>
          <p:cNvPr id="6" name="Прямая со стрелкой 5"/>
          <p:cNvCxnSpPr/>
          <p:nvPr/>
        </p:nvCxnSpPr>
        <p:spPr>
          <a:xfrm flipH="1">
            <a:off x="2411760" y="3429000"/>
            <a:ext cx="1512168"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5580112" y="3429000"/>
            <a:ext cx="108012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Скругленный прямоугольник 8"/>
          <p:cNvSpPr/>
          <p:nvPr/>
        </p:nvSpPr>
        <p:spPr>
          <a:xfrm>
            <a:off x="1475656" y="4509120"/>
            <a:ext cx="2232248"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i="1" dirty="0" smtClean="0"/>
              <a:t>Ашық жүйе</a:t>
            </a:r>
            <a:endParaRPr lang="ru-RU" sz="2400" b="1" i="1" dirty="0"/>
          </a:p>
        </p:txBody>
      </p:sp>
      <p:sp>
        <p:nvSpPr>
          <p:cNvPr id="10" name="Скругленный прямоугольник 9"/>
          <p:cNvSpPr/>
          <p:nvPr/>
        </p:nvSpPr>
        <p:spPr>
          <a:xfrm>
            <a:off x="5868144" y="4509120"/>
            <a:ext cx="2376264"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i="1" dirty="0" smtClean="0"/>
              <a:t>Жабық жүйе</a:t>
            </a:r>
            <a:endParaRPr lang="ru-RU" sz="2400" b="1" i="1" dirty="0"/>
          </a:p>
        </p:txBody>
      </p:sp>
    </p:spTree>
    <p:extLst>
      <p:ext uri="{BB962C8B-B14F-4D97-AF65-F5344CB8AC3E}">
        <p14:creationId xmlns:p14="http://schemas.microsoft.com/office/powerpoint/2010/main" val="1614252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844824"/>
            <a:ext cx="7408333" cy="4752528"/>
          </a:xfrm>
        </p:spPr>
        <p:txBody>
          <a:bodyPr>
            <a:normAutofit fontScale="92500" lnSpcReduction="10000"/>
          </a:bodyPr>
          <a:lstStyle/>
          <a:p>
            <a:r>
              <a:rPr lang="kk-KZ" dirty="0" smtClean="0">
                <a:latin typeface="Times New Roman" panose="02020603050405020304" pitchFamily="18" charset="0"/>
                <a:cs typeface="Times New Roman" panose="02020603050405020304" pitchFamily="18" charset="0"/>
              </a:rPr>
              <a:t>Ашық жүйенің ерекшелігі сыртқы ортамен тығыз байланыстылығында. Басшылыр негізінен ашық жүйемен жұмыс істейді, өйткені барлық ұйымдар ашық жүйеге жатады. Ұйым сыртқы ортадан мәліметтер, капитал, адам ресурстары мен материалдар алады. Бұл компоненттер кіруші деп аталады. Түрлендіру процесінде ұйым осы компоненттерді өңдеп, оларды өнімге немесе қызмет көрсету үшін түрлендіреді. Бұл өнімдер мени қызметтер ұйымнан сыртқы ортаға шығатын компоненттер болып табылады. Егер ұйым тиімді жұмыс істесе, онда түрлену процесіне енетін компоненттердің қосымша құны пайда болады. Ал осының нәтижесінде, пайда, нарық үлесінің ұлғаюы, сатылатын заттардың көбеюі, әлеуметтік жауапкершілікті жүзеге асыру, ұйымның өсуі секілді қосымша шығу компененттерінің пайда болуына әкеледі.</a:t>
            </a:r>
          </a:p>
          <a:p>
            <a:endParaRPr lang="kk-KZ" dirty="0"/>
          </a:p>
          <a:p>
            <a:endParaRPr lang="kk-KZ" dirty="0" smtClean="0"/>
          </a:p>
          <a:p>
            <a:endParaRPr lang="kk-KZ" dirty="0"/>
          </a:p>
          <a:p>
            <a:endParaRPr lang="kk-KZ" dirty="0" smtClean="0"/>
          </a:p>
          <a:p>
            <a:endParaRPr lang="ru-RU" dirty="0"/>
          </a:p>
        </p:txBody>
      </p:sp>
      <p:sp>
        <p:nvSpPr>
          <p:cNvPr id="3" name="Заголовок 2"/>
          <p:cNvSpPr>
            <a:spLocks noGrp="1"/>
          </p:cNvSpPr>
          <p:nvPr>
            <p:ph type="title"/>
          </p:nvPr>
        </p:nvSpPr>
        <p:spPr/>
        <p:txBody>
          <a:bodyPr>
            <a:normAutofit fontScale="90000"/>
          </a:bodyPr>
          <a:lstStyle/>
          <a:p>
            <a:r>
              <a:rPr lang="ru-RU"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Ашық</a:t>
            </a: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a:t>
            </a:r>
            <a:r>
              <a:rPr lang="ru-RU"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жүйе</a:t>
            </a:r>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ru-RU" dirty="0"/>
          </a:p>
        </p:txBody>
      </p:sp>
    </p:spTree>
    <p:extLst>
      <p:ext uri="{BB962C8B-B14F-4D97-AF65-F5344CB8AC3E}">
        <p14:creationId xmlns:p14="http://schemas.microsoft.com/office/powerpoint/2010/main" val="581015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131707928"/>
              </p:ext>
            </p:extLst>
          </p:nvPr>
        </p:nvGraphicFramePr>
        <p:xfrm>
          <a:off x="755576" y="2204864"/>
          <a:ext cx="7408863" cy="3831312"/>
        </p:xfrm>
        <a:graphic>
          <a:graphicData uri="http://schemas.openxmlformats.org/drawingml/2006/table">
            <a:tbl>
              <a:tblPr firstRow="1" bandRow="1">
                <a:tableStyleId>{5C22544A-7EE6-4342-B048-85BDC9FD1C3A}</a:tableStyleId>
              </a:tblPr>
              <a:tblGrid>
                <a:gridCol w="2469621"/>
                <a:gridCol w="2469621"/>
                <a:gridCol w="2469621"/>
              </a:tblGrid>
              <a:tr h="523048">
                <a:tc>
                  <a:txBody>
                    <a:bodyPr/>
                    <a:lstStyle/>
                    <a:p>
                      <a:r>
                        <a:rPr lang="ru-RU" dirty="0" smtClean="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Төменде</a:t>
                      </a:r>
                      <a:endParaRPr lang="ru-RU" dirty="0">
                        <a:latin typeface="Times New Roman" panose="02020603050405020304" pitchFamily="18" charset="0"/>
                        <a:cs typeface="Times New Roman" panose="02020603050405020304" pitchFamily="18" charset="0"/>
                      </a:endParaRPr>
                    </a:p>
                  </a:txBody>
                  <a:tcPr/>
                </a:tc>
                <a:tc>
                  <a:txBody>
                    <a:bodyPr/>
                    <a:lstStyle/>
                    <a:p>
                      <a:r>
                        <a:rPr lang="kk-KZ" dirty="0" smtClean="0">
                          <a:latin typeface="Times New Roman" panose="02020603050405020304" pitchFamily="18" charset="0"/>
                          <a:cs typeface="Times New Roman" panose="02020603050405020304" pitchFamily="18" charset="0"/>
                        </a:rPr>
                        <a:t>Ұйым- ашық жүйе</a:t>
                      </a:r>
                      <a:endParaRPr lang="ru-RU" dirty="0">
                        <a:latin typeface="Times New Roman" panose="02020603050405020304" pitchFamily="18" charset="0"/>
                        <a:cs typeface="Times New Roman" panose="02020603050405020304" pitchFamily="18" charset="0"/>
                      </a:endParaRPr>
                    </a:p>
                  </a:txBody>
                  <a:tcPr/>
                </a:tc>
                <a:tc>
                  <a:txBody>
                    <a:bodyPr/>
                    <a:lstStyle/>
                    <a:p>
                      <a:endParaRPr lang="ru-RU">
                        <a:latin typeface="Times New Roman" panose="02020603050405020304" pitchFamily="18" charset="0"/>
                        <a:cs typeface="Times New Roman" panose="02020603050405020304" pitchFamily="18" charset="0"/>
                      </a:endParaRPr>
                    </a:p>
                  </a:txBody>
                  <a:tcPr/>
                </a:tc>
              </a:tr>
              <a:tr h="823788">
                <a:tc>
                  <a:txBody>
                    <a:bodyPr/>
                    <a:lstStyle/>
                    <a:p>
                      <a:r>
                        <a:rPr lang="kk-KZ" sz="2800" b="1" i="1" dirty="0" smtClean="0">
                          <a:latin typeface="Times New Roman" panose="02020603050405020304" pitchFamily="18" charset="0"/>
                          <a:cs typeface="Times New Roman" panose="02020603050405020304" pitchFamily="18" charset="0"/>
                        </a:rPr>
                        <a:t>Ену</a:t>
                      </a:r>
                      <a:endParaRPr lang="ru-RU" sz="2800" b="1" i="1" dirty="0">
                        <a:latin typeface="Times New Roman" panose="02020603050405020304" pitchFamily="18" charset="0"/>
                        <a:cs typeface="Times New Roman" panose="02020603050405020304" pitchFamily="18" charset="0"/>
                      </a:endParaRPr>
                    </a:p>
                  </a:txBody>
                  <a:tcPr/>
                </a:tc>
                <a:tc>
                  <a:txBody>
                    <a:bodyPr/>
                    <a:lstStyle/>
                    <a:p>
                      <a:r>
                        <a:rPr lang="kk-KZ" sz="2800" b="1" i="1" dirty="0" smtClean="0">
                          <a:latin typeface="Times New Roman" panose="02020603050405020304" pitchFamily="18" charset="0"/>
                          <a:cs typeface="Times New Roman" panose="02020603050405020304" pitchFamily="18" charset="0"/>
                        </a:rPr>
                        <a:t>Түрлену</a:t>
                      </a:r>
                      <a:endParaRPr lang="ru-RU" sz="2800" b="1" i="1" dirty="0">
                        <a:latin typeface="Times New Roman" panose="02020603050405020304" pitchFamily="18" charset="0"/>
                        <a:cs typeface="Times New Roman" panose="02020603050405020304" pitchFamily="18" charset="0"/>
                      </a:endParaRPr>
                    </a:p>
                  </a:txBody>
                  <a:tcPr/>
                </a:tc>
                <a:tc>
                  <a:txBody>
                    <a:bodyPr/>
                    <a:lstStyle/>
                    <a:p>
                      <a:r>
                        <a:rPr lang="kk-KZ" sz="2800" b="1" i="1" dirty="0" smtClean="0">
                          <a:latin typeface="Times New Roman" panose="02020603050405020304" pitchFamily="18" charset="0"/>
                          <a:cs typeface="Times New Roman" panose="02020603050405020304" pitchFamily="18" charset="0"/>
                        </a:rPr>
                        <a:t>Шығу</a:t>
                      </a:r>
                      <a:endParaRPr lang="ru-RU" sz="2800" b="1" i="1" dirty="0">
                        <a:latin typeface="Times New Roman" panose="02020603050405020304" pitchFamily="18" charset="0"/>
                        <a:cs typeface="Times New Roman" panose="02020603050405020304" pitchFamily="18" charset="0"/>
                      </a:endParaRPr>
                    </a:p>
                  </a:txBody>
                  <a:tcPr/>
                </a:tc>
              </a:tr>
              <a:tr h="2484476">
                <a:tc>
                  <a:txBody>
                    <a:bodyPr/>
                    <a:lstStyle/>
                    <a:p>
                      <a:r>
                        <a:rPr lang="kk-KZ" dirty="0" smtClean="0">
                          <a:latin typeface="Times New Roman" panose="02020603050405020304" pitchFamily="18" charset="0"/>
                          <a:cs typeface="Times New Roman" panose="02020603050405020304" pitchFamily="18" charset="0"/>
                        </a:rPr>
                        <a:t>Мәліметтер,материалдар,</a:t>
                      </a:r>
                      <a:r>
                        <a:rPr lang="kk-KZ" baseline="0" dirty="0" smtClean="0">
                          <a:latin typeface="Times New Roman" panose="02020603050405020304" pitchFamily="18" charset="0"/>
                          <a:cs typeface="Times New Roman" panose="02020603050405020304" pitchFamily="18" charset="0"/>
                        </a:rPr>
                        <a:t> капитал еңбек ресурстары</a:t>
                      </a:r>
                      <a:endParaRPr lang="ru-RU" dirty="0">
                        <a:latin typeface="Times New Roman" panose="02020603050405020304" pitchFamily="18" charset="0"/>
                        <a:cs typeface="Times New Roman" panose="02020603050405020304" pitchFamily="18" charset="0"/>
                      </a:endParaRPr>
                    </a:p>
                  </a:txBody>
                  <a:tcPr/>
                </a:tc>
                <a:tc>
                  <a:txBody>
                    <a:bodyPr/>
                    <a:lstStyle/>
                    <a:p>
                      <a:r>
                        <a:rPr lang="kk-KZ" dirty="0" smtClean="0">
                          <a:latin typeface="Times New Roman" panose="02020603050405020304" pitchFamily="18" charset="0"/>
                          <a:cs typeface="Times New Roman" panose="02020603050405020304" pitchFamily="18" charset="0"/>
                        </a:rPr>
                        <a:t>Енген объектіні өңдеу</a:t>
                      </a:r>
                      <a:r>
                        <a:rPr lang="kk-KZ" baseline="0" dirty="0" smtClean="0">
                          <a:latin typeface="Times New Roman" panose="02020603050405020304" pitchFamily="18" charset="0"/>
                          <a:cs typeface="Times New Roman" panose="02020603050405020304" pitchFamily="18" charset="0"/>
                        </a:rPr>
                        <a:t> және түрлендіру,тиімді басқаруға тәуелді</a:t>
                      </a:r>
                      <a:endParaRPr lang="ru-RU" dirty="0">
                        <a:latin typeface="Times New Roman" panose="02020603050405020304" pitchFamily="18" charset="0"/>
                        <a:cs typeface="Times New Roman" panose="02020603050405020304" pitchFamily="18" charset="0"/>
                      </a:endParaRPr>
                    </a:p>
                  </a:txBody>
                  <a:tcPr/>
                </a:tc>
                <a:tc>
                  <a:txBody>
                    <a:bodyPr/>
                    <a:lstStyle/>
                    <a:p>
                      <a:r>
                        <a:rPr lang="kk-KZ" dirty="0" smtClean="0">
                          <a:latin typeface="Times New Roman" panose="02020603050405020304" pitchFamily="18" charset="0"/>
                          <a:cs typeface="Times New Roman" panose="02020603050405020304" pitchFamily="18" charset="0"/>
                        </a:rPr>
                        <a:t>Өнім</a:t>
                      </a:r>
                      <a:r>
                        <a:rPr lang="kk-KZ" baseline="0" dirty="0" smtClean="0">
                          <a:latin typeface="Times New Roman" panose="02020603050405020304" pitchFamily="18" charset="0"/>
                          <a:cs typeface="Times New Roman" panose="02020603050405020304" pitchFamily="18" charset="0"/>
                        </a:rPr>
                        <a:t> немесе қызмет. Пайда. Әлеуметтік жауапкершілік нарықтағы үлесі. Өсім. Қызметкерлердің қанағаттануы</a:t>
                      </a:r>
                      <a:endParaRPr lang="ru-RU"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3298259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542</TotalTime>
  <Words>511</Words>
  <Application>Microsoft Office PowerPoint</Application>
  <PresentationFormat>Экран (4:3)</PresentationFormat>
  <Paragraphs>45</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Волна</vt:lpstr>
      <vt:lpstr>Мемлекеттік басқарудағы жүйелі тәсіл</vt:lpstr>
      <vt:lpstr>ЖОСПАР</vt:lpstr>
      <vt:lpstr>Презентация PowerPoint</vt:lpstr>
      <vt:lpstr>Презентация PowerPoint</vt:lpstr>
      <vt:lpstr>Презентация PowerPoint</vt:lpstr>
      <vt:lpstr>Жүйелік тәсіл </vt:lpstr>
      <vt:lpstr>Презентация PowerPoint</vt:lpstr>
      <vt:lpstr>Ашық жүйе </vt:lpstr>
      <vt:lpstr>Презентация PowerPoint</vt:lpstr>
      <vt:lpstr>Жабық жүйе</vt:lpstr>
      <vt:lpstr>Презентация PowerPoint</vt:lpstr>
      <vt:lpstr>Басқарудың жүйелік тәсілі</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Мемлекеттик баскарудагы жуйели тасил</dc:title>
  <dc:creator>teniz</dc:creator>
  <cp:lastModifiedBy>Мешит</cp:lastModifiedBy>
  <cp:revision>23</cp:revision>
  <dcterms:created xsi:type="dcterms:W3CDTF">2016-09-25T09:21:26Z</dcterms:created>
  <dcterms:modified xsi:type="dcterms:W3CDTF">2016-09-27T18:12:34Z</dcterms:modified>
</cp:coreProperties>
</file>