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3136312-7CA6-4B05-93C7-E78F00CB547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1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7171FF"/>
    <a:srgbClr val="0043C8"/>
    <a:srgbClr val="003399"/>
    <a:srgbClr val="4A73F8"/>
    <a:srgbClr val="4343FF"/>
    <a:srgbClr val="264D9A"/>
    <a:srgbClr val="3366CC"/>
    <a:srgbClr val="3052E4"/>
    <a:srgbClr val="74B7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>
        <p:scale>
          <a:sx n="75" d="100"/>
          <a:sy n="75" d="100"/>
        </p:scale>
        <p:origin x="-12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786058"/>
            <a:ext cx="875752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Презентация по теме: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предпринимательской деятельности</a:t>
            </a:r>
            <a:endParaRPr lang="ru-RU" sz="32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Костанайский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государственный университет им.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А.Байтурсынова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Жусупова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Гульвира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Абилкаировна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Субъекты предпринимательской </a:t>
            </a:r>
            <a:r>
              <a:rPr lang="ru-RU" b="1" dirty="0" smtClean="0"/>
              <a:t>деятельности (СПД)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3744416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коммер­ческие организации </a:t>
            </a:r>
            <a:r>
              <a:rPr lang="ru-RU" sz="1600" dirty="0">
                <a:solidFill>
                  <a:schemeClr val="tx1"/>
                </a:solidFill>
              </a:rPr>
              <a:t>(независимо от форм собственности, в том числе госу­дарственные предприятия, негосударственные юридические лица)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8416" y="1412776"/>
            <a:ext cx="3456384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физи­ческие лица, </a:t>
            </a:r>
            <a:r>
              <a:rPr lang="ru-RU" sz="1600" dirty="0">
                <a:solidFill>
                  <a:schemeClr val="tx1"/>
                </a:solidFill>
              </a:rPr>
              <a:t>осуществляющие предпринимательскую деятельность (инди­видуальные </a:t>
            </a:r>
            <a:r>
              <a:rPr lang="ru-RU" sz="1600" dirty="0" smtClean="0">
                <a:solidFill>
                  <a:schemeClr val="tx1"/>
                </a:solidFill>
              </a:rPr>
              <a:t>предприниматели ИП)</a:t>
            </a: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44016" y="908720"/>
            <a:ext cx="8927976" cy="1296144"/>
            <a:chOff x="144016" y="908720"/>
            <a:chExt cx="8927976" cy="1296144"/>
          </a:xfrm>
        </p:grpSpPr>
        <p:sp>
          <p:nvSpPr>
            <p:cNvPr id="6" name="Выгнутая влево стрелка 5"/>
            <p:cNvSpPr/>
            <p:nvPr/>
          </p:nvSpPr>
          <p:spPr>
            <a:xfrm>
              <a:off x="144016" y="908720"/>
              <a:ext cx="827584" cy="1296144"/>
            </a:xfrm>
            <a:prstGeom prst="curved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>
              <a:off x="8324800" y="908720"/>
              <a:ext cx="747192" cy="1296144"/>
            </a:xfrm>
            <a:prstGeom prst="curvedLef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899592" y="2708920"/>
            <a:ext cx="7560840" cy="1440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иные участники</a:t>
            </a:r>
            <a:r>
              <a:rPr lang="ru-RU" sz="1500" dirty="0" smtClean="0">
                <a:solidFill>
                  <a:schemeClr val="tx1"/>
                </a:solidFill>
              </a:rPr>
              <a:t>: </a:t>
            </a:r>
            <a:r>
              <a:rPr lang="ru-RU" sz="1500" dirty="0">
                <a:solidFill>
                  <a:schemeClr val="tx1"/>
                </a:solidFill>
              </a:rPr>
              <a:t>некоммерческие организации, занимающие­ся предпринимательством; </a:t>
            </a:r>
            <a:r>
              <a:rPr lang="ru-RU" sz="1500" dirty="0" smtClean="0">
                <a:solidFill>
                  <a:schemeClr val="tx1"/>
                </a:solidFill>
              </a:rPr>
              <a:t>граждане, осуществляющие </a:t>
            </a:r>
            <a:r>
              <a:rPr lang="ru-RU" sz="1500" dirty="0">
                <a:solidFill>
                  <a:schemeClr val="tx1"/>
                </a:solidFill>
              </a:rPr>
              <a:t>предприниматель­скую деятельность без регистрации; филиалы и представительства ком­мерческих организаций (в </a:t>
            </a:r>
            <a:r>
              <a:rPr lang="ru-RU" sz="1500" dirty="0" err="1">
                <a:solidFill>
                  <a:schemeClr val="tx1"/>
                </a:solidFill>
              </a:rPr>
              <a:t>т.ч</a:t>
            </a:r>
            <a:r>
              <a:rPr lang="ru-RU" sz="1500" dirty="0">
                <a:solidFill>
                  <a:schemeClr val="tx1"/>
                </a:solidFill>
              </a:rPr>
              <a:t>. иностранных); объединения предпринима­телей - холдинги, финансово-промышленные группы, консорциумы (про­стые товарищества) и другие объединения без </a:t>
            </a:r>
            <a:r>
              <a:rPr lang="ru-RU" sz="1500" dirty="0" smtClean="0">
                <a:solidFill>
                  <a:schemeClr val="tx1"/>
                </a:solidFill>
              </a:rPr>
              <a:t>образования </a:t>
            </a:r>
            <a:r>
              <a:rPr lang="ru-RU" sz="1500" dirty="0">
                <a:solidFill>
                  <a:schemeClr val="tx1"/>
                </a:solidFill>
              </a:rPr>
              <a:t>юридического лица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808" y="4293096"/>
            <a:ext cx="8140588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Предприниматель</a:t>
            </a:r>
            <a:r>
              <a:rPr lang="ru-RU" sz="1600" dirty="0">
                <a:solidFill>
                  <a:schemeClr val="tx1"/>
                </a:solidFill>
              </a:rPr>
              <a:t> - это лицо, осуществляющее предпринима­тельскую деятельность на постоянной основе в порядке, установ­ленном законодательством или договором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79512" y="5085184"/>
            <a:ext cx="8607231" cy="1656184"/>
            <a:chOff x="179512" y="5085184"/>
            <a:chExt cx="8607231" cy="165618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179512" y="5229200"/>
              <a:ext cx="1656184" cy="13681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наличие обособленно­го имущества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979712" y="5229200"/>
              <a:ext cx="2143901" cy="15121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наличие предпринимательских прав и обязанностей (хозяйственной компетенции)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83968" y="5229200"/>
              <a:ext cx="2024608" cy="13681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самостоятельная имущественная ответ­ственность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444208" y="5229200"/>
              <a:ext cx="2342535" cy="13681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государственная регистрация в качестве субъекта пред­принимательской деятельности</a:t>
              </a:r>
            </a:p>
          </p:txBody>
        </p:sp>
        <p:cxnSp>
          <p:nvCxnSpPr>
            <p:cNvPr id="15" name="Прямая соединительная линия 14"/>
            <p:cNvCxnSpPr>
              <a:stCxn id="10" idx="0"/>
            </p:cNvCxnSpPr>
            <p:nvPr/>
          </p:nvCxnSpPr>
          <p:spPr>
            <a:xfrm flipV="1">
              <a:off x="1007604" y="5085184"/>
              <a:ext cx="0" cy="14401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1" idx="0"/>
            </p:cNvCxnSpPr>
            <p:nvPr/>
          </p:nvCxnSpPr>
          <p:spPr>
            <a:xfrm flipH="1" flipV="1">
              <a:off x="3051662" y="5085184"/>
              <a:ext cx="1" cy="14401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2" idx="0"/>
            </p:cNvCxnSpPr>
            <p:nvPr/>
          </p:nvCxnSpPr>
          <p:spPr>
            <a:xfrm flipV="1">
              <a:off x="5296272" y="5085184"/>
              <a:ext cx="0" cy="14401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3" idx="0"/>
            </p:cNvCxnSpPr>
            <p:nvPr/>
          </p:nvCxnSpPr>
          <p:spPr>
            <a:xfrm flipH="1" flipV="1">
              <a:off x="7615475" y="5085184"/>
              <a:ext cx="1" cy="14401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5688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 соответствии с законодательством субъекты частного предприни­мательства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вправе: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755576" y="1559688"/>
            <a:ext cx="8064896" cy="2085336"/>
            <a:chOff x="755576" y="1559688"/>
            <a:chExt cx="8064896" cy="2085336"/>
          </a:xfrm>
        </p:grpSpPr>
        <p:sp>
          <p:nvSpPr>
            <p:cNvPr id="5" name="Прямоугольник с одним скругленным углом 4"/>
            <p:cNvSpPr/>
            <p:nvPr/>
          </p:nvSpPr>
          <p:spPr>
            <a:xfrm flipH="1">
              <a:off x="755576" y="1559688"/>
              <a:ext cx="8064896" cy="501160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осуществлять любые виды частного предпринимательства, если иное не установлено законами РК</a:t>
              </a:r>
            </a:p>
          </p:txBody>
        </p:sp>
        <p:sp>
          <p:nvSpPr>
            <p:cNvPr id="6" name="Прямоугольник с одним скругленным углом 5"/>
            <p:cNvSpPr/>
            <p:nvPr/>
          </p:nvSpPr>
          <p:spPr>
            <a:xfrm flipH="1">
              <a:off x="755576" y="2132856"/>
              <a:ext cx="8064896" cy="434944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осуществлять частное предпринимательство с использованием на­емного труда в соответствии с законами РК</a:t>
              </a:r>
            </a:p>
          </p:txBody>
        </p:sp>
        <p:sp>
          <p:nvSpPr>
            <p:cNvPr id="7" name="Прямоугольник с одним скругленным углом 6"/>
            <p:cNvSpPr/>
            <p:nvPr/>
          </p:nvSpPr>
          <p:spPr>
            <a:xfrm flipH="1">
              <a:off x="755576" y="2659292"/>
              <a:ext cx="8064896" cy="337660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создавать филиалы и представительства в порядке, предусмотрен­ном законами РК</a:t>
              </a:r>
            </a:p>
          </p:txBody>
        </p:sp>
        <p:sp>
          <p:nvSpPr>
            <p:cNvPr id="11" name="Прямоугольник с одним скругленным углом 10"/>
            <p:cNvSpPr/>
            <p:nvPr/>
          </p:nvSpPr>
          <p:spPr>
            <a:xfrm flipH="1">
              <a:off x="755576" y="3068960"/>
              <a:ext cx="8064896" cy="576064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самостоятельно устанавливать цены на производимые товары (ра­боты, услуги), за исключением случаев, установленных законами РК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44635" y="3717032"/>
            <a:ext cx="8092961" cy="1440160"/>
            <a:chOff x="744635" y="3717032"/>
            <a:chExt cx="8092961" cy="1440160"/>
          </a:xfrm>
        </p:grpSpPr>
        <p:sp>
          <p:nvSpPr>
            <p:cNvPr id="9" name="Прямоугольник с одним скругленным углом 8"/>
            <p:cNvSpPr/>
            <p:nvPr/>
          </p:nvSpPr>
          <p:spPr>
            <a:xfrm flipH="1">
              <a:off x="755576" y="3717032"/>
              <a:ext cx="8064896" cy="504056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предоставлять средства (займы) субъектам частного предприни­мательства на возмездной основе</a:t>
              </a:r>
            </a:p>
          </p:txBody>
        </p:sp>
        <p:sp>
          <p:nvSpPr>
            <p:cNvPr id="10" name="Прямоугольник с одним скругленным углом 9"/>
            <p:cNvSpPr/>
            <p:nvPr/>
          </p:nvSpPr>
          <p:spPr>
            <a:xfrm flipH="1">
              <a:off x="744635" y="4293096"/>
              <a:ext cx="8064896" cy="432048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500" dirty="0">
                  <a:solidFill>
                    <a:schemeClr val="tx1"/>
                  </a:solidFill>
                </a:rPr>
                <a:t>осуществлять внешнеэкономическую деятельность в пределах своей правоспособности</a:t>
              </a:r>
            </a:p>
          </p:txBody>
        </p:sp>
        <p:sp>
          <p:nvSpPr>
            <p:cNvPr id="12" name="Прямоугольник с одним скругленным углом 11"/>
            <p:cNvSpPr/>
            <p:nvPr/>
          </p:nvSpPr>
          <p:spPr>
            <a:xfrm flipH="1">
              <a:off x="772700" y="4797152"/>
              <a:ext cx="8064896" cy="360040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учреждать объединения субъектов частного предпринимательства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755576" y="5229200"/>
            <a:ext cx="8082020" cy="1296144"/>
            <a:chOff x="755576" y="5229200"/>
            <a:chExt cx="8082020" cy="1296144"/>
          </a:xfrm>
        </p:grpSpPr>
        <p:sp>
          <p:nvSpPr>
            <p:cNvPr id="14" name="Прямоугольник с одним скругленным углом 13"/>
            <p:cNvSpPr/>
            <p:nvPr/>
          </p:nvSpPr>
          <p:spPr>
            <a:xfrm flipH="1">
              <a:off x="755576" y="5229200"/>
              <a:ext cx="8064896" cy="432048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участвовать в работе экспертных советов через аккредитованные объединения субъектов частного предпринимательства</a:t>
              </a:r>
            </a:p>
          </p:txBody>
        </p:sp>
        <p:sp>
          <p:nvSpPr>
            <p:cNvPr id="15" name="Прямоугольник с одним скругленным углом 14"/>
            <p:cNvSpPr/>
            <p:nvPr/>
          </p:nvSpPr>
          <p:spPr>
            <a:xfrm flipH="1">
              <a:off x="755576" y="5733256"/>
              <a:ext cx="8064896" cy="360040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обращаться в правоохранительные и государственные органы</a:t>
              </a:r>
            </a:p>
          </p:txBody>
        </p:sp>
        <p:sp>
          <p:nvSpPr>
            <p:cNvPr id="16" name="Прямоугольник с одним скругленным углом 15"/>
            <p:cNvSpPr/>
            <p:nvPr/>
          </p:nvSpPr>
          <p:spPr>
            <a:xfrm flipH="1">
              <a:off x="772700" y="6165304"/>
              <a:ext cx="8064896" cy="360040"/>
            </a:xfrm>
            <a:prstGeom prst="round1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обращаться в судебные органы для защиты своих прав и закон­ных интересов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51520" y="827956"/>
            <a:ext cx="521180" cy="5517368"/>
            <a:chOff x="251520" y="827956"/>
            <a:chExt cx="521180" cy="551736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251520" y="827956"/>
              <a:ext cx="0" cy="55173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51520" y="827956"/>
              <a:ext cx="2605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5" idx="3"/>
            </p:cNvCxnSpPr>
            <p:nvPr/>
          </p:nvCxnSpPr>
          <p:spPr>
            <a:xfrm>
              <a:off x="268644" y="1810268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6" idx="3"/>
            </p:cNvCxnSpPr>
            <p:nvPr/>
          </p:nvCxnSpPr>
          <p:spPr>
            <a:xfrm>
              <a:off x="268644" y="2350328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endCxn id="7" idx="3"/>
            </p:cNvCxnSpPr>
            <p:nvPr/>
          </p:nvCxnSpPr>
          <p:spPr>
            <a:xfrm>
              <a:off x="268644" y="2828122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endCxn id="11" idx="3"/>
            </p:cNvCxnSpPr>
            <p:nvPr/>
          </p:nvCxnSpPr>
          <p:spPr>
            <a:xfrm>
              <a:off x="251520" y="3356992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9" idx="3"/>
            </p:cNvCxnSpPr>
            <p:nvPr/>
          </p:nvCxnSpPr>
          <p:spPr>
            <a:xfrm>
              <a:off x="251520" y="3969060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endCxn id="10" idx="3"/>
            </p:cNvCxnSpPr>
            <p:nvPr/>
          </p:nvCxnSpPr>
          <p:spPr>
            <a:xfrm>
              <a:off x="251520" y="4509120"/>
              <a:ext cx="49311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12" idx="3"/>
            </p:cNvCxnSpPr>
            <p:nvPr/>
          </p:nvCxnSpPr>
          <p:spPr>
            <a:xfrm>
              <a:off x="268644" y="4977172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endCxn id="14" idx="3"/>
            </p:cNvCxnSpPr>
            <p:nvPr/>
          </p:nvCxnSpPr>
          <p:spPr>
            <a:xfrm>
              <a:off x="251520" y="5445224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endCxn id="15" idx="3"/>
            </p:cNvCxnSpPr>
            <p:nvPr/>
          </p:nvCxnSpPr>
          <p:spPr>
            <a:xfrm>
              <a:off x="251520" y="5913276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endCxn id="16" idx="3"/>
            </p:cNvCxnSpPr>
            <p:nvPr/>
          </p:nvCxnSpPr>
          <p:spPr>
            <a:xfrm>
              <a:off x="251520" y="6345324"/>
              <a:ext cx="5211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61186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Субъекты частного предпринимательства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обязаны: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251496" y="2492896"/>
            <a:ext cx="6192688" cy="792088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обеспечивать соответствие производимой продукции (работ, ус­луг) требованиям законодательства РК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259632" y="1602532"/>
            <a:ext cx="6192688" cy="792088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соблюдать законодательство РК, права и охраняемые законом ин­тересы физических и юридических лиц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72704" y="3385057"/>
            <a:ext cx="6192688" cy="908039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получать лицензии на осуществление видов частного предприни­мательства, подлежащих лицензированию, в соответствии с законом РК о лицензировании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259632" y="4437112"/>
            <a:ext cx="6192688" cy="108012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осуществлять обязательное страхование гражданско-правовой от­ветственности в соответствии с законами РК (п. 2 ст. 8 Закона о частном предпринимательстве)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321420" y="836712"/>
            <a:ext cx="951284" cy="4140460"/>
            <a:chOff x="321420" y="836712"/>
            <a:chExt cx="951284" cy="414046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321420" y="836712"/>
              <a:ext cx="4341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321420" y="836712"/>
              <a:ext cx="0" cy="41404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endCxn id="11" idx="2"/>
            </p:cNvCxnSpPr>
            <p:nvPr/>
          </p:nvCxnSpPr>
          <p:spPr>
            <a:xfrm>
              <a:off x="321420" y="1998576"/>
              <a:ext cx="9382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>
              <a:endCxn id="10" idx="2"/>
            </p:cNvCxnSpPr>
            <p:nvPr/>
          </p:nvCxnSpPr>
          <p:spPr>
            <a:xfrm>
              <a:off x="321420" y="2888940"/>
              <a:ext cx="93007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endCxn id="12" idx="2"/>
            </p:cNvCxnSpPr>
            <p:nvPr/>
          </p:nvCxnSpPr>
          <p:spPr>
            <a:xfrm>
              <a:off x="321420" y="3839076"/>
              <a:ext cx="951284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13" idx="2"/>
            </p:cNvCxnSpPr>
            <p:nvPr/>
          </p:nvCxnSpPr>
          <p:spPr>
            <a:xfrm>
              <a:off x="321420" y="4977172"/>
              <a:ext cx="9382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83669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Виды субъектов предпринимательской деятельности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95536" y="1556792"/>
            <a:ext cx="8313588" cy="792088"/>
            <a:chOff x="395536" y="1556792"/>
            <a:chExt cx="8313588" cy="792088"/>
          </a:xfrm>
        </p:grpSpPr>
        <p:sp>
          <p:nvSpPr>
            <p:cNvPr id="4" name="Выноска со стрелками влево/вправо 3"/>
            <p:cNvSpPr/>
            <p:nvPr/>
          </p:nvSpPr>
          <p:spPr>
            <a:xfrm>
              <a:off x="2699792" y="1556792"/>
              <a:ext cx="3672408" cy="792088"/>
            </a:xfrm>
            <a:prstGeom prst="leftRightArrowCallout">
              <a:avLst>
                <a:gd name="adj1" fmla="val 25000"/>
                <a:gd name="adj2" fmla="val 25000"/>
                <a:gd name="adj3" fmla="val 25000"/>
                <a:gd name="adj4" fmla="val 72748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>
                  <a:solidFill>
                    <a:schemeClr val="tx1"/>
                  </a:solidFill>
                </a:rPr>
                <a:t>в зависимости от формы собственности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5536" y="1556792"/>
              <a:ext cx="2304256" cy="7920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</a:rPr>
                <a:t>Государственные организации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404868" y="1556792"/>
              <a:ext cx="2304256" cy="7920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</a:rPr>
                <a:t>Частные </a:t>
              </a:r>
              <a:r>
                <a:rPr lang="ru-RU" sz="1600" dirty="0">
                  <a:solidFill>
                    <a:schemeClr val="bg1"/>
                  </a:solidFill>
                </a:rPr>
                <a:t>организации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28204" y="2420888"/>
            <a:ext cx="8313588" cy="936104"/>
            <a:chOff x="428204" y="2420888"/>
            <a:chExt cx="8313588" cy="936104"/>
          </a:xfrm>
        </p:grpSpPr>
        <p:sp>
          <p:nvSpPr>
            <p:cNvPr id="7" name="Выноска со стрелками влево/вправо 6"/>
            <p:cNvSpPr/>
            <p:nvPr/>
          </p:nvSpPr>
          <p:spPr>
            <a:xfrm>
              <a:off x="2732460" y="2420888"/>
              <a:ext cx="3672408" cy="936104"/>
            </a:xfrm>
            <a:prstGeom prst="leftRightArrowCallout">
              <a:avLst>
                <a:gd name="adj1" fmla="val 25000"/>
                <a:gd name="adj2" fmla="val 25000"/>
                <a:gd name="adj3" fmla="val 25000"/>
                <a:gd name="adj4" fmla="val 72748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>
                  <a:solidFill>
                    <a:schemeClr val="tx1"/>
                  </a:solidFill>
                </a:rPr>
                <a:t>исходя из наличия или отсутствия у </a:t>
              </a:r>
              <a:r>
                <a:rPr lang="ru-RU" sz="1500" b="1" dirty="0" smtClean="0">
                  <a:solidFill>
                    <a:schemeClr val="tx1"/>
                  </a:solidFill>
                </a:rPr>
                <a:t>СПД прав </a:t>
              </a:r>
              <a:r>
                <a:rPr lang="ru-RU" sz="1500" b="1" dirty="0">
                  <a:solidFill>
                    <a:schemeClr val="tx1"/>
                  </a:solidFill>
                </a:rPr>
                <a:t>юридического лица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8204" y="2492896"/>
              <a:ext cx="2304256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Юридические предприниматели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437536" y="2492896"/>
              <a:ext cx="2304256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Индивидуальных предприниматели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95536" y="3429000"/>
            <a:ext cx="8360816" cy="1438684"/>
            <a:chOff x="395536" y="3429000"/>
            <a:chExt cx="8360816" cy="143868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95536" y="3573016"/>
              <a:ext cx="2304256" cy="10801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Коммерческие организации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452096" y="3610496"/>
              <a:ext cx="2304256" cy="10801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Некоммерческие </a:t>
              </a:r>
              <a:r>
                <a:rPr lang="ru-RU" sz="1600" dirty="0"/>
                <a:t>организации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Выноска со стрелками влево/вправо 14"/>
            <p:cNvSpPr/>
            <p:nvPr/>
          </p:nvSpPr>
          <p:spPr>
            <a:xfrm>
              <a:off x="2732460" y="3429000"/>
              <a:ext cx="3711748" cy="1438684"/>
            </a:xfrm>
            <a:prstGeom prst="leftRightArrowCallout">
              <a:avLst>
                <a:gd name="adj1" fmla="val 23191"/>
                <a:gd name="adj2" fmla="val 20026"/>
                <a:gd name="adj3" fmla="val 12790"/>
                <a:gd name="adj4" fmla="val 74214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>
                  <a:solidFill>
                    <a:schemeClr val="tx1"/>
                  </a:solidFill>
                </a:rPr>
                <a:t>в зависимости от того, создана организация для извлечения прибыли (дохода) и распределяют ли ее между собой участники (учредите­ли) </a:t>
              </a:r>
            </a:p>
          </p:txBody>
        </p:sp>
      </p:grp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323528" y="5877272"/>
            <a:ext cx="2631628" cy="792088"/>
          </a:xfrm>
          <a:prstGeom prst="round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субъекты малого предпринимательства</a:t>
            </a:r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3171180" y="5877272"/>
            <a:ext cx="2736304" cy="792088"/>
          </a:xfrm>
          <a:prstGeom prst="round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субъек­ты среднего предпринимательства</a:t>
            </a:r>
          </a:p>
        </p:txBody>
      </p:sp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6028494" y="5877272"/>
            <a:ext cx="2847652" cy="792088"/>
          </a:xfrm>
          <a:prstGeom prst="round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субъекты крупного предпринима­тельства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467544" y="4867684"/>
            <a:ext cx="8352928" cy="1009588"/>
            <a:chOff x="467544" y="4867684"/>
            <a:chExt cx="8352928" cy="100958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67544" y="4867684"/>
              <a:ext cx="8352928" cy="7935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>
                  <a:solidFill>
                    <a:schemeClr val="tx1"/>
                  </a:solidFill>
                </a:rPr>
                <a:t>количественные и каче­ственные показатели осуществляемой предпринимательской </a:t>
              </a:r>
              <a:r>
                <a:rPr lang="ru-RU" sz="1500" b="1" dirty="0" smtClean="0">
                  <a:solidFill>
                    <a:schemeClr val="tx1"/>
                  </a:solidFill>
                </a:rPr>
                <a:t>деятельности, субъекты </a:t>
              </a:r>
              <a:r>
                <a:rPr lang="ru-RU" sz="1500" b="1" dirty="0">
                  <a:solidFill>
                    <a:schemeClr val="tx1"/>
                  </a:solidFill>
                </a:rPr>
                <a:t>частного предпринимательства подразде­лены </a:t>
              </a:r>
              <a:r>
                <a:rPr lang="ru-RU" sz="1500" b="1" dirty="0" smtClean="0">
                  <a:solidFill>
                    <a:schemeClr val="tx1"/>
                  </a:solidFill>
                </a:rPr>
                <a:t>на:</a:t>
              </a:r>
              <a:endParaRPr lang="ru-RU" sz="15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Прямая со стрелкой 20"/>
            <p:cNvCxnSpPr>
              <a:endCxn id="17" idx="3"/>
            </p:cNvCxnSpPr>
            <p:nvPr/>
          </p:nvCxnSpPr>
          <p:spPr>
            <a:xfrm>
              <a:off x="1639342" y="5661248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18" idx="3"/>
            </p:cNvCxnSpPr>
            <p:nvPr/>
          </p:nvCxnSpPr>
          <p:spPr>
            <a:xfrm>
              <a:off x="4535996" y="5661248"/>
              <a:ext cx="3336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endCxn id="19" idx="3"/>
            </p:cNvCxnSpPr>
            <p:nvPr/>
          </p:nvCxnSpPr>
          <p:spPr>
            <a:xfrm>
              <a:off x="7452320" y="5661248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4845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Создание, реорганизация и ликвидация субъектов предпринимательской деятельности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3671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Для </a:t>
            </a:r>
            <a:r>
              <a:rPr lang="ru-RU" sz="1800" i="1" dirty="0" smtClean="0"/>
              <a:t>индивидуального предпринимателя </a:t>
            </a:r>
            <a:r>
              <a:rPr lang="ru-RU" sz="1800" dirty="0" smtClean="0"/>
              <a:t>законодательством </a:t>
            </a:r>
            <a:r>
              <a:rPr lang="ru-RU" sz="1800" dirty="0"/>
              <a:t>определен только один способ </a:t>
            </a:r>
            <a:r>
              <a:rPr lang="ru-RU" sz="1800" dirty="0" smtClean="0"/>
              <a:t>создания </a:t>
            </a:r>
            <a:r>
              <a:rPr lang="ru-RU" sz="1800" b="1" i="1" dirty="0" smtClean="0"/>
              <a:t>явочный</a:t>
            </a:r>
            <a:r>
              <a:rPr lang="ru-RU" sz="1800" i="1" dirty="0"/>
              <a:t>,</a:t>
            </a:r>
            <a:r>
              <a:rPr lang="ru-RU" sz="1800" dirty="0"/>
              <a:t> т.е. регистрация в качестве индивидуального </a:t>
            </a:r>
            <a:r>
              <a:rPr lang="ru-RU" sz="1800" dirty="0" smtClean="0"/>
              <a:t>пред­принимателя</a:t>
            </a:r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437112"/>
            <a:ext cx="8074892" cy="7200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>
                <a:solidFill>
                  <a:schemeClr val="tx1"/>
                </a:solidFill>
              </a:rPr>
              <a:t>разрешительный</a:t>
            </a:r>
            <a:r>
              <a:rPr lang="ru-RU" sz="1500" dirty="0">
                <a:solidFill>
                  <a:schemeClr val="tx1"/>
                </a:solidFill>
              </a:rPr>
              <a:t> - юридические лица создаются по инициативе своих учредителей (государственных, частных предприятий, обществен­ных организаций и граждан), но с разрешения соответствующих государ­ственных органов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301208"/>
            <a:ext cx="8074892" cy="12961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>
                <a:solidFill>
                  <a:schemeClr val="tx1"/>
                </a:solidFill>
              </a:rPr>
              <a:t>явочный (регистрационный)</a:t>
            </a:r>
            <a:r>
              <a:rPr lang="ru-RU" sz="1500" b="1" dirty="0">
                <a:solidFill>
                  <a:schemeClr val="tx1"/>
                </a:solidFill>
              </a:rPr>
              <a:t> </a:t>
            </a:r>
            <a:r>
              <a:rPr lang="ru-RU" sz="1500" dirty="0">
                <a:solidFill>
                  <a:schemeClr val="tx1"/>
                </a:solidFill>
              </a:rPr>
              <a:t>— для создания юридического лица та­ким способом не требуется разрешения государственного органа (необхо­димо наличие двух условий: 1) порядок образования такого юридического лица должен быть заранее предусмотрен в законодательстве; 2) должно быть решение общего собрания членов об объединении их в организацию, отвечающую требованиям соответствующего законодательного акта)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3728" y="3068960"/>
            <a:ext cx="8074892" cy="12241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>
                <a:solidFill>
                  <a:schemeClr val="tx1"/>
                </a:solidFill>
              </a:rPr>
              <a:t>распорядительный</a:t>
            </a:r>
            <a:r>
              <a:rPr lang="ru-RU" sz="1500" dirty="0">
                <a:solidFill>
                  <a:schemeClr val="tx1"/>
                </a:solidFill>
              </a:rPr>
              <a:t> — путем прямого указания, распоряжения орга­на государственной власти или управления (такое указание может быть дано в форме издания распорядительного акта собственника имущества или его представителя - в таком порядке, например, создаются государст­венные предприятия, государственные учреждения)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59632" y="2348880"/>
            <a:ext cx="7200800" cy="576064"/>
          </a:xfrm>
          <a:prstGeom prst="round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отношении </a:t>
            </a:r>
            <a:r>
              <a:rPr lang="ru-RU" b="1" dirty="0">
                <a:solidFill>
                  <a:schemeClr val="tx1"/>
                </a:solidFill>
              </a:rPr>
              <a:t>юридических лиц</a:t>
            </a:r>
            <a:r>
              <a:rPr lang="ru-RU" dirty="0">
                <a:solidFill>
                  <a:schemeClr val="tx1"/>
                </a:solidFill>
              </a:rPr>
              <a:t> способов создания три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297856" y="2619524"/>
            <a:ext cx="961776" cy="3329756"/>
            <a:chOff x="297856" y="2619524"/>
            <a:chExt cx="961776" cy="3329756"/>
          </a:xfrm>
        </p:grpSpPr>
        <p:cxnSp>
          <p:nvCxnSpPr>
            <p:cNvPr id="15" name="Прямая соединительная линия 14"/>
            <p:cNvCxnSpPr>
              <a:stCxn id="12" idx="2"/>
            </p:cNvCxnSpPr>
            <p:nvPr/>
          </p:nvCxnSpPr>
          <p:spPr>
            <a:xfrm flipH="1" flipV="1">
              <a:off x="297856" y="2619524"/>
              <a:ext cx="961776" cy="173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97856" y="2636912"/>
              <a:ext cx="0" cy="33123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10" idx="1"/>
            </p:cNvCxnSpPr>
            <p:nvPr/>
          </p:nvCxnSpPr>
          <p:spPr>
            <a:xfrm>
              <a:off x="297856" y="3681028"/>
              <a:ext cx="55587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8" idx="1"/>
            </p:cNvCxnSpPr>
            <p:nvPr/>
          </p:nvCxnSpPr>
          <p:spPr>
            <a:xfrm>
              <a:off x="323070" y="4797152"/>
              <a:ext cx="504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9" idx="1"/>
            </p:cNvCxnSpPr>
            <p:nvPr/>
          </p:nvCxnSpPr>
          <p:spPr>
            <a:xfrm>
              <a:off x="297856" y="5949280"/>
              <a:ext cx="52972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1469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 animBg="1"/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1762330" y="620688"/>
            <a:ext cx="5633392" cy="504056"/>
          </a:xfrm>
          <a:prstGeom prst="round2Same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Реорганизация юридического </a:t>
            </a:r>
            <a:r>
              <a:rPr lang="ru-RU" dirty="0" smtClean="0"/>
              <a:t>лица </a:t>
            </a:r>
            <a:r>
              <a:rPr lang="ru-RU" dirty="0"/>
              <a:t>производится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467544" y="872716"/>
            <a:ext cx="1294786" cy="1656184"/>
            <a:chOff x="467544" y="872716"/>
            <a:chExt cx="1294786" cy="1656184"/>
          </a:xfrm>
        </p:grpSpPr>
        <p:cxnSp>
          <p:nvCxnSpPr>
            <p:cNvPr id="11" name="Прямая соединительная линия 10"/>
            <p:cNvCxnSpPr>
              <a:stCxn id="4" idx="2"/>
            </p:cNvCxnSpPr>
            <p:nvPr/>
          </p:nvCxnSpPr>
          <p:spPr>
            <a:xfrm flipH="1">
              <a:off x="467544" y="872716"/>
              <a:ext cx="12947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67544" y="872716"/>
              <a:ext cx="0" cy="16561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114937" y="872716"/>
              <a:ext cx="0" cy="104411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547664" y="872716"/>
              <a:ext cx="0" cy="39604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179512" y="3374682"/>
            <a:ext cx="8784976" cy="3294678"/>
            <a:chOff x="179512" y="3374682"/>
            <a:chExt cx="8784976" cy="3294678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259632" y="3374682"/>
              <a:ext cx="6770110" cy="576064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выделены </a:t>
              </a:r>
              <a:r>
                <a:rPr lang="ru-RU" b="1" dirty="0"/>
                <a:t>пять форм</a:t>
              </a:r>
              <a:r>
                <a:rPr lang="ru-RU" dirty="0"/>
                <a:t> </a:t>
              </a:r>
              <a:r>
                <a:rPr lang="ru-RU" b="1" dirty="0"/>
                <a:t>реорганизации </a:t>
              </a:r>
              <a:r>
                <a:rPr lang="ru-RU" dirty="0"/>
                <a:t>юридиче­ского лица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79512" y="3933056"/>
              <a:ext cx="8784976" cy="273630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67544" y="4005064"/>
            <a:ext cx="7704856" cy="1251295"/>
            <a:chOff x="467544" y="4005064"/>
            <a:chExt cx="7704856" cy="1251295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67544" y="4005064"/>
              <a:ext cx="2160240" cy="125129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слияние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915816" y="4005064"/>
              <a:ext cx="2160240" cy="125129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присоединение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12160" y="4005064"/>
              <a:ext cx="2160240" cy="12336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разделение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7544" y="5301208"/>
            <a:ext cx="8352928" cy="1233605"/>
            <a:chOff x="467544" y="5301208"/>
            <a:chExt cx="8352928" cy="123360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67544" y="5301208"/>
              <a:ext cx="2160240" cy="12336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выделение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915816" y="5301208"/>
              <a:ext cx="2160240" cy="12336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преобразова­ние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364088" y="5301208"/>
              <a:ext cx="3456384" cy="12288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а также предусмотрена возможность осуществления реорганизации в других формах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23528" y="2528900"/>
            <a:ext cx="8136699" cy="612068"/>
            <a:chOff x="323528" y="2528900"/>
            <a:chExt cx="8136699" cy="612068"/>
          </a:xfrm>
        </p:grpSpPr>
        <p:sp>
          <p:nvSpPr>
            <p:cNvPr id="9" name="Прямоугольник с одним скругленным углом 8"/>
            <p:cNvSpPr/>
            <p:nvPr/>
          </p:nvSpPr>
          <p:spPr>
            <a:xfrm>
              <a:off x="323528" y="2528900"/>
              <a:ext cx="5976664" cy="612068"/>
            </a:xfrm>
            <a:prstGeom prst="round1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>
                  <a:solidFill>
                    <a:schemeClr val="tx1"/>
                  </a:solidFill>
                </a:rPr>
                <a:t>по решению судебных органов в случаях, предусмотренных законодательными актами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660054" y="2650268"/>
              <a:ext cx="18001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принудитель­но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92932" y="1268760"/>
            <a:ext cx="8071556" cy="1260140"/>
            <a:chOff x="892932" y="1268760"/>
            <a:chExt cx="8071556" cy="1260140"/>
          </a:xfrm>
        </p:grpSpPr>
        <p:sp>
          <p:nvSpPr>
            <p:cNvPr id="6" name="Прямоугольник с одним скругленным углом 5"/>
            <p:cNvSpPr/>
            <p:nvPr/>
          </p:nvSpPr>
          <p:spPr>
            <a:xfrm>
              <a:off x="1424360" y="1268760"/>
              <a:ext cx="6309332" cy="648072"/>
            </a:xfrm>
            <a:prstGeom prst="round1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по </a:t>
              </a:r>
              <a:r>
                <a:rPr lang="ru-RU" sz="1600" dirty="0">
                  <a:solidFill>
                    <a:schemeClr val="tx1"/>
                  </a:solidFill>
                </a:rPr>
                <a:t>решению собственника его имущества или уполномоченного собственником </a:t>
              </a:r>
              <a:r>
                <a:rPr lang="ru-RU" sz="1600" dirty="0" smtClean="0">
                  <a:solidFill>
                    <a:schemeClr val="tx1"/>
                  </a:solidFill>
                </a:rPr>
                <a:t>органа, </a:t>
              </a:r>
              <a:r>
                <a:rPr lang="ru-RU" sz="1600" dirty="0">
                  <a:solidFill>
                    <a:schemeClr val="tx1"/>
                  </a:solidFill>
                </a:rPr>
                <a:t>учредителей (участников)</a:t>
              </a:r>
            </a:p>
          </p:txBody>
        </p:sp>
        <p:sp>
          <p:nvSpPr>
            <p:cNvPr id="7" name="Прямоугольник с одним скругленным углом 6"/>
            <p:cNvSpPr/>
            <p:nvPr/>
          </p:nvSpPr>
          <p:spPr>
            <a:xfrm>
              <a:off x="892932" y="1916832"/>
              <a:ext cx="5767300" cy="612068"/>
            </a:xfrm>
            <a:prstGeom prst="round1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>
                  <a:solidFill>
                    <a:schemeClr val="tx1"/>
                  </a:solidFill>
                </a:rPr>
                <a:t>по решению органа, уполномоченного учредительными документами юридического лица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373603" y="2084508"/>
              <a:ext cx="15908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добровольно</a:t>
              </a:r>
            </a:p>
          </p:txBody>
        </p:sp>
        <p:cxnSp>
          <p:nvCxnSpPr>
            <p:cNvPr id="33" name="Прямая со стрелкой 32"/>
            <p:cNvCxnSpPr>
              <a:stCxn id="30" idx="0"/>
              <a:endCxn id="6" idx="3"/>
            </p:cNvCxnSpPr>
            <p:nvPr/>
          </p:nvCxnSpPr>
          <p:spPr>
            <a:xfrm flipH="1" flipV="1">
              <a:off x="7733692" y="1592796"/>
              <a:ext cx="435354" cy="49171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stCxn id="30" idx="1"/>
              <a:endCxn id="7" idx="3"/>
            </p:cNvCxnSpPr>
            <p:nvPr/>
          </p:nvCxnSpPr>
          <p:spPr>
            <a:xfrm flipH="1" flipV="1">
              <a:off x="6660232" y="2222866"/>
              <a:ext cx="713371" cy="4630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5081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9552" y="476673"/>
            <a:ext cx="8064896" cy="1096588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 числу </a:t>
            </a:r>
            <a:r>
              <a:rPr lang="ru-RU" i="1" dirty="0"/>
              <a:t>основных обязанностей</a:t>
            </a:r>
            <a:r>
              <a:rPr lang="ru-RU" dirty="0"/>
              <a:t> собственника имущества юридиче­ского лица или органа, принявшего решение о ликвидации юридического лица, относятся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1115616" y="1700808"/>
            <a:ext cx="6984776" cy="936104"/>
          </a:xfrm>
          <a:prstGeom prst="round1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незамедлительное письменное уведомление о ликвида­ции органа юстиции, осуществляющего регистрацию юридических лиц и налогового органа по месту регистрации</a:t>
            </a: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1115616" y="2780928"/>
            <a:ext cx="6984776" cy="648072"/>
          </a:xfrm>
          <a:prstGeom prst="round1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определение порядка и сроков ликвидации</a:t>
            </a: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1115616" y="3573016"/>
            <a:ext cx="6984776" cy="2304256"/>
          </a:xfrm>
          <a:prstGeom prst="round1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создание ликвидационной комиссии (которая в свою очередь обязана опубликовать информацию о ликвидации, порядке и сроках заявления претензий кредиторов в официальных изданиях центрального органа юстиции, а также принять все меры к выявлению кредиторов и их уведомлению; при этом срок заявления претензий не может быть меньше 2-х месяцев с момента публикации)</a:t>
            </a:r>
          </a:p>
        </p:txBody>
      </p:sp>
    </p:spTree>
    <p:extLst>
      <p:ext uri="{BB962C8B-B14F-4D97-AF65-F5344CB8AC3E}">
        <p14:creationId xmlns:p14="http://schemas.microsoft.com/office/powerpoint/2010/main" xmlns="" val="23666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6064"/>
            <a:ext cx="8229600" cy="1036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/>
              <a:t>Ликвидация юридического лица </a:t>
            </a:r>
            <a:r>
              <a:rPr lang="ru-RU" sz="1600" dirty="0"/>
              <a:t>— это прекращение его деятель­ности путем исключения из государственного регистра юридических ниц. В результате ликвидации юридического лица, в отличие от реорга­низации, правопреемства не происходит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67544" y="1312136"/>
            <a:ext cx="8352928" cy="1655294"/>
            <a:chOff x="467544" y="1312136"/>
            <a:chExt cx="8352928" cy="165529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33558" y="1312136"/>
              <a:ext cx="6378802" cy="93610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Особые основания прекращения деятельности </a:t>
              </a:r>
              <a:r>
                <a:rPr lang="ru-RU" i="1" dirty="0">
                  <a:solidFill>
                    <a:schemeClr val="tx1"/>
                  </a:solidFill>
                </a:rPr>
                <a:t>в принудительном по­рядке по решению суда</a:t>
              </a:r>
              <a:r>
                <a:rPr lang="ru-RU" dirty="0">
                  <a:solidFill>
                    <a:schemeClr val="tx1"/>
                  </a:solidFill>
                </a:rPr>
                <a:t> предусмотрены для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7544" y="2348880"/>
              <a:ext cx="4032448" cy="61855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юридических лиц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77722" y="2348880"/>
              <a:ext cx="4142750" cy="61855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smtClean="0"/>
                <a:t>Индивидуальных</a:t>
              </a:r>
            </a:p>
            <a:p>
              <a:pPr algn="ctr"/>
              <a:r>
                <a:rPr lang="ru-RU" b="1" smtClean="0"/>
                <a:t> </a:t>
              </a:r>
              <a:r>
                <a:rPr lang="ru-RU" b="1" dirty="0"/>
                <a:t>предприни­мателей</a:t>
              </a:r>
              <a:endParaRPr lang="ru-RU" dirty="0"/>
            </a:p>
          </p:txBody>
        </p:sp>
        <p:sp>
          <p:nvSpPr>
            <p:cNvPr id="9" name="Стрелка углом 8"/>
            <p:cNvSpPr/>
            <p:nvPr/>
          </p:nvSpPr>
          <p:spPr>
            <a:xfrm>
              <a:off x="571244" y="1543828"/>
              <a:ext cx="864096" cy="805052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трелка углом 9"/>
            <p:cNvSpPr/>
            <p:nvPr/>
          </p:nvSpPr>
          <p:spPr>
            <a:xfrm flipH="1">
              <a:off x="7812360" y="1514306"/>
              <a:ext cx="864096" cy="834574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2786" y="2996952"/>
            <a:ext cx="4037206" cy="3488108"/>
            <a:chOff x="462786" y="2996952"/>
            <a:chExt cx="4037206" cy="348810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67544" y="2996952"/>
              <a:ext cx="4032448" cy="43204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банкротства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2786" y="3501008"/>
              <a:ext cx="4032448" cy="11838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признания недей­ствительной регистрации юридического лица в связи с допущенными при его создании нарушениями законодательства, которые носят неустрани­мый характер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67544" y="4756868"/>
              <a:ext cx="4032448" cy="7200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систематического осуществления деятельности, противо­речащей уставным целям юридического лица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62786" y="5548956"/>
              <a:ext cx="4032448" cy="93610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осуществления деятель­ности без надлежащего разрешения (лицензии), либо деятельности, запре­щенной законодательными актами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677722" y="2996952"/>
            <a:ext cx="4147507" cy="3816424"/>
            <a:chOff x="4677722" y="2996952"/>
            <a:chExt cx="4147507" cy="381642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682480" y="2996952"/>
              <a:ext cx="4142749" cy="43204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банкротства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82480" y="3460724"/>
              <a:ext cx="4142749" cy="12961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в случае признания недействительной регистрации </a:t>
              </a:r>
              <a:r>
                <a:rPr lang="ru-RU" sz="1500" dirty="0" smtClean="0"/>
                <a:t>ИП в </a:t>
              </a:r>
              <a:r>
                <a:rPr lang="ru-RU" sz="1500" dirty="0"/>
                <a:t>связи с допущенными при регистрации наруше­ниями законодательства РК, которые носят неустранимый характер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682480" y="4797152"/>
              <a:ext cx="4142749" cy="10038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в случае осуществления деятельности с неоднократными в течение календарного года или грубыми нарушениями законодательства РК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82480" y="5841268"/>
              <a:ext cx="4142749" cy="4680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объявления его умершим</a:t>
              </a:r>
              <a:endParaRPr lang="ru-RU" sz="15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677722" y="6345324"/>
              <a:ext cx="4142749" cy="4680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/>
                <a:t>признания его безвестно отсутствующим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20074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9384"/>
            <a:ext cx="8229600" cy="8073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Правовой режим имущества в предпринимательской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592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/>
              <a:t>Собственность представляет собой общественное отношение между субъектами права по поводу материальных и нематериальных </a:t>
            </a:r>
            <a:r>
              <a:rPr lang="ru-RU" sz="1800" dirty="0" smtClean="0"/>
              <a:t>благ</a:t>
            </a:r>
          </a:p>
          <a:p>
            <a:pPr algn="just"/>
            <a:endParaRPr lang="ru-RU" sz="600" dirty="0" smtClean="0"/>
          </a:p>
          <a:p>
            <a:pPr algn="just"/>
            <a:r>
              <a:rPr lang="ru-RU" sz="1800" dirty="0"/>
              <a:t>Имущество как многоплановое понятие применяется для обозначе­ния: совокупности вещей и материальных ценностей, находящихся у опре­деленного лица на праве собственности или иного вещного права; сово­купности вещей и имущественных прав на получение вещей или иного имущественного удовлетворения от других лиц (актив); совокупности ве­щей, имущественных прав и обязанностей, которые характеризуют иму­щественное положение носителя (актив и пассив) — универсальное право­преемство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323528" y="5626991"/>
            <a:ext cx="8352928" cy="684076"/>
            <a:chOff x="395536" y="4959170"/>
            <a:chExt cx="8352928" cy="684076"/>
          </a:xfrm>
        </p:grpSpPr>
        <p:sp>
          <p:nvSpPr>
            <p:cNvPr id="6" name="Пятиугольник 5"/>
            <p:cNvSpPr/>
            <p:nvPr/>
          </p:nvSpPr>
          <p:spPr>
            <a:xfrm>
              <a:off x="395536" y="5121188"/>
              <a:ext cx="648072" cy="360040"/>
            </a:xfrm>
            <a:prstGeom prst="homePlate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043608" y="4959170"/>
              <a:ext cx="7704856" cy="684076"/>
            </a:xfrm>
            <a:prstGeom prst="round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Право распоряжения </a:t>
              </a:r>
              <a:r>
                <a:rPr lang="ru-RU" sz="1600" dirty="0">
                  <a:solidFill>
                    <a:schemeClr val="tx1"/>
                  </a:solidFill>
                </a:rPr>
                <a:t>- это юридически обеспеченная возможность определять юридическую или фактическую судьбу имущества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23528" y="3789040"/>
            <a:ext cx="8352928" cy="720080"/>
            <a:chOff x="395536" y="2503703"/>
            <a:chExt cx="8352928" cy="720080"/>
          </a:xfrm>
        </p:grpSpPr>
        <p:sp>
          <p:nvSpPr>
            <p:cNvPr id="14" name="Пятиугольник 13"/>
            <p:cNvSpPr/>
            <p:nvPr/>
          </p:nvSpPr>
          <p:spPr>
            <a:xfrm>
              <a:off x="395536" y="2719727"/>
              <a:ext cx="648072" cy="360040"/>
            </a:xfrm>
            <a:prstGeom prst="homePlate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043608" y="2503703"/>
              <a:ext cx="7704856" cy="720080"/>
            </a:xfrm>
            <a:prstGeom prst="round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Право владения </a:t>
              </a:r>
              <a:r>
                <a:rPr lang="ru-RU" sz="1600" dirty="0">
                  <a:solidFill>
                    <a:schemeClr val="tx1"/>
                  </a:solidFill>
                </a:rPr>
                <a:t>— это юридически обеспеченная возможность осуществлять фактическое обладание имуществом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42380" y="4581128"/>
            <a:ext cx="8334076" cy="991856"/>
            <a:chOff x="342380" y="4365104"/>
            <a:chExt cx="8334076" cy="99185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971600" y="4365104"/>
              <a:ext cx="7704856" cy="991856"/>
            </a:xfrm>
            <a:prstGeom prst="round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Право пользования </a:t>
              </a:r>
              <a:r>
                <a:rPr lang="ru-RU" sz="1600" dirty="0">
                  <a:solidFill>
                    <a:schemeClr val="tx1"/>
                  </a:solidFill>
                </a:rPr>
                <a:t>- это юридически обеспеченная возможность </a:t>
              </a:r>
              <a:r>
                <a:rPr lang="ru-RU" sz="1600" dirty="0" smtClean="0">
                  <a:solidFill>
                    <a:schemeClr val="tx1"/>
                  </a:solidFill>
                </a:rPr>
                <a:t>извлекать </a:t>
              </a:r>
              <a:r>
                <a:rPr lang="ru-RU" sz="1600" dirty="0">
                  <a:solidFill>
                    <a:schemeClr val="tx1"/>
                  </a:solidFill>
                </a:rPr>
                <a:t>из имущества его полезные естественные свойства, а также </a:t>
              </a:r>
              <a:r>
                <a:rPr lang="ru-RU" sz="1600" dirty="0" smtClean="0">
                  <a:solidFill>
                    <a:schemeClr val="tx1"/>
                  </a:solidFill>
                </a:rPr>
                <a:t>получать </a:t>
              </a:r>
              <a:r>
                <a:rPr lang="ru-RU" sz="1600" dirty="0">
                  <a:solidFill>
                    <a:schemeClr val="tx1"/>
                  </a:solidFill>
                </a:rPr>
                <a:t>от него выгоды (в виде дохода, приращения, плодов, приплода и в иных формах)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342380" y="4681012"/>
              <a:ext cx="648072" cy="360040"/>
            </a:xfrm>
            <a:prstGeom prst="homePlate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27455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907704" y="1268760"/>
            <a:ext cx="5184576" cy="504056"/>
          </a:xfrm>
          <a:prstGeom prst="round2Same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право собственности</a:t>
            </a: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971600" y="1885167"/>
            <a:ext cx="7632848" cy="1327809"/>
          </a:xfrm>
          <a:prstGeom prst="round2Same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вещные права лиц, не являющихся собственниками (в том числе: право землеполь­зования; право хозяйственного ведения; право оперативного управления; другие вещные права, предусмотренные ГК РК или иными законодатель­ными актами (например, сервитут, право недропользования и другие права природопользования, право залога, право удержания и др.)</a:t>
            </a:r>
          </a:p>
        </p:txBody>
      </p: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1691680" y="3465004"/>
            <a:ext cx="5832648" cy="468052"/>
          </a:xfrm>
          <a:prstGeom prst="snip2SameRect">
            <a:avLst/>
          </a:prstGeom>
          <a:solidFill>
            <a:srgbClr val="434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Объектами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гражданских прав могут </a:t>
            </a:r>
            <a:r>
              <a:rPr lang="ru-RU" dirty="0" smtClean="0">
                <a:solidFill>
                  <a:schemeClr val="tx1"/>
                </a:solidFill>
              </a:rPr>
              <a:t>быть: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285591" y="3933056"/>
            <a:ext cx="4248472" cy="2376264"/>
          </a:xfrm>
          <a:prstGeom prst="upArrowCallout">
            <a:avLst>
              <a:gd name="adj1" fmla="val 20035"/>
              <a:gd name="adj2" fmla="val 23759"/>
              <a:gd name="adj3" fmla="val 13828"/>
              <a:gd name="adj4" fmla="val 82976"/>
            </a:avLst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имущественные блага и права (вещи, деньги, в том, числе иностранная валюта, ценные бумаги, работы, услуги, объективированные результаты творческой деятельности, фирменные наименования, товарные знаки и иные средства индивидуализации изделий, имущественные права и другое имущество)</a:t>
            </a: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4703587" y="3933056"/>
            <a:ext cx="4248472" cy="2376264"/>
          </a:xfrm>
          <a:prstGeom prst="upArrowCallout">
            <a:avLst>
              <a:gd name="adj1" fmla="val 20035"/>
              <a:gd name="adj2" fmla="val 23759"/>
              <a:gd name="adj3" fmla="val 13828"/>
              <a:gd name="adj4" fmla="val 82976"/>
            </a:avLst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личные неимущественные блага и </a:t>
            </a:r>
            <a:r>
              <a:rPr lang="ru-RU" sz="1500" dirty="0" smtClean="0">
                <a:solidFill>
                  <a:schemeClr val="tx1"/>
                </a:solidFill>
              </a:rPr>
              <a:t>права </a:t>
            </a:r>
            <a:r>
              <a:rPr lang="ru-RU" sz="1500" dirty="0">
                <a:solidFill>
                  <a:schemeClr val="tx1"/>
                </a:solidFill>
              </a:rPr>
              <a:t>(жизнь, здоровье, достоинство личности, лесть, доброе имя, деловая репутация, неприкосновенность частной жизни, личная и семейная тайна, право на имя, право на авторство, право на неприкосновенность </a:t>
            </a:r>
            <a:r>
              <a:rPr lang="ru-RU" sz="1500" dirty="0" smtClean="0">
                <a:solidFill>
                  <a:schemeClr val="tx1"/>
                </a:solidFill>
              </a:rPr>
              <a:t>произведения </a:t>
            </a:r>
            <a:r>
              <a:rPr lang="ru-RU" sz="1500" dirty="0">
                <a:solidFill>
                  <a:schemeClr val="tx1"/>
                </a:solidFill>
              </a:rPr>
              <a:t>и другие нематериальные блага и права)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547664" y="529324"/>
            <a:ext cx="5544616" cy="1355843"/>
            <a:chOff x="1547664" y="529324"/>
            <a:chExt cx="5544616" cy="135584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55776" y="529324"/>
              <a:ext cx="4536504" cy="576064"/>
            </a:xfrm>
            <a:prstGeom prst="rect">
              <a:avLst/>
            </a:prstGeom>
            <a:solidFill>
              <a:srgbClr val="434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В систему </a:t>
              </a:r>
              <a:r>
                <a:rPr lang="ru-RU" b="1" dirty="0">
                  <a:solidFill>
                    <a:schemeClr val="tx1"/>
                  </a:solidFill>
                </a:rPr>
                <a:t>вещных прав </a:t>
              </a:r>
              <a:r>
                <a:rPr lang="ru-RU" dirty="0" smtClean="0">
                  <a:solidFill>
                    <a:schemeClr val="tx1"/>
                  </a:solidFill>
                </a:rPr>
                <a:t>входят: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>
              <a:stCxn id="4" idx="1"/>
            </p:cNvCxnSpPr>
            <p:nvPr/>
          </p:nvCxnSpPr>
          <p:spPr>
            <a:xfrm flipH="1">
              <a:off x="1547664" y="817356"/>
              <a:ext cx="100811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547664" y="836712"/>
              <a:ext cx="0" cy="104845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67744" y="817356"/>
              <a:ext cx="0" cy="45140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1087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04840" y="2544479"/>
            <a:ext cx="378239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ГРУППЫ ОТНОШЕНИЙ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5536" y="1556792"/>
            <a:ext cx="8348986" cy="1008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b="1" dirty="0" smtClean="0"/>
              <a:t>ПРЕДМЕТ ПРАВОВОГО РЕГУЛИРОВАНИЯ </a:t>
            </a:r>
            <a:r>
              <a:rPr lang="ru-RU" sz="1800" dirty="0"/>
              <a:t>- однородная группа общест­венных отношений, допускающая применение к ним единой правовой формы. Он выступает решающим и квалифицирующим критерием систе­мы права.</a:t>
            </a:r>
            <a:endParaRPr lang="ru-RU" sz="1600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611560" y="2868515"/>
            <a:ext cx="2393280" cy="2972753"/>
            <a:chOff x="611560" y="2868515"/>
            <a:chExt cx="2393280" cy="2972753"/>
          </a:xfrm>
        </p:grpSpPr>
        <p:cxnSp>
          <p:nvCxnSpPr>
            <p:cNvPr id="16" name="Прямая соединительная линия 15"/>
            <p:cNvCxnSpPr>
              <a:stCxn id="6" idx="1"/>
            </p:cNvCxnSpPr>
            <p:nvPr/>
          </p:nvCxnSpPr>
          <p:spPr>
            <a:xfrm flipH="1">
              <a:off x="611560" y="2868515"/>
              <a:ext cx="239328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11560" y="2868515"/>
              <a:ext cx="0" cy="297275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11" idx="2"/>
            </p:cNvCxnSpPr>
            <p:nvPr/>
          </p:nvCxnSpPr>
          <p:spPr>
            <a:xfrm>
              <a:off x="611560" y="3825044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endCxn id="12" idx="2"/>
            </p:cNvCxnSpPr>
            <p:nvPr/>
          </p:nvCxnSpPr>
          <p:spPr>
            <a:xfrm>
              <a:off x="611560" y="4833156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13" idx="2"/>
            </p:cNvCxnSpPr>
            <p:nvPr/>
          </p:nvCxnSpPr>
          <p:spPr>
            <a:xfrm>
              <a:off x="615075" y="5841268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719572" y="3402036"/>
            <a:ext cx="7884876" cy="819052"/>
            <a:chOff x="719572" y="3402036"/>
            <a:chExt cx="7884876" cy="819052"/>
          </a:xfrm>
        </p:grpSpPr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1187624" y="3429000"/>
              <a:ext cx="7416824" cy="792088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предприниматель­ские </a:t>
              </a:r>
              <a:r>
                <a:rPr lang="ru-RU" dirty="0" smtClean="0">
                  <a:solidFill>
                    <a:schemeClr val="bg1"/>
                  </a:solidFill>
                </a:rPr>
                <a:t>имущественные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>
                  <a:solidFill>
                    <a:schemeClr val="bg1"/>
                  </a:solidFill>
                </a:rPr>
                <a:t>(горизонтальные отношения)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19572" y="3402036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/>
                <a:t>1</a:t>
              </a:r>
              <a:endParaRPr lang="ru-RU" b="1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19572" y="4354891"/>
            <a:ext cx="7884876" cy="874309"/>
            <a:chOff x="719572" y="4354891"/>
            <a:chExt cx="7884876" cy="874309"/>
          </a:xfrm>
        </p:grpSpPr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1187624" y="4437112"/>
              <a:ext cx="7416824" cy="792088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предприниматель­ские управленческие (вертикальные отношения)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19572" y="4354891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/>
                <a:t>2</a:t>
              </a:r>
              <a:endParaRPr lang="ru-RU" b="1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23087" y="5260558"/>
            <a:ext cx="7884876" cy="976754"/>
            <a:chOff x="719572" y="5260558"/>
            <a:chExt cx="7884876" cy="976754"/>
          </a:xfrm>
        </p:grpSpPr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1187624" y="5445224"/>
              <a:ext cx="7416824" cy="792088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предпринимательские </a:t>
              </a:r>
              <a:r>
                <a:rPr lang="ru-RU" dirty="0" smtClean="0">
                  <a:solidFill>
                    <a:schemeClr val="bg1"/>
                  </a:solidFill>
                </a:rPr>
                <a:t>внутрифирменные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>
                  <a:solidFill>
                    <a:schemeClr val="bg1"/>
                  </a:solidFill>
                </a:rPr>
                <a:t>(корпоративные отношения)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19572" y="5260558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/>
                <a:t>3</a:t>
              </a:r>
              <a:endParaRPr lang="ru-RU" b="1" dirty="0"/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>
            <a:off x="395536" y="1556792"/>
            <a:ext cx="8348986" cy="0"/>
          </a:xfrm>
          <a:prstGeom prst="line">
            <a:avLst/>
          </a:prstGeom>
          <a:ln w="38100">
            <a:solidFill>
              <a:srgbClr val="CC0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1"/>
          <p:cNvSpPr txBox="1">
            <a:spLocks/>
          </p:cNvSpPr>
          <p:nvPr/>
        </p:nvSpPr>
        <p:spPr>
          <a:xfrm>
            <a:off x="514922" y="56619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Предпринимательское (хозяйственное) право как комплексная отрасль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3836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Группа 89"/>
          <p:cNvGrpSpPr/>
          <p:nvPr/>
        </p:nvGrpSpPr>
        <p:grpSpPr>
          <a:xfrm>
            <a:off x="755576" y="1468662"/>
            <a:ext cx="3312368" cy="1008112"/>
            <a:chOff x="755576" y="1559688"/>
            <a:chExt cx="3312368" cy="1008112"/>
          </a:xfrm>
        </p:grpSpPr>
        <p:sp>
          <p:nvSpPr>
            <p:cNvPr id="6" name="Прямоугольник с одним скругленным углом 5"/>
            <p:cNvSpPr/>
            <p:nvPr/>
          </p:nvSpPr>
          <p:spPr>
            <a:xfrm flipH="1">
              <a:off x="755576" y="1559688"/>
              <a:ext cx="3312368" cy="50116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вещи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с одним скругленным углом 6"/>
            <p:cNvSpPr/>
            <p:nvPr/>
          </p:nvSpPr>
          <p:spPr>
            <a:xfrm flipH="1">
              <a:off x="755576" y="2132856"/>
              <a:ext cx="3312367" cy="434944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деньги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755576" y="2659292"/>
            <a:ext cx="3312367" cy="985732"/>
            <a:chOff x="755576" y="2659292"/>
            <a:chExt cx="3312367" cy="985732"/>
          </a:xfrm>
        </p:grpSpPr>
        <p:sp>
          <p:nvSpPr>
            <p:cNvPr id="8" name="Прямоугольник с одним скругленным углом 7"/>
            <p:cNvSpPr/>
            <p:nvPr/>
          </p:nvSpPr>
          <p:spPr>
            <a:xfrm flipH="1">
              <a:off x="755576" y="2659292"/>
              <a:ext cx="3312367" cy="33766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ценные бумаги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с одним скругленным углом 8"/>
            <p:cNvSpPr/>
            <p:nvPr/>
          </p:nvSpPr>
          <p:spPr>
            <a:xfrm flipH="1">
              <a:off x="755576" y="3068960"/>
              <a:ext cx="3312367" cy="576064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результаты работ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744634" y="3717032"/>
            <a:ext cx="3323310" cy="1584176"/>
            <a:chOff x="744634" y="3717032"/>
            <a:chExt cx="3323310" cy="1584176"/>
          </a:xfrm>
        </p:grpSpPr>
        <p:sp>
          <p:nvSpPr>
            <p:cNvPr id="11" name="Прямоугольник с одним скругленным углом 10"/>
            <p:cNvSpPr/>
            <p:nvPr/>
          </p:nvSpPr>
          <p:spPr>
            <a:xfrm flipH="1">
              <a:off x="755576" y="3717032"/>
              <a:ext cx="3312367" cy="504056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услуги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с одним скругленным углом 11"/>
            <p:cNvSpPr/>
            <p:nvPr/>
          </p:nvSpPr>
          <p:spPr>
            <a:xfrm flipH="1">
              <a:off x="744634" y="4293096"/>
              <a:ext cx="3323310" cy="1008112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>
                  <a:solidFill>
                    <a:schemeClr val="tx1"/>
                  </a:solidFill>
                </a:rPr>
                <a:t>объективированные результаты творческой интеллектуальной деятель­ности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744634" y="5381972"/>
            <a:ext cx="3323309" cy="864096"/>
            <a:chOff x="744634" y="5381972"/>
            <a:chExt cx="3323309" cy="864096"/>
          </a:xfrm>
        </p:grpSpPr>
        <p:sp>
          <p:nvSpPr>
            <p:cNvPr id="13" name="Прямоугольник с одним скругленным углом 12"/>
            <p:cNvSpPr/>
            <p:nvPr/>
          </p:nvSpPr>
          <p:spPr>
            <a:xfrm flipH="1">
              <a:off x="744634" y="5381972"/>
              <a:ext cx="3323309" cy="36004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информация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с одним скругленным углом 14"/>
            <p:cNvSpPr/>
            <p:nvPr/>
          </p:nvSpPr>
          <p:spPr>
            <a:xfrm flipH="1">
              <a:off x="744635" y="5814020"/>
              <a:ext cx="3323308" cy="432048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</a:rPr>
                <a:t>имущественные права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251520" y="566250"/>
            <a:ext cx="3816423" cy="5467574"/>
            <a:chOff x="251520" y="566250"/>
            <a:chExt cx="3816423" cy="5467574"/>
          </a:xfrm>
        </p:grpSpPr>
        <p:cxnSp>
          <p:nvCxnSpPr>
            <p:cNvPr id="20" name="Прямая соединительная линия 19"/>
            <p:cNvCxnSpPr>
              <a:endCxn id="4" idx="2"/>
            </p:cNvCxnSpPr>
            <p:nvPr/>
          </p:nvCxnSpPr>
          <p:spPr>
            <a:xfrm>
              <a:off x="251520" y="827956"/>
              <a:ext cx="78661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6" idx="3"/>
            </p:cNvCxnSpPr>
            <p:nvPr/>
          </p:nvCxnSpPr>
          <p:spPr>
            <a:xfrm>
              <a:off x="268644" y="1719242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Группа 98"/>
            <p:cNvGrpSpPr/>
            <p:nvPr/>
          </p:nvGrpSpPr>
          <p:grpSpPr>
            <a:xfrm>
              <a:off x="251520" y="566250"/>
              <a:ext cx="3816423" cy="5467574"/>
              <a:chOff x="251520" y="566250"/>
              <a:chExt cx="3816423" cy="5467574"/>
            </a:xfrm>
          </p:grpSpPr>
          <p:sp>
            <p:nvSpPr>
              <p:cNvPr id="4" name="Прямоугольник с двумя скругленными противолежащими углами 3"/>
              <p:cNvSpPr/>
              <p:nvPr/>
            </p:nvSpPr>
            <p:spPr>
              <a:xfrm>
                <a:off x="1038137" y="566250"/>
                <a:ext cx="3029806" cy="523412"/>
              </a:xfrm>
              <a:prstGeom prst="round2DiagRect">
                <a:avLst/>
              </a:prstGeom>
              <a:solidFill>
                <a:srgbClr val="99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Виды </a:t>
                </a:r>
                <a:r>
                  <a:rPr lang="ru-RU" b="1" dirty="0">
                    <a:solidFill>
                      <a:schemeClr val="tx1"/>
                    </a:solidFill>
                  </a:rPr>
                  <a:t>имущества</a:t>
                </a:r>
                <a:r>
                  <a:rPr lang="ru-RU" dirty="0">
                    <a:solidFill>
                      <a:schemeClr val="tx1"/>
                    </a:solidFill>
                  </a:rPr>
                  <a:t>:</a:t>
                </a:r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51520" y="827956"/>
                <a:ext cx="30470" cy="52020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>
                <a:endCxn id="7" idx="3"/>
              </p:cNvCxnSpPr>
              <p:nvPr/>
            </p:nvCxnSpPr>
            <p:spPr>
              <a:xfrm>
                <a:off x="268644" y="2259302"/>
                <a:ext cx="48693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>
                <a:endCxn id="8" idx="3"/>
              </p:cNvCxnSpPr>
              <p:nvPr/>
            </p:nvCxnSpPr>
            <p:spPr>
              <a:xfrm>
                <a:off x="268644" y="2828122"/>
                <a:ext cx="486932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>
                <a:endCxn id="9" idx="3"/>
              </p:cNvCxnSpPr>
              <p:nvPr/>
            </p:nvCxnSpPr>
            <p:spPr>
              <a:xfrm>
                <a:off x="251520" y="3356992"/>
                <a:ext cx="50405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>
                <a:endCxn id="11" idx="3"/>
              </p:cNvCxnSpPr>
              <p:nvPr/>
            </p:nvCxnSpPr>
            <p:spPr>
              <a:xfrm>
                <a:off x="281990" y="3969060"/>
                <a:ext cx="47358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>
                <a:endCxn id="12" idx="3"/>
              </p:cNvCxnSpPr>
              <p:nvPr/>
            </p:nvCxnSpPr>
            <p:spPr>
              <a:xfrm>
                <a:off x="281990" y="4797152"/>
                <a:ext cx="462644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>
                <a:endCxn id="13" idx="3"/>
              </p:cNvCxnSpPr>
              <p:nvPr/>
            </p:nvCxnSpPr>
            <p:spPr>
              <a:xfrm>
                <a:off x="281990" y="5561992"/>
                <a:ext cx="462644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281990" y="6030044"/>
                <a:ext cx="386569" cy="378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Прямоугольник с одним скругленным углом 100"/>
          <p:cNvSpPr/>
          <p:nvPr/>
        </p:nvSpPr>
        <p:spPr>
          <a:xfrm flipH="1">
            <a:off x="5220072" y="2190190"/>
            <a:ext cx="3312368" cy="1025682"/>
          </a:xfrm>
          <a:prstGeom prst="round1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вещь - это имущественное благо, способное удовлетворять человеческие </a:t>
            </a:r>
            <a:r>
              <a:rPr lang="ru-RU" sz="1600" dirty="0" smtClean="0">
                <a:solidFill>
                  <a:schemeClr val="tx1"/>
                </a:solidFill>
              </a:rPr>
              <a:t>потребности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с одним скругленным углом 101"/>
          <p:cNvSpPr/>
          <p:nvPr/>
        </p:nvSpPr>
        <p:spPr>
          <a:xfrm flipH="1">
            <a:off x="5220073" y="3408534"/>
            <a:ext cx="3312367" cy="650968"/>
          </a:xfrm>
          <a:prstGeom prst="round1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вещь обладает потребительской и меновой стоимостью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с одним скругленным углом 103"/>
          <p:cNvSpPr/>
          <p:nvPr/>
        </p:nvSpPr>
        <p:spPr>
          <a:xfrm flipH="1">
            <a:off x="5220069" y="4293096"/>
            <a:ext cx="3312367" cy="720080"/>
          </a:xfrm>
          <a:prstGeom prst="round1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вещь </a:t>
            </a:r>
            <a:r>
              <a:rPr lang="ru-RU" sz="1600" dirty="0">
                <a:solidFill>
                  <a:schemeClr val="tx1"/>
                </a:solidFill>
              </a:rPr>
              <a:t>обычно имеет денежную </a:t>
            </a:r>
            <a:r>
              <a:rPr lang="ru-RU" sz="1600" dirty="0" smtClean="0">
                <a:solidFill>
                  <a:schemeClr val="tx1"/>
                </a:solidFill>
              </a:rPr>
              <a:t>оценку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с одним скругленным углом 104"/>
          <p:cNvSpPr/>
          <p:nvPr/>
        </p:nvSpPr>
        <p:spPr>
          <a:xfrm flipH="1">
            <a:off x="5220068" y="5157192"/>
            <a:ext cx="3312367" cy="576064"/>
          </a:xfrm>
          <a:prstGeom prst="round1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как правило, вещь должна быть спо­собна к обороту</a:t>
            </a:r>
            <a:endParaRPr lang="ru-RU" sz="1500" dirty="0">
              <a:solidFill>
                <a:schemeClr val="tx1"/>
              </a:solidFill>
            </a:endParaRPr>
          </a:p>
        </p:txBody>
      </p:sp>
      <p:grpSp>
        <p:nvGrpSpPr>
          <p:cNvPr id="151" name="Группа 150"/>
          <p:cNvGrpSpPr/>
          <p:nvPr/>
        </p:nvGrpSpPr>
        <p:grpSpPr>
          <a:xfrm>
            <a:off x="4572000" y="1089662"/>
            <a:ext cx="4104456" cy="4368080"/>
            <a:chOff x="4572000" y="1089662"/>
            <a:chExt cx="4104456" cy="4368080"/>
          </a:xfrm>
        </p:grpSpPr>
        <p:cxnSp>
          <p:nvCxnSpPr>
            <p:cNvPr id="122" name="Прямая соединительная линия 121"/>
            <p:cNvCxnSpPr>
              <a:endCxn id="113" idx="2"/>
            </p:cNvCxnSpPr>
            <p:nvPr/>
          </p:nvCxnSpPr>
          <p:spPr>
            <a:xfrm>
              <a:off x="4572000" y="1521710"/>
              <a:ext cx="32558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Прямоугольник с двумя скругленными противолежащими углами 112"/>
            <p:cNvSpPr/>
            <p:nvPr/>
          </p:nvSpPr>
          <p:spPr>
            <a:xfrm>
              <a:off x="4897588" y="1089662"/>
              <a:ext cx="3778868" cy="864096"/>
            </a:xfrm>
            <a:prstGeom prst="round2Diag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П</a:t>
              </a:r>
              <a:r>
                <a:rPr lang="ru-RU" sz="1600" dirty="0" smtClean="0">
                  <a:solidFill>
                    <a:schemeClr val="tx1"/>
                  </a:solidFill>
                </a:rPr>
                <a:t>ризнаки, раскрываю­щие </a:t>
              </a:r>
              <a:r>
                <a:rPr lang="ru-RU" sz="1600" dirty="0">
                  <a:solidFill>
                    <a:schemeClr val="tx1"/>
                  </a:solidFill>
                </a:rPr>
                <a:t>сущность вещи как имущества, называют следующие: </a:t>
              </a:r>
            </a:p>
          </p:txBody>
        </p: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4572000" y="1521710"/>
              <a:ext cx="10353" cy="3936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 стрелкой 114"/>
            <p:cNvCxnSpPr/>
            <p:nvPr/>
          </p:nvCxnSpPr>
          <p:spPr>
            <a:xfrm>
              <a:off x="4592706" y="5457742"/>
              <a:ext cx="598877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 стрелкой 118"/>
            <p:cNvCxnSpPr/>
            <p:nvPr/>
          </p:nvCxnSpPr>
          <p:spPr>
            <a:xfrm>
              <a:off x="4592706" y="2828122"/>
              <a:ext cx="68111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/>
            <p:cNvCxnSpPr/>
            <p:nvPr/>
          </p:nvCxnSpPr>
          <p:spPr>
            <a:xfrm>
              <a:off x="4592706" y="4653136"/>
              <a:ext cx="635007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 стрелкой 122"/>
            <p:cNvCxnSpPr/>
            <p:nvPr/>
          </p:nvCxnSpPr>
          <p:spPr>
            <a:xfrm>
              <a:off x="4592706" y="3734018"/>
              <a:ext cx="64696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6616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4" grpId="0" animBg="1"/>
      <p:bldP spid="1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755576" y="1559688"/>
            <a:ext cx="8064896" cy="2085336"/>
            <a:chOff x="755576" y="1559688"/>
            <a:chExt cx="8064896" cy="2085336"/>
          </a:xfrm>
        </p:grpSpPr>
        <p:sp>
          <p:nvSpPr>
            <p:cNvPr id="5" name="Прямоугольник с одним скругленным углом 4"/>
            <p:cNvSpPr/>
            <p:nvPr/>
          </p:nvSpPr>
          <p:spPr>
            <a:xfrm flipH="1">
              <a:off x="755576" y="1559688"/>
              <a:ext cx="8064896" cy="50116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разрешенные к обороту, ограниченно оборотоспособные и </a:t>
              </a:r>
              <a:r>
                <a:rPr lang="ru-RU" sz="1500" dirty="0" smtClean="0">
                  <a:solidFill>
                    <a:schemeClr val="tx1"/>
                  </a:solidFill>
                </a:rPr>
                <a:t>изъятые </a:t>
              </a:r>
              <a:r>
                <a:rPr lang="ru-RU" sz="1500" dirty="0">
                  <a:solidFill>
                    <a:schemeClr val="tx1"/>
                  </a:solidFill>
                </a:rPr>
                <a:t>из оборота</a:t>
              </a:r>
            </a:p>
          </p:txBody>
        </p:sp>
        <p:sp>
          <p:nvSpPr>
            <p:cNvPr id="6" name="Прямоугольник с одним скругленным углом 5"/>
            <p:cNvSpPr/>
            <p:nvPr/>
          </p:nvSpPr>
          <p:spPr>
            <a:xfrm flipH="1">
              <a:off x="755576" y="2132856"/>
              <a:ext cx="8064896" cy="434944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движимые и недвижимые вещи </a:t>
              </a:r>
            </a:p>
          </p:txBody>
        </p:sp>
        <p:sp>
          <p:nvSpPr>
            <p:cNvPr id="7" name="Прямоугольник с одним скругленным углом 6"/>
            <p:cNvSpPr/>
            <p:nvPr/>
          </p:nvSpPr>
          <p:spPr>
            <a:xfrm flipH="1">
              <a:off x="755576" y="2659292"/>
              <a:ext cx="8064896" cy="33766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вещи, имеющие природное происхождение и вещи, созданные трудом человека</a:t>
              </a:r>
            </a:p>
          </p:txBody>
        </p:sp>
        <p:sp>
          <p:nvSpPr>
            <p:cNvPr id="8" name="Прямоугольник с одним скругленным углом 7"/>
            <p:cNvSpPr/>
            <p:nvPr/>
          </p:nvSpPr>
          <p:spPr>
            <a:xfrm flipH="1">
              <a:off x="755576" y="3068960"/>
              <a:ext cx="8064896" cy="576064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делимые и неделимые вещи 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44635" y="3717032"/>
            <a:ext cx="8092961" cy="1440160"/>
            <a:chOff x="744635" y="3717032"/>
            <a:chExt cx="8092961" cy="1440160"/>
          </a:xfrm>
        </p:grpSpPr>
        <p:sp>
          <p:nvSpPr>
            <p:cNvPr id="10" name="Прямоугольник с одним скругленным углом 9"/>
            <p:cNvSpPr/>
            <p:nvPr/>
          </p:nvSpPr>
          <p:spPr>
            <a:xfrm flipH="1">
              <a:off x="755576" y="3717032"/>
              <a:ext cx="8064896" cy="504056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главные вещи и принадлежности </a:t>
              </a:r>
            </a:p>
          </p:txBody>
        </p:sp>
        <p:sp>
          <p:nvSpPr>
            <p:cNvPr id="11" name="Прямоугольник с одним скругленным углом 10"/>
            <p:cNvSpPr/>
            <p:nvPr/>
          </p:nvSpPr>
          <p:spPr>
            <a:xfrm flipH="1">
              <a:off x="744635" y="4293096"/>
              <a:ext cx="8064896" cy="432048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500" dirty="0">
                  <a:solidFill>
                    <a:schemeClr val="tx1"/>
                  </a:solidFill>
                </a:rPr>
                <a:t>сложные и простые вещи </a:t>
              </a:r>
            </a:p>
          </p:txBody>
        </p:sp>
        <p:sp>
          <p:nvSpPr>
            <p:cNvPr id="12" name="Прямоугольник с одним скругленным углом 11"/>
            <p:cNvSpPr/>
            <p:nvPr/>
          </p:nvSpPr>
          <p:spPr>
            <a:xfrm flipH="1">
              <a:off x="772700" y="4797152"/>
              <a:ext cx="8064896" cy="36004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индивидуально-определенные вещи и вещи, определяемые </a:t>
              </a:r>
              <a:r>
                <a:rPr lang="ru-RU" sz="1500" dirty="0" smtClean="0">
                  <a:solidFill>
                    <a:schemeClr val="tx1"/>
                  </a:solidFill>
                </a:rPr>
                <a:t>родовыми </a:t>
              </a:r>
              <a:r>
                <a:rPr lang="ru-RU" sz="1500" dirty="0">
                  <a:solidFill>
                    <a:schemeClr val="tx1"/>
                  </a:solidFill>
                </a:rPr>
                <a:t>признаками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755576" y="5229200"/>
            <a:ext cx="8082020" cy="1296144"/>
            <a:chOff x="755576" y="5229200"/>
            <a:chExt cx="8082020" cy="1296144"/>
          </a:xfrm>
        </p:grpSpPr>
        <p:sp>
          <p:nvSpPr>
            <p:cNvPr id="14" name="Прямоугольник с одним скругленным углом 13"/>
            <p:cNvSpPr/>
            <p:nvPr/>
          </p:nvSpPr>
          <p:spPr>
            <a:xfrm flipH="1">
              <a:off x="755576" y="5229200"/>
              <a:ext cx="8064896" cy="432048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потребляемые и </a:t>
              </a:r>
              <a:r>
                <a:rPr lang="ru-RU" sz="1500" dirty="0" smtClean="0">
                  <a:solidFill>
                    <a:schemeClr val="tx1"/>
                  </a:solidFill>
                </a:rPr>
                <a:t>непотребляемые </a:t>
              </a:r>
              <a:r>
                <a:rPr lang="ru-RU" sz="1500" dirty="0">
                  <a:solidFill>
                    <a:schemeClr val="tx1"/>
                  </a:solidFill>
                </a:rPr>
                <a:t>вещи </a:t>
              </a:r>
            </a:p>
          </p:txBody>
        </p:sp>
        <p:sp>
          <p:nvSpPr>
            <p:cNvPr id="15" name="Прямоугольник с одним скругленным углом 14"/>
            <p:cNvSpPr/>
            <p:nvPr/>
          </p:nvSpPr>
          <p:spPr>
            <a:xfrm flipH="1">
              <a:off x="755576" y="5733256"/>
              <a:ext cx="8064896" cy="36004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телесные и бестелесные вещи</a:t>
              </a:r>
            </a:p>
          </p:txBody>
        </p:sp>
        <p:sp>
          <p:nvSpPr>
            <p:cNvPr id="16" name="Прямоугольник с одним скругленным углом 15"/>
            <p:cNvSpPr/>
            <p:nvPr/>
          </p:nvSpPr>
          <p:spPr>
            <a:xfrm flipH="1">
              <a:off x="772700" y="6165304"/>
              <a:ext cx="8064896" cy="360040"/>
            </a:xfrm>
            <a:prstGeom prst="round1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500" dirty="0">
                  <a:solidFill>
                    <a:schemeClr val="tx1"/>
                  </a:solidFill>
                </a:rPr>
                <a:t>одушевленные и неодушевленные вещи 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51520" y="827956"/>
            <a:ext cx="521180" cy="5517368"/>
            <a:chOff x="251520" y="827956"/>
            <a:chExt cx="521180" cy="551736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251520" y="827956"/>
              <a:ext cx="0" cy="55173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51520" y="827956"/>
              <a:ext cx="2605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5" idx="3"/>
            </p:cNvCxnSpPr>
            <p:nvPr/>
          </p:nvCxnSpPr>
          <p:spPr>
            <a:xfrm>
              <a:off x="268644" y="1810268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6" idx="3"/>
            </p:cNvCxnSpPr>
            <p:nvPr/>
          </p:nvCxnSpPr>
          <p:spPr>
            <a:xfrm>
              <a:off x="268644" y="2350328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endCxn id="7" idx="3"/>
            </p:cNvCxnSpPr>
            <p:nvPr/>
          </p:nvCxnSpPr>
          <p:spPr>
            <a:xfrm>
              <a:off x="268644" y="2828122"/>
              <a:ext cx="4869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endCxn id="8" idx="3"/>
            </p:cNvCxnSpPr>
            <p:nvPr/>
          </p:nvCxnSpPr>
          <p:spPr>
            <a:xfrm>
              <a:off x="251520" y="3356992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10" idx="3"/>
            </p:cNvCxnSpPr>
            <p:nvPr/>
          </p:nvCxnSpPr>
          <p:spPr>
            <a:xfrm>
              <a:off x="251520" y="3969060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endCxn id="11" idx="3"/>
            </p:cNvCxnSpPr>
            <p:nvPr/>
          </p:nvCxnSpPr>
          <p:spPr>
            <a:xfrm>
              <a:off x="251520" y="4509120"/>
              <a:ext cx="49311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12" idx="3"/>
            </p:cNvCxnSpPr>
            <p:nvPr/>
          </p:nvCxnSpPr>
          <p:spPr>
            <a:xfrm>
              <a:off x="268644" y="4977172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endCxn id="14" idx="3"/>
            </p:cNvCxnSpPr>
            <p:nvPr/>
          </p:nvCxnSpPr>
          <p:spPr>
            <a:xfrm>
              <a:off x="251520" y="5445224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endCxn id="15" idx="3"/>
            </p:cNvCxnSpPr>
            <p:nvPr/>
          </p:nvCxnSpPr>
          <p:spPr>
            <a:xfrm>
              <a:off x="251520" y="5913276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endCxn id="16" idx="3"/>
            </p:cNvCxnSpPr>
            <p:nvPr/>
          </p:nvCxnSpPr>
          <p:spPr>
            <a:xfrm>
              <a:off x="251520" y="6345324"/>
              <a:ext cx="5211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322712" cy="7353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9999FF"/>
                </a:solidFill>
              </a:rPr>
              <a:t>Г</a:t>
            </a:r>
            <a:r>
              <a:rPr lang="ru-RU" sz="2800" b="1" dirty="0" smtClean="0">
                <a:solidFill>
                  <a:srgbClr val="9999FF"/>
                </a:solidFill>
              </a:rPr>
              <a:t>руппы вещей:</a:t>
            </a:r>
            <a:endParaRPr lang="ru-RU" sz="2800" b="1" dirty="0">
              <a:solidFill>
                <a:srgbClr val="99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610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990600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85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476672"/>
            <a:ext cx="63367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 ПРАВОВОГО РЕГУЛИРОВАНИЯ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/>
              <a:t>это </a:t>
            </a:r>
            <a:r>
              <a:rPr lang="ru-RU" dirty="0"/>
              <a:t>способ или совокупность способов правового воздействия на участников правоотношений.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395536" y="1628800"/>
            <a:ext cx="4104456" cy="1872208"/>
          </a:xfrm>
          <a:prstGeom prst="upArrow">
            <a:avLst>
              <a:gd name="adj1" fmla="val 81054"/>
              <a:gd name="adj2" fmla="val 43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диспозитивный ме­тод </a:t>
            </a:r>
            <a:r>
              <a:rPr lang="ru-RU" dirty="0"/>
              <a:t>правового регулирования (основанного на равенстве сторон)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4716016" y="1628800"/>
            <a:ext cx="4104456" cy="1872208"/>
          </a:xfrm>
          <a:prstGeom prst="upArrow">
            <a:avLst>
              <a:gd name="adj1" fmla="val 81054"/>
              <a:gd name="adj2" fmla="val 43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императивный метод </a:t>
            </a:r>
            <a:r>
              <a:rPr lang="ru-RU" dirty="0"/>
              <a:t>правового регулирования (основанного на власти и подчинении)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395536" y="3861048"/>
            <a:ext cx="8208912" cy="2592288"/>
            <a:chOff x="395536" y="3861048"/>
            <a:chExt cx="8208912" cy="2592288"/>
          </a:xfrm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>
              <a:off x="1043608" y="3861048"/>
              <a:ext cx="6912768" cy="648072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Признаки</a:t>
              </a:r>
              <a:r>
                <a:rPr lang="ru-RU" b="1" dirty="0">
                  <a:solidFill>
                    <a:schemeClr val="tx1"/>
                  </a:solidFill>
                </a:rPr>
                <a:t>, </a:t>
              </a:r>
              <a:r>
                <a:rPr lang="ru-RU" b="1" dirty="0" smtClean="0">
                  <a:solidFill>
                    <a:schemeClr val="tx1"/>
                  </a:solidFill>
                </a:rPr>
                <a:t>отличающие </a:t>
              </a:r>
              <a:r>
                <a:rPr lang="ru-RU" b="1" dirty="0">
                  <a:solidFill>
                    <a:schemeClr val="tx1"/>
                  </a:solidFill>
                </a:rPr>
                <a:t>предпринимательские отношения от других видов общественных отношений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5536" y="4797152"/>
              <a:ext cx="38164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предпринимательские отношения связаны с предпринимательской деятельностью, поскольку возникают в процессе ее осуществления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8024" y="4797152"/>
              <a:ext cx="38164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не­пременным участником этих отношений выступает предприниматель или иной хозяйствующий субъект.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4211960" y="4509120"/>
              <a:ext cx="576064" cy="1116124"/>
              <a:chOff x="4211960" y="4509120"/>
              <a:chExt cx="576064" cy="1116124"/>
            </a:xfrm>
          </p:grpSpPr>
          <p:cxnSp>
            <p:nvCxnSpPr>
              <p:cNvPr id="12" name="Прямая соединительная линия 11"/>
              <p:cNvCxnSpPr>
                <a:stCxn id="8" idx="1"/>
              </p:cNvCxnSpPr>
              <p:nvPr/>
            </p:nvCxnSpPr>
            <p:spPr>
              <a:xfrm>
                <a:off x="4499992" y="4509120"/>
                <a:ext cx="0" cy="111612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9" idx="3"/>
                <a:endCxn id="10" idx="1"/>
              </p:cNvCxnSpPr>
              <p:nvPr/>
            </p:nvCxnSpPr>
            <p:spPr>
              <a:xfrm>
                <a:off x="4211960" y="5625244"/>
                <a:ext cx="57606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61353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98B81"/>
                </a:solidFill>
              </a:rPr>
              <a:t>Принципы предпринимательского (хозяйственного) права</a:t>
            </a:r>
            <a:endParaRPr lang="ru-RU" sz="2800" dirty="0">
              <a:solidFill>
                <a:srgbClr val="798B8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755576" y="1559688"/>
            <a:ext cx="8064896" cy="1633804"/>
            <a:chOff x="755576" y="1556792"/>
            <a:chExt cx="8064896" cy="1633804"/>
          </a:xfrm>
        </p:grpSpPr>
        <p:sp>
          <p:nvSpPr>
            <p:cNvPr id="4" name="Прямоугольник с одним скругленным углом 3"/>
            <p:cNvSpPr/>
            <p:nvPr/>
          </p:nvSpPr>
          <p:spPr>
            <a:xfrm flipH="1">
              <a:off x="755576" y="1556792"/>
              <a:ext cx="8064896" cy="648072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равенства участников регулируемых гражданским законодательством </a:t>
              </a:r>
              <a:r>
                <a:rPr lang="ru-RU" sz="1600" dirty="0" smtClean="0"/>
                <a:t>отношений</a:t>
              </a:r>
              <a:endParaRPr lang="ru-RU" sz="1600" dirty="0"/>
            </a:p>
          </p:txBody>
        </p:sp>
        <p:sp>
          <p:nvSpPr>
            <p:cNvPr id="5" name="Прямоугольник с одним скругленным углом 4"/>
            <p:cNvSpPr/>
            <p:nvPr/>
          </p:nvSpPr>
          <p:spPr>
            <a:xfrm flipH="1">
              <a:off x="755576" y="2276872"/>
              <a:ext cx="8064896" cy="36004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неприкосновенности </a:t>
              </a:r>
              <a:r>
                <a:rPr lang="ru-RU" sz="1600" dirty="0" smtClean="0"/>
                <a:t>собственности</a:t>
              </a:r>
              <a:endParaRPr lang="ru-RU" sz="1600" dirty="0"/>
            </a:p>
          </p:txBody>
        </p:sp>
        <p:sp>
          <p:nvSpPr>
            <p:cNvPr id="6" name="Прямоугольник с одним скругленным углом 5"/>
            <p:cNvSpPr/>
            <p:nvPr/>
          </p:nvSpPr>
          <p:spPr>
            <a:xfrm flipH="1">
              <a:off x="755576" y="2708920"/>
              <a:ext cx="8064896" cy="481676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свободы </a:t>
              </a:r>
              <a:r>
                <a:rPr lang="ru-RU" sz="1600" dirty="0" smtClean="0"/>
                <a:t>договора</a:t>
              </a:r>
              <a:endParaRPr lang="ru-RU" sz="1600" dirty="0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744635" y="3284984"/>
            <a:ext cx="8075837" cy="1944216"/>
            <a:chOff x="744635" y="3284984"/>
            <a:chExt cx="8075837" cy="1944216"/>
          </a:xfrm>
        </p:grpSpPr>
        <p:sp>
          <p:nvSpPr>
            <p:cNvPr id="7" name="Прямоугольник с одним скругленным углом 6"/>
            <p:cNvSpPr/>
            <p:nvPr/>
          </p:nvSpPr>
          <p:spPr>
            <a:xfrm flipH="1">
              <a:off x="755576" y="3933056"/>
              <a:ext cx="8064896" cy="432048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беспрепятственного осуществления гражданских прав</a:t>
              </a:r>
            </a:p>
          </p:txBody>
        </p:sp>
        <p:sp>
          <p:nvSpPr>
            <p:cNvPr id="8" name="Прямоугольник с одним скругленным углом 7"/>
            <p:cNvSpPr/>
            <p:nvPr/>
          </p:nvSpPr>
          <p:spPr>
            <a:xfrm flipH="1">
              <a:off x="744635" y="4437112"/>
              <a:ext cx="8064896" cy="36004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/>
                <a:t>принцип обеспечения восстановления нарушенных граждан­ских прав</a:t>
              </a:r>
            </a:p>
          </p:txBody>
        </p:sp>
        <p:sp>
          <p:nvSpPr>
            <p:cNvPr id="9" name="Прямоугольник с одним скругленным углом 8"/>
            <p:cNvSpPr/>
            <p:nvPr/>
          </p:nvSpPr>
          <p:spPr>
            <a:xfrm flipH="1">
              <a:off x="755576" y="3284984"/>
              <a:ext cx="8064896" cy="576064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недопустимости произвольного вмешательства кого-либо в частные дела</a:t>
              </a:r>
            </a:p>
          </p:txBody>
        </p:sp>
        <p:sp>
          <p:nvSpPr>
            <p:cNvPr id="10" name="Прямоугольник с одним скругленным углом 9"/>
            <p:cNvSpPr/>
            <p:nvPr/>
          </p:nvSpPr>
          <p:spPr>
            <a:xfrm flipH="1">
              <a:off x="755576" y="4869160"/>
              <a:ext cx="8064896" cy="36004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судебной защиты гражданских прав </a:t>
              </a: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755576" y="5301208"/>
            <a:ext cx="8082020" cy="1296144"/>
            <a:chOff x="755576" y="5301208"/>
            <a:chExt cx="8082020" cy="1296144"/>
          </a:xfrm>
        </p:grpSpPr>
        <p:sp>
          <p:nvSpPr>
            <p:cNvPr id="61" name="Прямоугольник с одним скругленным углом 60"/>
            <p:cNvSpPr/>
            <p:nvPr/>
          </p:nvSpPr>
          <p:spPr>
            <a:xfrm flipH="1">
              <a:off x="755576" y="5301208"/>
              <a:ext cx="8064896" cy="36004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законности</a:t>
              </a:r>
            </a:p>
          </p:txBody>
        </p:sp>
        <p:sp>
          <p:nvSpPr>
            <p:cNvPr id="62" name="Прямоугольник с одним скругленным углом 61"/>
            <p:cNvSpPr/>
            <p:nvPr/>
          </p:nvSpPr>
          <p:spPr>
            <a:xfrm flipH="1">
              <a:off x="755576" y="5769260"/>
              <a:ext cx="8064896" cy="36004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 свободного перемещения товаров, работ и услуг</a:t>
              </a:r>
            </a:p>
          </p:txBody>
        </p:sp>
        <p:sp>
          <p:nvSpPr>
            <p:cNvPr id="63" name="Прямоугольник с одним скругленным углом 62"/>
            <p:cNvSpPr/>
            <p:nvPr/>
          </p:nvSpPr>
          <p:spPr>
            <a:xfrm flipH="1">
              <a:off x="772700" y="6237312"/>
              <a:ext cx="8064896" cy="36004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принцип: участников предпринимательских отношений 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51520" y="827956"/>
            <a:ext cx="521180" cy="5589376"/>
            <a:chOff x="251520" y="827956"/>
            <a:chExt cx="521180" cy="5589376"/>
          </a:xfrm>
        </p:grpSpPr>
        <p:cxnSp>
          <p:nvCxnSpPr>
            <p:cNvPr id="14" name="Прямая соединительная линия 13"/>
            <p:cNvCxnSpPr>
              <a:stCxn id="2" idx="1"/>
            </p:cNvCxnSpPr>
            <p:nvPr/>
          </p:nvCxnSpPr>
          <p:spPr>
            <a:xfrm>
              <a:off x="251520" y="827956"/>
              <a:ext cx="0" cy="558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2" idx="1"/>
            </p:cNvCxnSpPr>
            <p:nvPr/>
          </p:nvCxnSpPr>
          <p:spPr>
            <a:xfrm>
              <a:off x="251520" y="827956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endCxn id="4" idx="3"/>
            </p:cNvCxnSpPr>
            <p:nvPr/>
          </p:nvCxnSpPr>
          <p:spPr>
            <a:xfrm>
              <a:off x="251520" y="1883724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5" idx="3"/>
            </p:cNvCxnSpPr>
            <p:nvPr/>
          </p:nvCxnSpPr>
          <p:spPr>
            <a:xfrm>
              <a:off x="251520" y="2459788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6" idx="3"/>
            </p:cNvCxnSpPr>
            <p:nvPr/>
          </p:nvCxnSpPr>
          <p:spPr>
            <a:xfrm>
              <a:off x="251520" y="2952654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endCxn id="9" idx="3"/>
            </p:cNvCxnSpPr>
            <p:nvPr/>
          </p:nvCxnSpPr>
          <p:spPr>
            <a:xfrm>
              <a:off x="251520" y="3573016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endCxn id="7" idx="3"/>
            </p:cNvCxnSpPr>
            <p:nvPr/>
          </p:nvCxnSpPr>
          <p:spPr>
            <a:xfrm>
              <a:off x="251520" y="4149080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endCxn id="8" idx="3"/>
            </p:cNvCxnSpPr>
            <p:nvPr/>
          </p:nvCxnSpPr>
          <p:spPr>
            <a:xfrm>
              <a:off x="251520" y="4617132"/>
              <a:ext cx="49311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endCxn id="10" idx="3"/>
            </p:cNvCxnSpPr>
            <p:nvPr/>
          </p:nvCxnSpPr>
          <p:spPr>
            <a:xfrm>
              <a:off x="251520" y="5049180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>
              <a:endCxn id="61" idx="3"/>
            </p:cNvCxnSpPr>
            <p:nvPr/>
          </p:nvCxnSpPr>
          <p:spPr>
            <a:xfrm>
              <a:off x="251520" y="5481228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>
              <a:endCxn id="62" idx="3"/>
            </p:cNvCxnSpPr>
            <p:nvPr/>
          </p:nvCxnSpPr>
          <p:spPr>
            <a:xfrm>
              <a:off x="251520" y="5949280"/>
              <a:ext cx="504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>
              <a:endCxn id="63" idx="3"/>
            </p:cNvCxnSpPr>
            <p:nvPr/>
          </p:nvCxnSpPr>
          <p:spPr>
            <a:xfrm>
              <a:off x="251520" y="6417332"/>
              <a:ext cx="5211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4543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98B81"/>
                </a:solidFill>
              </a:rPr>
              <a:t>Система предпринимательского (хозяйственного) права</a:t>
            </a:r>
            <a:endParaRPr lang="ru-RU" sz="2800" dirty="0">
              <a:solidFill>
                <a:srgbClr val="798B81"/>
              </a:solidFill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395536" y="2492896"/>
            <a:ext cx="3888432" cy="3744416"/>
          </a:xfrm>
          <a:prstGeom prst="snip1Rect">
            <a:avLst>
              <a:gd name="adj" fmla="val 8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предпринимательские отношения, субъекты предприниматель­ского права; </a:t>
            </a:r>
            <a:endParaRPr lang="ru-RU" sz="1600" dirty="0" smtClean="0"/>
          </a:p>
          <a:p>
            <a:r>
              <a:rPr lang="ru-RU" sz="1600" dirty="0" smtClean="0"/>
              <a:t>банкротство </a:t>
            </a:r>
            <a:r>
              <a:rPr lang="ru-RU" sz="1600" dirty="0"/>
              <a:t>(несостоятельность); предпринимательская дея­тельность (понятие, признаки, виды и формы); государственное регулиро­вание предпринимательской деятельности; предпринимательский договор; ответственность в сфере предпринимательской деятельности; защита прав предпринимателей (формы и способы защиты)</a:t>
            </a: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flipH="1">
            <a:off x="4716016" y="2492896"/>
            <a:ext cx="4032448" cy="4032448"/>
          </a:xfrm>
          <a:prstGeom prst="snip1Rect">
            <a:avLst>
              <a:gd name="adj" fmla="val 8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/>
              <a:t>правовое регулирование бир­жевой деятельности; </a:t>
            </a:r>
            <a:endParaRPr lang="ru-RU" sz="1600" dirty="0" smtClean="0"/>
          </a:p>
          <a:p>
            <a:pPr algn="r"/>
            <a:r>
              <a:rPr lang="ru-RU" sz="1600" dirty="0" smtClean="0"/>
              <a:t>правовое </a:t>
            </a:r>
            <a:r>
              <a:rPr lang="ru-RU" sz="1600" dirty="0"/>
              <a:t>регулирование инвестиционной деятельно­сти; правовое регулирование внешнеэкономической деятельности; право­вое регулирование банковской деятельности; </a:t>
            </a:r>
            <a:endParaRPr lang="ru-RU" sz="1600" dirty="0" smtClean="0"/>
          </a:p>
          <a:p>
            <a:pPr algn="r"/>
            <a:r>
              <a:rPr lang="ru-RU" sz="1600" dirty="0" smtClean="0"/>
              <a:t>правовое </a:t>
            </a:r>
            <a:r>
              <a:rPr lang="ru-RU" sz="1600" dirty="0"/>
              <a:t>регулирование дея­тельности транспорта; </a:t>
            </a:r>
            <a:endParaRPr lang="ru-RU" sz="1600" dirty="0" smtClean="0"/>
          </a:p>
          <a:p>
            <a:pPr algn="r"/>
            <a:r>
              <a:rPr lang="ru-RU" sz="1600" dirty="0" smtClean="0"/>
              <a:t>правовое </a:t>
            </a:r>
            <a:r>
              <a:rPr lang="ru-RU" sz="1600" dirty="0"/>
              <a:t>регулирование страховой деятельности; </a:t>
            </a:r>
            <a:endParaRPr lang="ru-RU" sz="1600" dirty="0" smtClean="0"/>
          </a:p>
          <a:p>
            <a:pPr algn="r"/>
            <a:r>
              <a:rPr lang="ru-RU" sz="1600" dirty="0" smtClean="0"/>
              <a:t>правовое </a:t>
            </a:r>
            <a:r>
              <a:rPr lang="ru-RU" sz="1600" dirty="0"/>
              <a:t>регулирование архитектурной, градостроительной и строитель­ной деятельности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95536" y="1628800"/>
            <a:ext cx="3888432" cy="864096"/>
            <a:chOff x="395536" y="1628800"/>
            <a:chExt cx="3888432" cy="864096"/>
          </a:xfrm>
          <a:solidFill>
            <a:srgbClr val="798B81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395536" y="1628800"/>
              <a:ext cx="3888432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Общая</a:t>
              </a:r>
              <a:r>
                <a:rPr lang="ru-RU" dirty="0" smtClean="0"/>
                <a:t> часть </a:t>
              </a:r>
              <a:r>
                <a:rPr lang="ru-RU" dirty="0"/>
                <a:t>включает следующие правовые </a:t>
              </a:r>
              <a:r>
                <a:rPr lang="ru-RU" dirty="0" smtClean="0"/>
                <a:t>институты:</a:t>
              </a:r>
              <a:endParaRPr lang="ru-RU" dirty="0"/>
            </a:p>
          </p:txBody>
        </p:sp>
        <p:cxnSp>
          <p:nvCxnSpPr>
            <p:cNvPr id="12" name="Прямая соединительная линия 11"/>
            <p:cNvCxnSpPr>
              <a:stCxn id="3" idx="3"/>
              <a:endCxn id="4" idx="2"/>
            </p:cNvCxnSpPr>
            <p:nvPr/>
          </p:nvCxnSpPr>
          <p:spPr>
            <a:xfrm flipV="1">
              <a:off x="2339752" y="2276872"/>
              <a:ext cx="0" cy="216024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4716016" y="1628800"/>
            <a:ext cx="4032448" cy="864096"/>
            <a:chOff x="4716016" y="1628800"/>
            <a:chExt cx="4032448" cy="864096"/>
          </a:xfrm>
          <a:solidFill>
            <a:srgbClr val="798B81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4716016" y="1628800"/>
              <a:ext cx="4032448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Особенная</a:t>
              </a:r>
              <a:r>
                <a:rPr lang="ru-RU" dirty="0" smtClean="0"/>
                <a:t> часть </a:t>
              </a:r>
              <a:r>
                <a:rPr lang="ru-RU" dirty="0"/>
                <a:t>включает следующие правовые </a:t>
              </a:r>
              <a:r>
                <a:rPr lang="ru-RU" dirty="0" smtClean="0"/>
                <a:t>институты:</a:t>
              </a:r>
            </a:p>
          </p:txBody>
        </p:sp>
        <p:cxnSp>
          <p:nvCxnSpPr>
            <p:cNvPr id="14" name="Прямая соединительная линия 13"/>
            <p:cNvCxnSpPr>
              <a:stCxn id="8" idx="3"/>
              <a:endCxn id="5" idx="2"/>
            </p:cNvCxnSpPr>
            <p:nvPr/>
          </p:nvCxnSpPr>
          <p:spPr>
            <a:xfrm flipV="1">
              <a:off x="6732240" y="2276872"/>
              <a:ext cx="0" cy="216024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6587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7929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Понятие, виды и формы предпринимательской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Предпринимательская деятельность </a:t>
            </a:r>
            <a:r>
              <a:rPr lang="ru-RU" dirty="0"/>
              <a:t>- это вид хозяйственной дея­тельности, представляющей собой самостоятельную, инициативную деятельность субъекта предпринимательской деятельности, направ­ленную на получение прибыли (дохода).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536" y="1556792"/>
            <a:ext cx="8348986" cy="0"/>
          </a:xfrm>
          <a:prstGeom prst="line">
            <a:avLst/>
          </a:prstGeom>
          <a:ln w="38100">
            <a:solidFill>
              <a:srgbClr val="CC0F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95536" y="2807582"/>
            <a:ext cx="2520280" cy="7098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инициативность и са­мостоятельность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3548" y="4193614"/>
            <a:ext cx="230425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рисковый характер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13826" y="2807582"/>
            <a:ext cx="2880320" cy="714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наличие собст­венности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34995" y="4085602"/>
            <a:ext cx="2304256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направленность на получение прибыли (дохода)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807804" y="3162521"/>
            <a:ext cx="3227191" cy="1427137"/>
            <a:chOff x="2807804" y="3162521"/>
            <a:chExt cx="3227191" cy="1427137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098839" y="3441063"/>
              <a:ext cx="2664296" cy="83903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ПРИЗНАКИ </a:t>
              </a:r>
              <a:r>
                <a:rPr lang="ru-RU" dirty="0" smtClean="0">
                  <a:solidFill>
                    <a:schemeClr val="tx1"/>
                  </a:solidFill>
                </a:rPr>
                <a:t>предпринимательской деятельности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Прямая со стрелкой 15"/>
            <p:cNvCxnSpPr>
              <a:stCxn id="10" idx="0"/>
              <a:endCxn id="11" idx="3"/>
            </p:cNvCxnSpPr>
            <p:nvPr/>
          </p:nvCxnSpPr>
          <p:spPr>
            <a:xfrm flipH="1" flipV="1">
              <a:off x="2915816" y="3162521"/>
              <a:ext cx="1515171" cy="27854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10" idx="0"/>
              <a:endCxn id="13" idx="1"/>
            </p:cNvCxnSpPr>
            <p:nvPr/>
          </p:nvCxnSpPr>
          <p:spPr>
            <a:xfrm flipV="1">
              <a:off x="4430987" y="3164618"/>
              <a:ext cx="1582839" cy="2764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10" idx="2"/>
              <a:endCxn id="12" idx="3"/>
            </p:cNvCxnSpPr>
            <p:nvPr/>
          </p:nvCxnSpPr>
          <p:spPr>
            <a:xfrm flipH="1">
              <a:off x="2807804" y="4280100"/>
              <a:ext cx="1623183" cy="30955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0" idx="2"/>
              <a:endCxn id="14" idx="1"/>
            </p:cNvCxnSpPr>
            <p:nvPr/>
          </p:nvCxnSpPr>
          <p:spPr>
            <a:xfrm>
              <a:off x="4430987" y="4280100"/>
              <a:ext cx="1604008" cy="30955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408513" y="5301208"/>
            <a:ext cx="8049972" cy="1304140"/>
            <a:chOff x="408513" y="5301208"/>
            <a:chExt cx="8049972" cy="130414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Прямоугольник 39"/>
            <p:cNvSpPr/>
            <p:nvPr/>
          </p:nvSpPr>
          <p:spPr>
            <a:xfrm>
              <a:off x="2913869" y="5301208"/>
              <a:ext cx="3240360" cy="72008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ФОРМЫ </a:t>
              </a:r>
              <a:r>
                <a:rPr lang="ru-RU" b="1" dirty="0" smtClean="0">
                  <a:solidFill>
                    <a:schemeClr val="tx1"/>
                  </a:solidFill>
                </a:rPr>
                <a:t>ПРЕДПРИНИМАТЕЛЬСТВА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с двумя скругленными соседними углами 40"/>
            <p:cNvSpPr/>
            <p:nvPr/>
          </p:nvSpPr>
          <p:spPr>
            <a:xfrm>
              <a:off x="408513" y="6021288"/>
              <a:ext cx="3672408" cy="576064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Частная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2" name="Прямоугольник с двумя скругленными соседними углами 41"/>
            <p:cNvSpPr/>
            <p:nvPr/>
          </p:nvSpPr>
          <p:spPr>
            <a:xfrm>
              <a:off x="4786077" y="6029284"/>
              <a:ext cx="3672408" cy="576064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Государственная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67310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801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основанные на праве хозяйственного ведения, и казенные предприятия, обладающие имуществом на праве оперативного управления, в т</a:t>
            </a:r>
            <a:r>
              <a:rPr lang="ru-RU" dirty="0" smtClean="0"/>
              <a:t>. ч</a:t>
            </a:r>
            <a:r>
              <a:rPr lang="ru-RU" dirty="0"/>
              <a:t>. дочерние предприятия, а также финансируемые учредителем учреждения и государственные учреждения.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Государственное предпринимательство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512" y="755948"/>
            <a:ext cx="5689879" cy="4345894"/>
            <a:chOff x="179512" y="755948"/>
            <a:chExt cx="5689879" cy="43458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80859" y="4178512"/>
              <a:ext cx="4572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dirty="0"/>
                <a:t>как обыч­ный участник предпринимательских отношений (горизонтальные отноше­ния)</a:t>
              </a: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179512" y="755948"/>
              <a:ext cx="5689879" cy="3905944"/>
              <a:chOff x="179512" y="755948"/>
              <a:chExt cx="5689879" cy="3905944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900839" y="2410670"/>
                <a:ext cx="4662772" cy="1099094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>
                    <a:solidFill>
                      <a:schemeClr val="bg1"/>
                    </a:solidFill>
                  </a:rPr>
                  <a:t>Государство может быть субъектом предпри­нимательской деятельности и выступать в </a:t>
                </a:r>
                <a:r>
                  <a:rPr lang="ru-RU" i="1" dirty="0">
                    <a:solidFill>
                      <a:schemeClr val="bg1"/>
                    </a:solidFill>
                  </a:rPr>
                  <a:t>двух </a:t>
                </a:r>
                <a:r>
                  <a:rPr lang="ru-RU" i="1" dirty="0" smtClean="0">
                    <a:solidFill>
                      <a:schemeClr val="bg1"/>
                    </a:solidFill>
                  </a:rPr>
                  <a:t>качествах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" name="Прямая соединительная линия 16"/>
              <p:cNvCxnSpPr>
                <a:endCxn id="3" idx="1"/>
              </p:cNvCxnSpPr>
              <p:nvPr/>
            </p:nvCxnSpPr>
            <p:spPr>
              <a:xfrm flipV="1">
                <a:off x="179512" y="755948"/>
                <a:ext cx="0" cy="388422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>
                <a:endCxn id="6" idx="1"/>
              </p:cNvCxnSpPr>
              <p:nvPr/>
            </p:nvCxnSpPr>
            <p:spPr>
              <a:xfrm>
                <a:off x="179512" y="4640177"/>
                <a:ext cx="901347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Прямоугольник 24"/>
              <p:cNvSpPr/>
              <p:nvPr/>
            </p:nvSpPr>
            <p:spPr>
              <a:xfrm>
                <a:off x="683568" y="4292560"/>
                <a:ext cx="3600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/>
                  <a:t>2</a:t>
                </a:r>
                <a:endParaRPr lang="ru-RU" b="1" dirty="0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297391" y="3529908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dirty="0"/>
                  <a:t>как регулятор предпринимательских отношений (вертикальные отношения)</a:t>
                </a:r>
              </a:p>
            </p:txBody>
          </p:sp>
          <p:cxnSp>
            <p:nvCxnSpPr>
              <p:cNvPr id="11" name="Прямая соединительная линия 10"/>
              <p:cNvCxnSpPr>
                <a:stCxn id="7" idx="1"/>
              </p:cNvCxnSpPr>
              <p:nvPr/>
            </p:nvCxnSpPr>
            <p:spPr>
              <a:xfrm>
                <a:off x="900839" y="2960217"/>
                <a:ext cx="0" cy="89285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>
                <a:endCxn id="5" idx="1"/>
              </p:cNvCxnSpPr>
              <p:nvPr/>
            </p:nvCxnSpPr>
            <p:spPr>
              <a:xfrm>
                <a:off x="900839" y="3853073"/>
                <a:ext cx="396552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Прямоугольник 25"/>
              <p:cNvSpPr/>
              <p:nvPr/>
            </p:nvSpPr>
            <p:spPr>
              <a:xfrm>
                <a:off x="971600" y="3500472"/>
                <a:ext cx="3600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/>
                  <a:t>1</a:t>
                </a:r>
                <a:endParaRPr lang="ru-RU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44357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95736" y="1998859"/>
            <a:ext cx="4680520" cy="6380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 зависимости от вида государственной собственности 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611560" y="404664"/>
            <a:ext cx="3744416" cy="1584176"/>
          </a:xfrm>
          <a:prstGeom prst="downArrowCallout">
            <a:avLst>
              <a:gd name="adj1" fmla="val 25000"/>
              <a:gd name="adj2" fmla="val 23626"/>
              <a:gd name="adj3" fmla="val 16754"/>
              <a:gd name="adj4" fmla="val 7872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республиканские </a:t>
            </a:r>
            <a:r>
              <a:rPr lang="ru-RU" sz="1600" dirty="0">
                <a:solidFill>
                  <a:schemeClr val="tx1"/>
                </a:solidFill>
              </a:rPr>
              <a:t>государственные предприятия (т.е. предприятия, находящиеся в республиканской собственности)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716016" y="404664"/>
            <a:ext cx="3888432" cy="1569903"/>
          </a:xfrm>
          <a:prstGeom prst="downArrowCallout">
            <a:avLst>
              <a:gd name="adj1" fmla="val 25000"/>
              <a:gd name="adj2" fmla="val 23626"/>
              <a:gd name="adj3" fmla="val 16754"/>
              <a:gd name="adj4" fmla="val 7872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коммунальные</a:t>
            </a:r>
            <a:r>
              <a:rPr lang="ru-RU" sz="1600" dirty="0">
                <a:solidFill>
                  <a:schemeClr val="tx1"/>
                </a:solidFill>
              </a:rPr>
              <a:t> государствен­ные предприятия (предприятия, находящиеся в коммунальной собственно­сти)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852936"/>
            <a:ext cx="2592288" cy="35283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Национальная компания </a:t>
            </a:r>
            <a:r>
              <a:rPr lang="ru-RU" sz="1500" dirty="0">
                <a:solidFill>
                  <a:schemeClr val="tx1"/>
                </a:solidFill>
              </a:rPr>
              <a:t>является созданное по решению Правительства РК акционерное общество, контрольный пакет акций которого принадлежит государству или национальному холдингу, и осуществляющее деятельность в стратегически важных отраслях, </a:t>
            </a:r>
            <a:r>
              <a:rPr lang="ru-RU" sz="1500" dirty="0" smtClean="0">
                <a:solidFill>
                  <a:schemeClr val="tx1"/>
                </a:solidFill>
              </a:rPr>
              <a:t>составляющих </a:t>
            </a:r>
            <a:r>
              <a:rPr lang="ru-RU" sz="1500" dirty="0">
                <a:solidFill>
                  <a:schemeClr val="tx1"/>
                </a:solidFill>
              </a:rPr>
              <a:t>основу национальной экономики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23828" y="2852936"/>
            <a:ext cx="2772308" cy="35364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Национальный холдинг </a:t>
            </a:r>
            <a:r>
              <a:rPr lang="ru-RU" sz="1500" dirty="0">
                <a:solidFill>
                  <a:schemeClr val="tx1"/>
                </a:solidFill>
              </a:rPr>
              <a:t>является акционерное общество, </a:t>
            </a:r>
            <a:r>
              <a:rPr lang="ru-RU" sz="1500" dirty="0" smtClean="0">
                <a:solidFill>
                  <a:schemeClr val="tx1"/>
                </a:solidFill>
              </a:rPr>
              <a:t>учредителем </a:t>
            </a:r>
            <a:r>
              <a:rPr lang="ru-RU" sz="1500" dirty="0">
                <a:solidFill>
                  <a:schemeClr val="tx1"/>
                </a:solidFill>
              </a:rPr>
              <a:t>и единственным акционером которого является Правительство РК, созданное для эффективного управления принадлежащими ему на праве собственности пакетами акций национальных компаний и иных </a:t>
            </a:r>
            <a:r>
              <a:rPr lang="ru-RU" sz="1500" dirty="0" smtClean="0">
                <a:solidFill>
                  <a:schemeClr val="tx1"/>
                </a:solidFill>
              </a:rPr>
              <a:t>акционерных </a:t>
            </a:r>
            <a:r>
              <a:rPr lang="ru-RU" sz="1500" dirty="0">
                <a:solidFill>
                  <a:schemeClr val="tx1"/>
                </a:solidFill>
              </a:rPr>
              <a:t>обществ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852936"/>
            <a:ext cx="2880320" cy="35283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Национальной управляющей компанией </a:t>
            </a:r>
            <a:r>
              <a:rPr lang="ru-RU" sz="1500" dirty="0">
                <a:solidFill>
                  <a:schemeClr val="tx1"/>
                </a:solidFill>
              </a:rPr>
              <a:t>является акционерное общество, учредителем и единственным акционером которого является Правительство РК, имеющее основной целью деятельности управление принадлежащими ему на праве собственности пакетами акций (долями участия) национальных институтов развития и других юридических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xmlns="" val="344883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Частное  предпринимательство </a:t>
            </a: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3851920" y="2852936"/>
            <a:ext cx="2448272" cy="3276364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bg1"/>
                </a:solidFill>
              </a:rPr>
              <a:t>Личное предпринимательство </a:t>
            </a:r>
            <a:r>
              <a:rPr lang="ru-RU" sz="1500" dirty="0" smtClean="0">
                <a:solidFill>
                  <a:schemeClr val="bg1"/>
                </a:solidFill>
              </a:rPr>
              <a:t>осуществляется </a:t>
            </a:r>
            <a:r>
              <a:rPr lang="ru-RU" sz="1500" dirty="0">
                <a:solidFill>
                  <a:schemeClr val="bg1"/>
                </a:solidFill>
              </a:rPr>
              <a:t>одним физическим лицом самостоятельно на базе имущества, принадлежащего ему на праве собственности, а также в силу иного права, допускающего пользование и (или) распоряжение имуществом</a:t>
            </a: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6372200" y="2852936"/>
            <a:ext cx="2664296" cy="3276364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bg1"/>
                </a:solidFill>
              </a:rPr>
              <a:t>Совместное предпринимательство осуществляется группой </a:t>
            </a:r>
            <a:r>
              <a:rPr lang="ru-RU" sz="1500" dirty="0" smtClean="0">
                <a:solidFill>
                  <a:schemeClr val="bg1"/>
                </a:solidFill>
              </a:rPr>
              <a:t>физических </a:t>
            </a:r>
            <a:r>
              <a:rPr lang="ru-RU" sz="1500" dirty="0">
                <a:solidFill>
                  <a:schemeClr val="bg1"/>
                </a:solidFill>
              </a:rPr>
              <a:t>лиц (индивидуальных предпринимателей) на базе имущества, при-надлежащего им на праве общей собственности, а также в силу иного </a:t>
            </a:r>
            <a:r>
              <a:rPr lang="ru-RU" sz="1500" dirty="0" smtClean="0">
                <a:solidFill>
                  <a:schemeClr val="bg1"/>
                </a:solidFill>
              </a:rPr>
              <a:t>права</a:t>
            </a:r>
            <a:r>
              <a:rPr lang="ru-RU" sz="1500" dirty="0">
                <a:solidFill>
                  <a:schemeClr val="bg1"/>
                </a:solidFill>
              </a:rPr>
              <a:t>, допускающего совместное пользование и (или) распоряжение </a:t>
            </a:r>
            <a:r>
              <a:rPr lang="ru-RU" sz="1500" dirty="0" smtClean="0">
                <a:solidFill>
                  <a:schemeClr val="bg1"/>
                </a:solidFill>
              </a:rPr>
              <a:t>имуществом</a:t>
            </a:r>
            <a:endParaRPr lang="ru-RU" sz="1500" dirty="0">
              <a:solidFill>
                <a:schemeClr val="bg1"/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4860032" y="980728"/>
            <a:ext cx="4032448" cy="1872208"/>
            <a:chOff x="4860032" y="980728"/>
            <a:chExt cx="4032448" cy="1872208"/>
          </a:xfrm>
        </p:grpSpPr>
        <p:sp>
          <p:nvSpPr>
            <p:cNvPr id="11" name="Выноска со стрелкой вверх 10"/>
            <p:cNvSpPr/>
            <p:nvPr/>
          </p:nvSpPr>
          <p:spPr>
            <a:xfrm>
              <a:off x="4860032" y="980728"/>
              <a:ext cx="4032448" cy="1440160"/>
            </a:xfrm>
            <a:prstGeom prst="upArrowCallout">
              <a:avLst>
                <a:gd name="adj1" fmla="val 25000"/>
                <a:gd name="adj2" fmla="val 25000"/>
                <a:gd name="adj3" fmla="val 17081"/>
                <a:gd name="adj4" fmla="val 78655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предпринимательство физических лиц без образования юридического лица (индивидуальное предпринимательство)</a:t>
              </a:r>
            </a:p>
          </p:txBody>
        </p:sp>
        <p:cxnSp>
          <p:nvCxnSpPr>
            <p:cNvPr id="15" name="Прямая со стрелкой 14"/>
            <p:cNvCxnSpPr>
              <a:endCxn id="12" idx="0"/>
            </p:cNvCxnSpPr>
            <p:nvPr/>
          </p:nvCxnSpPr>
          <p:spPr>
            <a:xfrm>
              <a:off x="5076056" y="2420888"/>
              <a:ext cx="0" cy="4320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endCxn id="13" idx="0"/>
            </p:cNvCxnSpPr>
            <p:nvPr/>
          </p:nvCxnSpPr>
          <p:spPr>
            <a:xfrm>
              <a:off x="7704348" y="2420888"/>
              <a:ext cx="0" cy="4320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с одним скругленным углом 34"/>
          <p:cNvSpPr/>
          <p:nvPr/>
        </p:nvSpPr>
        <p:spPr>
          <a:xfrm>
            <a:off x="35496" y="3573016"/>
            <a:ext cx="1728192" cy="2448272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/>
              <a:t>коммерческие организации </a:t>
            </a:r>
            <a:r>
              <a:rPr lang="ru-RU" sz="1600" dirty="0" smtClean="0"/>
              <a:t>хозяйственное </a:t>
            </a:r>
            <a:r>
              <a:rPr lang="ru-RU" sz="1600" dirty="0"/>
              <a:t>товарищество, акционерное общество и производственный кооператив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251520" y="980728"/>
            <a:ext cx="4320480" cy="2592288"/>
            <a:chOff x="251520" y="980728"/>
            <a:chExt cx="4320480" cy="2592288"/>
          </a:xfrm>
        </p:grpSpPr>
        <p:sp>
          <p:nvSpPr>
            <p:cNvPr id="10" name="Выноска со стрелкой вверх 9"/>
            <p:cNvSpPr/>
            <p:nvPr/>
          </p:nvSpPr>
          <p:spPr>
            <a:xfrm>
              <a:off x="251520" y="980728"/>
              <a:ext cx="4320480" cy="1440160"/>
            </a:xfrm>
            <a:prstGeom prst="upArrowCallout">
              <a:avLst>
                <a:gd name="adj1" fmla="val 25000"/>
                <a:gd name="adj2" fmla="val 25000"/>
                <a:gd name="adj3" fmla="val 17081"/>
                <a:gd name="adj4" fmla="val 78655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частное предпринимательство юридических лиц (</a:t>
              </a:r>
              <a:r>
                <a:rPr lang="ru-RU" sz="1600" dirty="0" smtClean="0">
                  <a:solidFill>
                    <a:schemeClr val="tx1"/>
                  </a:solidFill>
                </a:rPr>
                <a:t>предпринимательство </a:t>
              </a:r>
              <a:r>
                <a:rPr lang="ru-RU" sz="1600" dirty="0">
                  <a:solidFill>
                    <a:schemeClr val="tx1"/>
                  </a:solidFill>
                </a:rPr>
                <a:t>негосударственных юридических лиц)</a:t>
              </a:r>
            </a:p>
          </p:txBody>
        </p:sp>
        <p:cxnSp>
          <p:nvCxnSpPr>
            <p:cNvPr id="39" name="Прямая со стрелкой 38"/>
            <p:cNvCxnSpPr>
              <a:endCxn id="35" idx="0"/>
            </p:cNvCxnSpPr>
            <p:nvPr/>
          </p:nvCxnSpPr>
          <p:spPr>
            <a:xfrm>
              <a:off x="899592" y="2420888"/>
              <a:ext cx="0" cy="11521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Прямоугольник с одним скругленным углом 43"/>
          <p:cNvSpPr/>
          <p:nvPr/>
        </p:nvSpPr>
        <p:spPr>
          <a:xfrm>
            <a:off x="1763688" y="2420888"/>
            <a:ext cx="2016224" cy="4437112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/>
              <a:t>некоммерческие орга­низации</a:t>
            </a:r>
            <a:r>
              <a:rPr lang="ru-RU" sz="1600" dirty="0" smtClean="0"/>
              <a:t> </a:t>
            </a:r>
            <a:r>
              <a:rPr lang="ru-RU" sz="1600" dirty="0"/>
              <a:t>(которые могут быть созданы в форме учреждения, общественно­го объединения, потребительского кооператива, общественного фонда, религиозного объединения и в иной форме, предусмотренной законода­тельными актами </a:t>
            </a:r>
          </a:p>
        </p:txBody>
      </p:sp>
    </p:spTree>
    <p:extLst>
      <p:ext uri="{BB962C8B-B14F-4D97-AF65-F5344CB8AC3E}">
        <p14:creationId xmlns:p14="http://schemas.microsoft.com/office/powerpoint/2010/main" xmlns="" val="16405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  <p:bldP spid="35" grpId="0" animBg="1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9219</TotalTime>
  <Words>1950</Words>
  <Application>Microsoft Office PowerPoint</Application>
  <PresentationFormat>Экран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Ясность</vt:lpstr>
      <vt:lpstr>Слайд 1</vt:lpstr>
      <vt:lpstr>Слайд 2</vt:lpstr>
      <vt:lpstr>Слайд 3</vt:lpstr>
      <vt:lpstr>Принципы предпринимательского (хозяйственного) права</vt:lpstr>
      <vt:lpstr>Система предпринимательского (хозяйственного) права</vt:lpstr>
      <vt:lpstr>Понятие, виды и формы предпринимательской деятельности</vt:lpstr>
      <vt:lpstr>Государственное предпринимательство</vt:lpstr>
      <vt:lpstr>Слайд 8</vt:lpstr>
      <vt:lpstr>Частное  предпринимательство </vt:lpstr>
      <vt:lpstr>Субъекты предпринимательской деятельности (СПД)</vt:lpstr>
      <vt:lpstr>В соответствии с законодательством субъекты частного предприни­мательства вправе:</vt:lpstr>
      <vt:lpstr>Субъекты частного предпринимательства обязаны:</vt:lpstr>
      <vt:lpstr>Виды субъектов предпринимательской деятельности</vt:lpstr>
      <vt:lpstr>Создание, реорганизация и ликвидация субъектов предпринимательской деятельности</vt:lpstr>
      <vt:lpstr>Слайд 15</vt:lpstr>
      <vt:lpstr>Слайд 16</vt:lpstr>
      <vt:lpstr>Слайд 17</vt:lpstr>
      <vt:lpstr>Правовой режим имущества в предпринимательской деятельности</vt:lpstr>
      <vt:lpstr>Слайд 19</vt:lpstr>
      <vt:lpstr>Слайд 20</vt:lpstr>
      <vt:lpstr>Группы вещей: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предпринимательского права</dc:title>
  <dc:creator>Макпал</dc:creator>
  <cp:lastModifiedBy>Пользователь</cp:lastModifiedBy>
  <cp:revision>87</cp:revision>
  <dcterms:created xsi:type="dcterms:W3CDTF">2016-01-16T16:08:17Z</dcterms:created>
  <dcterms:modified xsi:type="dcterms:W3CDTF">2016-03-02T10:57:07Z</dcterms:modified>
</cp:coreProperties>
</file>