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56" r:id="rId2"/>
  </p:sldMasterIdLst>
  <p:sldIdLst>
    <p:sldId id="256" r:id="rId3"/>
    <p:sldId id="257" r:id="rId4"/>
    <p:sldId id="258" r:id="rId5"/>
    <p:sldId id="261" r:id="rId6"/>
    <p:sldId id="268" r:id="rId7"/>
    <p:sldId id="259" r:id="rId8"/>
    <p:sldId id="260" r:id="rId9"/>
    <p:sldId id="262" r:id="rId10"/>
    <p:sldId id="263" r:id="rId11"/>
    <p:sldId id="265" r:id="rId12"/>
    <p:sldId id="266" r:id="rId13"/>
    <p:sldId id="267" r:id="rId14"/>
    <p:sldId id="269" r:id="rId15"/>
    <p:sldId id="270" r:id="rId16"/>
    <p:sldId id="264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312EC-E7E8-4C1F-BC12-9282D133AAD5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08A59C78-A367-4689-B85E-9AC834919DFC}">
      <dgm:prSet phldrT="[Текст]" custT="1"/>
      <dgm:spPr/>
      <dgm:t>
        <a:bodyPr/>
        <a:lstStyle/>
        <a:p>
          <a:r>
            <a:rPr lang="kk-KZ" sz="4000" dirty="0" smtClean="0">
              <a:solidFill>
                <a:srgbClr val="FF0000"/>
              </a:solidFill>
            </a:rPr>
            <a:t>Тауар</a:t>
          </a:r>
          <a:endParaRPr lang="ru-RU" sz="4000" dirty="0">
            <a:solidFill>
              <a:srgbClr val="FF0000"/>
            </a:solidFill>
          </a:endParaRPr>
        </a:p>
      </dgm:t>
    </dgm:pt>
    <dgm:pt modelId="{89E934B1-7BC4-43A4-8ACF-9D887A846A4F}" type="parTrans" cxnId="{B131F499-B26F-4415-80D5-F657685322C0}">
      <dgm:prSet/>
      <dgm:spPr/>
      <dgm:t>
        <a:bodyPr/>
        <a:lstStyle/>
        <a:p>
          <a:endParaRPr lang="ru-RU"/>
        </a:p>
      </dgm:t>
    </dgm:pt>
    <dgm:pt modelId="{F81FCCDD-C495-48C8-8E79-D4871A39AD68}" type="sibTrans" cxnId="{B131F499-B26F-4415-80D5-F657685322C0}">
      <dgm:prSet/>
      <dgm:spPr>
        <a:solidFill>
          <a:schemeClr val="accent2"/>
        </a:solidFill>
      </dgm:spPr>
      <dgm:t>
        <a:bodyPr/>
        <a:lstStyle/>
        <a:p>
          <a:endParaRPr lang="ru-RU" dirty="0">
            <a:solidFill>
              <a:srgbClr val="FF0000"/>
            </a:solidFill>
          </a:endParaRPr>
        </a:p>
      </dgm:t>
    </dgm:pt>
    <dgm:pt modelId="{89B53168-FA09-4BAD-AC1F-498B33E5C99A}">
      <dgm:prSet phldrT="[Текст]" custT="1"/>
      <dgm:spPr/>
      <dgm:t>
        <a:bodyPr/>
        <a:lstStyle/>
        <a:p>
          <a:r>
            <a:rPr lang="kk-KZ" sz="2800" dirty="0" smtClean="0">
              <a:solidFill>
                <a:srgbClr val="FF0000"/>
              </a:solidFill>
            </a:rPr>
            <a:t>Өнім құнын </a:t>
          </a:r>
          <a:r>
            <a:rPr lang="kk-KZ" sz="2300" dirty="0" smtClean="0"/>
            <a:t>белгілейтін балама</a:t>
          </a:r>
          <a:endParaRPr lang="ru-RU" sz="2300" dirty="0"/>
        </a:p>
      </dgm:t>
    </dgm:pt>
    <dgm:pt modelId="{509297AF-F0C4-4B6E-BB15-BD39535DB7AC}" type="parTrans" cxnId="{60B82F81-3245-440F-AF9A-7229E84340C0}">
      <dgm:prSet/>
      <dgm:spPr/>
      <dgm:t>
        <a:bodyPr/>
        <a:lstStyle/>
        <a:p>
          <a:endParaRPr lang="ru-RU"/>
        </a:p>
      </dgm:t>
    </dgm:pt>
    <dgm:pt modelId="{3DCA704D-5EA8-42A9-9851-A1451DD2A043}" type="sibTrans" cxnId="{60B82F81-3245-440F-AF9A-7229E84340C0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B12919DC-3EEF-4208-9BDC-3EB11C5A757A}">
      <dgm:prSet phldrT="[Текст]" custT="1"/>
      <dgm:spPr/>
      <dgm:t>
        <a:bodyPr/>
        <a:lstStyle/>
        <a:p>
          <a:r>
            <a:rPr lang="kk-KZ" sz="4400" dirty="0" smtClean="0">
              <a:solidFill>
                <a:srgbClr val="FF0000"/>
              </a:solidFill>
            </a:rPr>
            <a:t>Ақша</a:t>
          </a:r>
          <a:endParaRPr lang="ru-RU" sz="4400" dirty="0">
            <a:solidFill>
              <a:srgbClr val="FF0000"/>
            </a:solidFill>
          </a:endParaRPr>
        </a:p>
      </dgm:t>
    </dgm:pt>
    <dgm:pt modelId="{B76D53C0-3C12-4DAC-A2F7-4B99F0AEF4BB}" type="parTrans" cxnId="{EA875784-B92C-4981-806A-283A2991DF8A}">
      <dgm:prSet/>
      <dgm:spPr/>
      <dgm:t>
        <a:bodyPr/>
        <a:lstStyle/>
        <a:p>
          <a:endParaRPr lang="ru-RU"/>
        </a:p>
      </dgm:t>
    </dgm:pt>
    <dgm:pt modelId="{63CB5AF0-77F2-4040-B6EB-BBBFC8157727}" type="sibTrans" cxnId="{EA875784-B92C-4981-806A-283A2991DF8A}">
      <dgm:prSet/>
      <dgm:spPr/>
      <dgm:t>
        <a:bodyPr/>
        <a:lstStyle/>
        <a:p>
          <a:endParaRPr lang="ru-RU"/>
        </a:p>
      </dgm:t>
    </dgm:pt>
    <dgm:pt modelId="{E55F153F-D145-4282-ABD4-A61C29E4F5AA}" type="pres">
      <dgm:prSet presAssocID="{DC0312EC-E7E8-4C1F-BC12-9282D133AAD5}" presName="linearFlow" presStyleCnt="0">
        <dgm:presLayoutVars>
          <dgm:dir/>
          <dgm:resizeHandles val="exact"/>
        </dgm:presLayoutVars>
      </dgm:prSet>
      <dgm:spPr/>
    </dgm:pt>
    <dgm:pt modelId="{864C5E2A-A2B6-411C-B95F-A57F23FA7E3C}" type="pres">
      <dgm:prSet presAssocID="{08A59C78-A367-4689-B85E-9AC834919DFC}" presName="node" presStyleLbl="node1" presStyleIdx="0" presStyleCnt="3" custScaleX="229904" custScaleY="168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5497B-2EA0-4E9A-BB9F-B8F41F6B65E7}" type="pres">
      <dgm:prSet presAssocID="{F81FCCDD-C495-48C8-8E79-D4871A39AD68}" presName="spacerL" presStyleCnt="0"/>
      <dgm:spPr/>
    </dgm:pt>
    <dgm:pt modelId="{E3BF858E-8F50-4042-9AD0-81580EF59C37}" type="pres">
      <dgm:prSet presAssocID="{F81FCCDD-C495-48C8-8E79-D4871A39AD6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AFF13F6-7378-4528-AF8E-43827C312634}" type="pres">
      <dgm:prSet presAssocID="{F81FCCDD-C495-48C8-8E79-D4871A39AD68}" presName="spacerR" presStyleCnt="0"/>
      <dgm:spPr/>
    </dgm:pt>
    <dgm:pt modelId="{7FB941C4-DAD8-4C4B-93AC-F9E0B631B558}" type="pres">
      <dgm:prSet presAssocID="{89B53168-FA09-4BAD-AC1F-498B33E5C99A}" presName="node" presStyleLbl="node1" presStyleIdx="1" presStyleCnt="3" custScaleX="200462" custScaleY="152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A227D-8447-4813-A9A4-8B7E77479290}" type="pres">
      <dgm:prSet presAssocID="{3DCA704D-5EA8-42A9-9851-A1451DD2A043}" presName="spacerL" presStyleCnt="0"/>
      <dgm:spPr/>
    </dgm:pt>
    <dgm:pt modelId="{AE4D378F-E0DA-4E55-BF0E-D3AD068C3EA5}" type="pres">
      <dgm:prSet presAssocID="{3DCA704D-5EA8-42A9-9851-A1451DD2A04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7A075D7-C3B2-4BD3-A95B-C21162A14F92}" type="pres">
      <dgm:prSet presAssocID="{3DCA704D-5EA8-42A9-9851-A1451DD2A043}" presName="spacerR" presStyleCnt="0"/>
      <dgm:spPr/>
    </dgm:pt>
    <dgm:pt modelId="{329FEC76-A512-4C56-9A3A-07130D21504A}" type="pres">
      <dgm:prSet presAssocID="{B12919DC-3EEF-4208-9BDC-3EB11C5A757A}" presName="node" presStyleLbl="node1" presStyleIdx="2" presStyleCnt="3" custScaleX="168516" custScaleY="142032" custLinFactNeighborX="36563" custLinFactNeighborY="2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0D4CDF-4988-46E7-B771-01A5E6BCC0AE}" type="presOf" srcId="{B12919DC-3EEF-4208-9BDC-3EB11C5A757A}" destId="{329FEC76-A512-4C56-9A3A-07130D21504A}" srcOrd="0" destOrd="0" presId="urn:microsoft.com/office/officeart/2005/8/layout/equation1"/>
    <dgm:cxn modelId="{60B82F81-3245-440F-AF9A-7229E84340C0}" srcId="{DC0312EC-E7E8-4C1F-BC12-9282D133AAD5}" destId="{89B53168-FA09-4BAD-AC1F-498B33E5C99A}" srcOrd="1" destOrd="0" parTransId="{509297AF-F0C4-4B6E-BB15-BD39535DB7AC}" sibTransId="{3DCA704D-5EA8-42A9-9851-A1451DD2A043}"/>
    <dgm:cxn modelId="{EA875784-B92C-4981-806A-283A2991DF8A}" srcId="{DC0312EC-E7E8-4C1F-BC12-9282D133AAD5}" destId="{B12919DC-3EEF-4208-9BDC-3EB11C5A757A}" srcOrd="2" destOrd="0" parTransId="{B76D53C0-3C12-4DAC-A2F7-4B99F0AEF4BB}" sibTransId="{63CB5AF0-77F2-4040-B6EB-BBBFC8157727}"/>
    <dgm:cxn modelId="{C5BABB9E-F4AF-4FFB-BEED-3079592A3F2F}" type="presOf" srcId="{89B53168-FA09-4BAD-AC1F-498B33E5C99A}" destId="{7FB941C4-DAD8-4C4B-93AC-F9E0B631B558}" srcOrd="0" destOrd="0" presId="urn:microsoft.com/office/officeart/2005/8/layout/equation1"/>
    <dgm:cxn modelId="{B131F499-B26F-4415-80D5-F657685322C0}" srcId="{DC0312EC-E7E8-4C1F-BC12-9282D133AAD5}" destId="{08A59C78-A367-4689-B85E-9AC834919DFC}" srcOrd="0" destOrd="0" parTransId="{89E934B1-7BC4-43A4-8ACF-9D887A846A4F}" sibTransId="{F81FCCDD-C495-48C8-8E79-D4871A39AD68}"/>
    <dgm:cxn modelId="{8BB32EB7-191B-413D-AC4E-8E4ECC4ECAC6}" type="presOf" srcId="{3DCA704D-5EA8-42A9-9851-A1451DD2A043}" destId="{AE4D378F-E0DA-4E55-BF0E-D3AD068C3EA5}" srcOrd="0" destOrd="0" presId="urn:microsoft.com/office/officeart/2005/8/layout/equation1"/>
    <dgm:cxn modelId="{B3F074F0-76D0-4E8B-9A90-0A08A4AEBC45}" type="presOf" srcId="{08A59C78-A367-4689-B85E-9AC834919DFC}" destId="{864C5E2A-A2B6-411C-B95F-A57F23FA7E3C}" srcOrd="0" destOrd="0" presId="urn:microsoft.com/office/officeart/2005/8/layout/equation1"/>
    <dgm:cxn modelId="{690E09E1-D676-4441-9B1E-FCDC44919734}" type="presOf" srcId="{F81FCCDD-C495-48C8-8E79-D4871A39AD68}" destId="{E3BF858E-8F50-4042-9AD0-81580EF59C37}" srcOrd="0" destOrd="0" presId="urn:microsoft.com/office/officeart/2005/8/layout/equation1"/>
    <dgm:cxn modelId="{AFA6F990-C7A1-487C-A446-CD32D50B50C3}" type="presOf" srcId="{DC0312EC-E7E8-4C1F-BC12-9282D133AAD5}" destId="{E55F153F-D145-4282-ABD4-A61C29E4F5AA}" srcOrd="0" destOrd="0" presId="urn:microsoft.com/office/officeart/2005/8/layout/equation1"/>
    <dgm:cxn modelId="{3C4977A1-A413-4721-8688-E0D87F4375F5}" type="presParOf" srcId="{E55F153F-D145-4282-ABD4-A61C29E4F5AA}" destId="{864C5E2A-A2B6-411C-B95F-A57F23FA7E3C}" srcOrd="0" destOrd="0" presId="urn:microsoft.com/office/officeart/2005/8/layout/equation1"/>
    <dgm:cxn modelId="{036E80EA-723C-4FEB-A838-2C9E942EDC5F}" type="presParOf" srcId="{E55F153F-D145-4282-ABD4-A61C29E4F5AA}" destId="{1525497B-2EA0-4E9A-BB9F-B8F41F6B65E7}" srcOrd="1" destOrd="0" presId="urn:microsoft.com/office/officeart/2005/8/layout/equation1"/>
    <dgm:cxn modelId="{FD4C3C4D-EE2B-4B81-933A-0A1D5CBF5842}" type="presParOf" srcId="{E55F153F-D145-4282-ABD4-A61C29E4F5AA}" destId="{E3BF858E-8F50-4042-9AD0-81580EF59C37}" srcOrd="2" destOrd="0" presId="urn:microsoft.com/office/officeart/2005/8/layout/equation1"/>
    <dgm:cxn modelId="{2BC10CD3-1DFE-4EF8-832A-2D220D242BD4}" type="presParOf" srcId="{E55F153F-D145-4282-ABD4-A61C29E4F5AA}" destId="{1AFF13F6-7378-4528-AF8E-43827C312634}" srcOrd="3" destOrd="0" presId="urn:microsoft.com/office/officeart/2005/8/layout/equation1"/>
    <dgm:cxn modelId="{184CFD5D-7A29-46F8-85D5-368780E0CAD6}" type="presParOf" srcId="{E55F153F-D145-4282-ABD4-A61C29E4F5AA}" destId="{7FB941C4-DAD8-4C4B-93AC-F9E0B631B558}" srcOrd="4" destOrd="0" presId="urn:microsoft.com/office/officeart/2005/8/layout/equation1"/>
    <dgm:cxn modelId="{B630EAE6-BA39-44C5-8E4C-C5E332C8E16C}" type="presParOf" srcId="{E55F153F-D145-4282-ABD4-A61C29E4F5AA}" destId="{874A227D-8447-4813-A9A4-8B7E77479290}" srcOrd="5" destOrd="0" presId="urn:microsoft.com/office/officeart/2005/8/layout/equation1"/>
    <dgm:cxn modelId="{40EE8705-4495-4751-8E19-8ADB516C5F7C}" type="presParOf" srcId="{E55F153F-D145-4282-ABD4-A61C29E4F5AA}" destId="{AE4D378F-E0DA-4E55-BF0E-D3AD068C3EA5}" srcOrd="6" destOrd="0" presId="urn:microsoft.com/office/officeart/2005/8/layout/equation1"/>
    <dgm:cxn modelId="{1A306DE2-71A4-470F-A0FA-E379130B816E}" type="presParOf" srcId="{E55F153F-D145-4282-ABD4-A61C29E4F5AA}" destId="{97A075D7-C3B2-4BD3-A95B-C21162A14F92}" srcOrd="7" destOrd="0" presId="urn:microsoft.com/office/officeart/2005/8/layout/equation1"/>
    <dgm:cxn modelId="{30834F18-EE98-4181-9A75-EAD8FF449483}" type="presParOf" srcId="{E55F153F-D145-4282-ABD4-A61C29E4F5AA}" destId="{329FEC76-A512-4C56-9A3A-07130D21504A}" srcOrd="8" destOrd="0" presId="urn:microsoft.com/office/officeart/2005/8/layout/equati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8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8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323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618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953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75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482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62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801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0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3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63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02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52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1228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6792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1225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214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518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52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60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5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0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26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8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88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65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3E845-D2B4-46DD-A5C7-F08C3A3E4724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2EA527-FF60-41E3-8465-EDF4A0D2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8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6176" y="2555677"/>
            <a:ext cx="7772400" cy="2263553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/>
              <a:t/>
            </a:r>
            <a:br>
              <a:rPr lang="kk-KZ" b="1" dirty="0"/>
            </a:br>
            <a:r>
              <a:rPr lang="uk-UA" b="1" dirty="0" err="1" smtClean="0"/>
              <a:t>Ақша</a:t>
            </a:r>
            <a:r>
              <a:rPr lang="uk-UA" b="1" dirty="0" smtClean="0"/>
              <a:t> </a:t>
            </a:r>
            <a:r>
              <a:rPr lang="uk-UA" b="1" dirty="0" err="1"/>
              <a:t>жүйесінің</a:t>
            </a:r>
            <a:r>
              <a:rPr lang="uk-UA" b="1" dirty="0"/>
              <a:t> </a:t>
            </a:r>
            <a:r>
              <a:rPr lang="uk-UA" b="1" dirty="0" err="1"/>
              <a:t>құқықтық</a:t>
            </a:r>
            <a:r>
              <a:rPr lang="uk-UA" b="1" dirty="0"/>
              <a:t> </a:t>
            </a:r>
            <a:r>
              <a:rPr lang="uk-UA" b="1" dirty="0" err="1"/>
              <a:t>негіздері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192338" y="395575"/>
            <a:ext cx="8018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kk-KZ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А.Байтұрсынов атындағы Қостанай мемлекеттік </a:t>
            </a:r>
            <a:r>
              <a:rPr lang="kk-KZ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</a:t>
            </a:r>
            <a:endParaRPr lang="kk-KZ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8211" y="959370"/>
            <a:ext cx="500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Тажибаева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Айжан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Халилуллаевна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0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8894" y="860612"/>
            <a:ext cx="10865224" cy="2510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/>
              <a:t>Биметаллизм</a:t>
            </a:r>
            <a:r>
              <a:rPr lang="kk-KZ" sz="3200" dirty="0"/>
              <a:t> - бұл ақша жүйесінде жалпы құндық эквивалент ролін заңды түрде екі металл атқарады. Жалпыға бірдей құнының рөлі айналымда болатын екі металл – </a:t>
            </a:r>
            <a:r>
              <a:rPr lang="kk-KZ" sz="3200" dirty="0">
                <a:solidFill>
                  <a:srgbClr val="FF0000"/>
                </a:solidFill>
              </a:rPr>
              <a:t>алтын</a:t>
            </a:r>
            <a:r>
              <a:rPr lang="kk-KZ" sz="3200" dirty="0"/>
              <a:t> мен </a:t>
            </a:r>
            <a:r>
              <a:rPr lang="kk-KZ" sz="3200" dirty="0">
                <a:solidFill>
                  <a:srgbClr val="FF0000"/>
                </a:solidFill>
              </a:rPr>
              <a:t>күміске</a:t>
            </a:r>
            <a:r>
              <a:rPr lang="kk-KZ" sz="3200" dirty="0"/>
              <a:t> заңмен бекітілген ақша жүйесі.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47482" y="3801035"/>
            <a:ext cx="97894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/>
              <a:t>Биметаллизм </a:t>
            </a:r>
            <a:r>
              <a:rPr lang="kk-KZ" sz="4000" dirty="0">
                <a:solidFill>
                  <a:srgbClr val="FF0000"/>
                </a:solidFill>
              </a:rPr>
              <a:t>XVI – XVII </a:t>
            </a:r>
            <a:r>
              <a:rPr lang="kk-KZ" sz="4000" dirty="0"/>
              <a:t>ғасырда кеңінен тараған, ал Батыс Еуропа елдеріне </a:t>
            </a:r>
            <a:r>
              <a:rPr lang="kk-KZ" sz="4000" dirty="0">
                <a:solidFill>
                  <a:srgbClr val="FF0000"/>
                </a:solidFill>
              </a:rPr>
              <a:t>XIX</a:t>
            </a:r>
            <a:r>
              <a:rPr lang="kk-KZ" sz="4000" dirty="0"/>
              <a:t> ғасырда пайда болады.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8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48234" y="215152"/>
            <a:ext cx="11331389" cy="5862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/>
              <a:t>Монометаллизм</a:t>
            </a:r>
            <a:r>
              <a:rPr lang="kk-KZ" sz="3200" dirty="0"/>
              <a:t> -жалпы эквивалент ролін </a:t>
            </a:r>
            <a:r>
              <a:rPr lang="kk-KZ" sz="3200" dirty="0">
                <a:solidFill>
                  <a:srgbClr val="FF0000"/>
                </a:solidFill>
              </a:rPr>
              <a:t>бір ғана металл </a:t>
            </a:r>
            <a:r>
              <a:rPr lang="kk-KZ" sz="3200" dirty="0"/>
              <a:t>(алтын немесе күміс) атқаратын ақша жүйесі. Онда бір металл (алтын немесе күміс) жалпыға бірдей балама ретінде әрі бағасы қымбат металдарға айырбасталған монеталар мен белгілерді функциялайтын ақша айналымының негізі ретінде қызмет </a:t>
            </a:r>
            <a:r>
              <a:rPr lang="kk-KZ" sz="3200" dirty="0" smtClean="0"/>
              <a:t>етеді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711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799" y="699247"/>
            <a:ext cx="1160032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/>
              <a:t>Алтын монометаллизмді алғаш рет Ұлыбританияда</a:t>
            </a:r>
            <a:r>
              <a:rPr lang="kk-KZ" sz="3200" dirty="0">
                <a:solidFill>
                  <a:srgbClr val="FF0000"/>
                </a:solidFill>
              </a:rPr>
              <a:t> 1816 жылы</a:t>
            </a:r>
            <a:r>
              <a:rPr lang="kk-KZ" sz="3200" dirty="0"/>
              <a:t>, </a:t>
            </a:r>
            <a:endParaRPr lang="kk-KZ" sz="3200" dirty="0" smtClean="0"/>
          </a:p>
          <a:p>
            <a:r>
              <a:rPr lang="kk-KZ" sz="3200" dirty="0"/>
              <a:t> </a:t>
            </a:r>
            <a:r>
              <a:rPr lang="kk-KZ" sz="3200" dirty="0" smtClean="0"/>
              <a:t>                                                                  Германияда </a:t>
            </a:r>
            <a:r>
              <a:rPr lang="kk-KZ" sz="3200" dirty="0"/>
              <a:t>– 1871-1873 жж., </a:t>
            </a:r>
            <a:endParaRPr lang="kk-KZ" sz="3200" dirty="0" smtClean="0"/>
          </a:p>
          <a:p>
            <a:r>
              <a:rPr lang="kk-KZ" sz="3200" dirty="0"/>
              <a:t> </a:t>
            </a:r>
            <a:r>
              <a:rPr lang="kk-KZ" sz="3200" dirty="0" smtClean="0"/>
              <a:t>                                                                  Жапонияда </a:t>
            </a:r>
            <a:r>
              <a:rPr lang="kk-KZ" sz="3200" dirty="0"/>
              <a:t>– 1897 ж., </a:t>
            </a:r>
            <a:endParaRPr lang="kk-KZ" sz="3200" dirty="0" smtClean="0"/>
          </a:p>
          <a:p>
            <a:r>
              <a:rPr lang="kk-KZ" sz="3200" dirty="0"/>
              <a:t> </a:t>
            </a:r>
            <a:r>
              <a:rPr lang="kk-KZ" sz="3200" dirty="0" smtClean="0"/>
              <a:t>                                                                   АҚШ-та </a:t>
            </a:r>
            <a:r>
              <a:rPr lang="kk-KZ" sz="3200" dirty="0"/>
              <a:t>– 1990ж. </a:t>
            </a:r>
            <a:r>
              <a:rPr lang="kk-KZ" sz="3200" dirty="0" smtClean="0"/>
              <a:t>белгіледі</a:t>
            </a:r>
            <a:r>
              <a:rPr lang="kk-KZ" sz="3200" dirty="0"/>
              <a:t>, </a:t>
            </a:r>
            <a:endParaRPr lang="kk-KZ" sz="3200" dirty="0" smtClean="0"/>
          </a:p>
          <a:p>
            <a:endParaRPr lang="kk-KZ" sz="3200" dirty="0"/>
          </a:p>
          <a:p>
            <a:r>
              <a:rPr lang="kk-KZ" sz="3200" dirty="0" smtClean="0"/>
              <a:t>Ал</a:t>
            </a:r>
            <a:r>
              <a:rPr lang="kk-KZ" sz="3200" dirty="0"/>
              <a:t>, Ресейде күміс </a:t>
            </a:r>
            <a:r>
              <a:rPr lang="kk-KZ" sz="3200" dirty="0">
                <a:solidFill>
                  <a:srgbClr val="FF0000"/>
                </a:solidFill>
              </a:rPr>
              <a:t>монометаллизм жүйесі 1839-1843 жж</a:t>
            </a:r>
            <a:r>
              <a:rPr lang="kk-KZ" sz="3200" dirty="0"/>
              <a:t>. ақша реформасының нәтижесінде енгізілді және бұл жүйе </a:t>
            </a:r>
            <a:r>
              <a:rPr lang="kk-KZ" sz="3200" dirty="0">
                <a:solidFill>
                  <a:srgbClr val="FF0000"/>
                </a:solidFill>
              </a:rPr>
              <a:t>1852 жылға </a:t>
            </a:r>
            <a:r>
              <a:rPr lang="kk-KZ" sz="3200" dirty="0"/>
              <a:t>дейін қолданыста </a:t>
            </a:r>
            <a:r>
              <a:rPr lang="kk-KZ" sz="3200" dirty="0" smtClean="0"/>
              <a:t>болады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59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5059" y="519953"/>
            <a:ext cx="99687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i="1" u="sng" dirty="0"/>
              <a:t>Ақша жүйесі – </a:t>
            </a:r>
            <a:r>
              <a:rPr lang="kk-KZ" sz="3600" dirty="0"/>
              <a:t>қандай да бір елде ақша айналымын ұйымдастырудың тарихи қалыптасып, заңмен бекітілген </a:t>
            </a:r>
            <a:r>
              <a:rPr lang="kk-KZ" sz="3600" dirty="0" smtClean="0"/>
              <a:t>формасы</a:t>
            </a:r>
            <a:r>
              <a:rPr lang="kk-KZ" sz="3600" i="1" u="sng" dirty="0" smtClean="0"/>
              <a:t> </a:t>
            </a:r>
            <a:endParaRPr lang="ru-RU" sz="3600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28047" y="2258093"/>
            <a:ext cx="7817224" cy="1106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600" b="1" i="1" u="sng" dirty="0" err="1"/>
              <a:t>Ақша</a:t>
            </a:r>
            <a:r>
              <a:rPr lang="uk-UA" sz="3600" b="1" i="1" u="sng" dirty="0"/>
              <a:t>  </a:t>
            </a:r>
            <a:r>
              <a:rPr lang="uk-UA" sz="3600" b="1" i="1" u="sng" dirty="0" err="1"/>
              <a:t>жүйесінің</a:t>
            </a:r>
            <a:r>
              <a:rPr lang="uk-UA" sz="3600" b="1" i="1" u="sng" dirty="0"/>
              <a:t>  </a:t>
            </a:r>
            <a:r>
              <a:rPr lang="uk-UA" sz="3600" b="1" i="1" u="sng" dirty="0" err="1"/>
              <a:t>элементтері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5059" y="3550023"/>
            <a:ext cx="10004611" cy="3173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/>
              <a:t>1. </a:t>
            </a:r>
            <a:r>
              <a:rPr lang="uk-UA" sz="2800" dirty="0" err="1"/>
              <a:t>ақша</a:t>
            </a:r>
            <a:r>
              <a:rPr lang="uk-UA" sz="2800" dirty="0"/>
              <a:t> </a:t>
            </a:r>
            <a:r>
              <a:rPr lang="uk-UA" sz="2800" dirty="0" err="1"/>
              <a:t>бірлігі</a:t>
            </a:r>
            <a:r>
              <a:rPr lang="uk-UA" sz="2800" dirty="0"/>
              <a:t>;</a:t>
            </a:r>
            <a:endParaRPr lang="ru-RU" sz="2800" dirty="0"/>
          </a:p>
          <a:p>
            <a:r>
              <a:rPr lang="kk-KZ" sz="2800" dirty="0"/>
              <a:t>2. </a:t>
            </a:r>
            <a:r>
              <a:rPr lang="uk-UA" sz="2800" dirty="0" err="1"/>
              <a:t>ақша</a:t>
            </a:r>
            <a:r>
              <a:rPr lang="uk-UA" sz="2800" dirty="0"/>
              <a:t> </a:t>
            </a:r>
            <a:r>
              <a:rPr lang="uk-UA" sz="2800" dirty="0" err="1"/>
              <a:t>белгісінің</a:t>
            </a:r>
            <a:r>
              <a:rPr lang="uk-UA" sz="2800" dirty="0"/>
              <a:t>  </a:t>
            </a:r>
            <a:r>
              <a:rPr lang="uk-UA" sz="2800" dirty="0" err="1"/>
              <a:t>түрлері</a:t>
            </a:r>
            <a:r>
              <a:rPr lang="uk-UA" sz="2800" dirty="0"/>
              <a:t>;</a:t>
            </a:r>
            <a:endParaRPr lang="ru-RU" sz="2800" dirty="0"/>
          </a:p>
          <a:p>
            <a:r>
              <a:rPr lang="kk-KZ" sz="2800" dirty="0"/>
              <a:t>3 </a:t>
            </a:r>
            <a:r>
              <a:rPr lang="uk-UA" sz="2800" dirty="0"/>
              <a:t>А</a:t>
            </a:r>
            <a:r>
              <a:rPr lang="kk-KZ" sz="2800" dirty="0"/>
              <a:t>қша  </a:t>
            </a:r>
            <a:r>
              <a:rPr lang="uk-UA" sz="2800" dirty="0" err="1"/>
              <a:t>эмиссияның</a:t>
            </a:r>
            <a:r>
              <a:rPr lang="uk-UA" sz="2800" dirty="0"/>
              <a:t>  </a:t>
            </a:r>
            <a:r>
              <a:rPr lang="uk-UA" sz="2800" dirty="0" err="1"/>
              <a:t>тәртібі</a:t>
            </a:r>
            <a:r>
              <a:rPr lang="uk-UA" sz="2800" dirty="0"/>
              <a:t>;</a:t>
            </a:r>
            <a:r>
              <a:rPr lang="kk-KZ" sz="2800" dirty="0"/>
              <a:t>. </a:t>
            </a:r>
            <a:endParaRPr lang="ru-RU" sz="2800" dirty="0"/>
          </a:p>
          <a:p>
            <a:r>
              <a:rPr lang="uk-UA" sz="2800" dirty="0"/>
              <a:t>4. </a:t>
            </a:r>
            <a:r>
              <a:rPr lang="uk-UA" sz="2800" dirty="0" err="1"/>
              <a:t>валюталық</a:t>
            </a:r>
            <a:r>
              <a:rPr lang="uk-UA" sz="2800" dirty="0"/>
              <a:t>  </a:t>
            </a:r>
            <a:r>
              <a:rPr lang="uk-UA" sz="2800" dirty="0" err="1"/>
              <a:t>айналымы</a:t>
            </a:r>
            <a:r>
              <a:rPr lang="uk-UA" sz="2800" dirty="0"/>
              <a:t>  режимі</a:t>
            </a:r>
            <a:r>
              <a:rPr lang="kk-KZ" sz="2800" dirty="0"/>
              <a:t>;</a:t>
            </a:r>
            <a:endParaRPr lang="ru-RU" sz="2800" dirty="0"/>
          </a:p>
          <a:p>
            <a:r>
              <a:rPr lang="kk-KZ" sz="2800" dirty="0"/>
              <a:t>5. </a:t>
            </a:r>
            <a:r>
              <a:rPr lang="uk-UA" sz="2800" dirty="0" err="1"/>
              <a:t>ақша</a:t>
            </a:r>
            <a:r>
              <a:rPr lang="uk-UA" sz="2800" dirty="0"/>
              <a:t>  </a:t>
            </a:r>
            <a:r>
              <a:rPr lang="uk-UA" sz="2800" dirty="0" err="1"/>
              <a:t>айналымы</a:t>
            </a:r>
            <a:r>
              <a:rPr lang="uk-UA" sz="2800" dirty="0"/>
              <a:t> режимі;</a:t>
            </a:r>
            <a:endParaRPr lang="ru-RU" sz="2800" dirty="0"/>
          </a:p>
          <a:p>
            <a:r>
              <a:rPr lang="kk-KZ" sz="2800" dirty="0"/>
              <a:t>6. Ресми  валюталық  курс;</a:t>
            </a:r>
            <a:endParaRPr lang="ru-RU" sz="2800" dirty="0"/>
          </a:p>
          <a:p>
            <a:r>
              <a:rPr lang="kk-KZ" sz="2800" dirty="0"/>
              <a:t>7. </a:t>
            </a:r>
            <a:r>
              <a:rPr lang="uk-UA" sz="2800" dirty="0" err="1"/>
              <a:t>баға</a:t>
            </a:r>
            <a:r>
              <a:rPr lang="uk-UA" sz="2800" dirty="0"/>
              <a:t>  </a:t>
            </a:r>
            <a:r>
              <a:rPr lang="uk-UA" sz="2800" dirty="0" err="1"/>
              <a:t>масштабы</a:t>
            </a:r>
            <a:endParaRPr lang="ru-RU" sz="2800" dirty="0"/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1571475" y="2593450"/>
            <a:ext cx="998745" cy="9144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2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42682" y="699247"/>
            <a:ext cx="10703859" cy="2492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қша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бірлігі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заңнамалармен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валютаның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яғни барлық тауар бағаларын өлшеуге және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 ететін, заңмен бекітілген ақша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 </a:t>
            </a:r>
            <a:r>
              <a:rPr lang="kk-KZ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доллар, евро, </a:t>
            </a:r>
            <a:r>
              <a:rPr lang="kk-KZ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рубль</a:t>
            </a:r>
            <a:r>
              <a:rPr lang="kk-KZ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тенге  және т.б.).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0718" y="3478307"/>
            <a:ext cx="5862917" cy="1470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белгісінің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беліглері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номиналы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массасының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ұйымдастырушылық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8564" y="5378824"/>
            <a:ext cx="5576047" cy="1111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>
                <a:solidFill>
                  <a:srgbClr val="FF0000"/>
                </a:solidFill>
              </a:rPr>
              <a:t>Қ</a:t>
            </a:r>
            <a:r>
              <a:rPr lang="uk-UA" sz="2800" dirty="0" err="1">
                <a:solidFill>
                  <a:srgbClr val="FF0000"/>
                </a:solidFill>
              </a:rPr>
              <a:t>ағаз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r>
              <a:rPr lang="uk-UA" sz="2800" dirty="0" err="1">
                <a:solidFill>
                  <a:srgbClr val="FF0000"/>
                </a:solidFill>
              </a:rPr>
              <a:t>ақшалар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r>
              <a:rPr lang="uk-UA" sz="2800" dirty="0"/>
              <a:t>- </a:t>
            </a:r>
            <a:r>
              <a:rPr lang="uk-UA" sz="2800" dirty="0" err="1"/>
              <a:t>купюралар</a:t>
            </a:r>
            <a:r>
              <a:rPr lang="uk-UA" sz="2800" dirty="0"/>
              <a:t>, </a:t>
            </a:r>
            <a:r>
              <a:rPr lang="uk-UA" sz="2800" dirty="0" err="1"/>
              <a:t>банкноттар</a:t>
            </a:r>
            <a:r>
              <a:rPr lang="uk-UA" sz="2800" dirty="0"/>
              <a:t>, </a:t>
            </a:r>
            <a:r>
              <a:rPr lang="uk-UA" sz="2800" dirty="0" err="1"/>
              <a:t>банктік</a:t>
            </a:r>
            <a:r>
              <a:rPr lang="uk-UA" sz="2800" dirty="0"/>
              <a:t> </a:t>
            </a:r>
            <a:r>
              <a:rPr lang="uk-UA" sz="2800" dirty="0" err="1"/>
              <a:t>билеттер</a:t>
            </a:r>
            <a:r>
              <a:rPr lang="uk-UA" dirty="0"/>
              <a:t>;</a:t>
            </a:r>
            <a:r>
              <a:rPr lang="kk-KZ" dirty="0"/>
              <a:t>	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50423" y="5109882"/>
            <a:ext cx="5226424" cy="1434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rgbClr val="FF0000"/>
                </a:solidFill>
              </a:rPr>
              <a:t>Металл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монеталар</a:t>
            </a:r>
            <a:r>
              <a:rPr lang="uk-UA" dirty="0"/>
              <a:t>. </a:t>
            </a:r>
            <a:r>
              <a:rPr lang="uk-UA" dirty="0" err="1"/>
              <a:t>Металл</a:t>
            </a:r>
            <a:r>
              <a:rPr lang="uk-UA" dirty="0"/>
              <a:t> </a:t>
            </a:r>
            <a:r>
              <a:rPr lang="uk-UA" dirty="0" err="1"/>
              <a:t>ақшаның</a:t>
            </a:r>
            <a:r>
              <a:rPr lang="uk-UA" dirty="0"/>
              <a:t> бет </a:t>
            </a:r>
            <a:r>
              <a:rPr lang="uk-UA" dirty="0" err="1"/>
              <a:t>жағы</a:t>
            </a:r>
            <a:r>
              <a:rPr lang="uk-UA" dirty="0"/>
              <a:t> – аверс </a:t>
            </a:r>
            <a:r>
              <a:rPr lang="uk-UA" dirty="0" err="1"/>
              <a:t>деп</a:t>
            </a:r>
            <a:r>
              <a:rPr lang="uk-UA" dirty="0"/>
              <a:t> </a:t>
            </a:r>
            <a:r>
              <a:rPr lang="uk-UA" dirty="0" err="1"/>
              <a:t>аталады</a:t>
            </a:r>
            <a:r>
              <a:rPr lang="uk-UA" dirty="0"/>
              <a:t>, </a:t>
            </a:r>
            <a:r>
              <a:rPr lang="uk-UA" dirty="0" err="1"/>
              <a:t>сыртқы</a:t>
            </a:r>
            <a:r>
              <a:rPr lang="uk-UA" dirty="0"/>
              <a:t> </a:t>
            </a:r>
            <a:r>
              <a:rPr lang="uk-UA" dirty="0" err="1"/>
              <a:t>жағы</a:t>
            </a:r>
            <a:r>
              <a:rPr lang="uk-UA" dirty="0"/>
              <a:t> – реверс, </a:t>
            </a:r>
            <a:r>
              <a:rPr lang="uk-UA" dirty="0" err="1"/>
              <a:t>ал</a:t>
            </a:r>
            <a:r>
              <a:rPr lang="uk-UA" dirty="0"/>
              <a:t> </a:t>
            </a:r>
            <a:r>
              <a:rPr lang="uk-UA" dirty="0" err="1"/>
              <a:t>металл</a:t>
            </a:r>
            <a:r>
              <a:rPr lang="uk-UA" dirty="0"/>
              <a:t> </a:t>
            </a:r>
            <a:r>
              <a:rPr lang="uk-UA" dirty="0" err="1"/>
              <a:t>ақшаның</a:t>
            </a:r>
            <a:r>
              <a:rPr lang="uk-UA" dirty="0"/>
              <a:t> </a:t>
            </a:r>
            <a:r>
              <a:rPr lang="uk-UA" dirty="0" err="1"/>
              <a:t>бүйір</a:t>
            </a:r>
            <a:r>
              <a:rPr lang="uk-UA" dirty="0"/>
              <a:t> </a:t>
            </a:r>
            <a:r>
              <a:rPr lang="uk-UA" dirty="0" err="1"/>
              <a:t>жағы</a:t>
            </a:r>
            <a:r>
              <a:rPr lang="uk-UA" dirty="0"/>
              <a:t> – гурт </a:t>
            </a:r>
            <a:r>
              <a:rPr lang="uk-UA" dirty="0" err="1"/>
              <a:t>деп</a:t>
            </a:r>
            <a:r>
              <a:rPr lang="uk-UA" dirty="0"/>
              <a:t> </a:t>
            </a:r>
            <a:r>
              <a:rPr lang="uk-UA" dirty="0" err="1"/>
              <a:t>аталады</a:t>
            </a:r>
            <a:r>
              <a:rPr lang="kk-KZ" dirty="0"/>
              <a:t>.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707341" y="4338918"/>
            <a:ext cx="793377" cy="1039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3"/>
          </p:cNvCxnSpPr>
          <p:nvPr/>
        </p:nvCxnSpPr>
        <p:spPr>
          <a:xfrm>
            <a:off x="9363635" y="4213413"/>
            <a:ext cx="1501589" cy="896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271" y="609600"/>
            <a:ext cx="99149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Ақша </a:t>
            </a: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эмиссияның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ақшаны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шығаруға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Эмиссия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 мағынасында айналымға ақшаны құнды қағаздарды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есеп айырысу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төлем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құжаттарын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пластикалық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карточкаларды және т.б шығарумен байланысты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15670" y="4195482"/>
            <a:ext cx="8408894" cy="1918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/>
              <a:t>Ақша  эмитенті болып тек қана мемлекет табылады Эмиссиялық орталық болып мемлекеттің орталық банкі табылады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95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024" y="412376"/>
            <a:ext cx="1122381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/>
              <a:t> </a:t>
            </a:r>
            <a:r>
              <a:rPr lang="kk-KZ" sz="2800" b="1" dirty="0"/>
              <a:t>Валюталық айналым режимі</a:t>
            </a:r>
            <a:endParaRPr lang="ru-RU" sz="2800" dirty="0"/>
          </a:p>
          <a:p>
            <a:r>
              <a:rPr lang="kk-KZ" sz="2800" u="sng" dirty="0"/>
              <a:t>Өз  режиміне байланысты валюталар келесілерге бөлінеді:</a:t>
            </a:r>
            <a:endParaRPr lang="ru-RU" sz="2800" dirty="0"/>
          </a:p>
          <a:p>
            <a:r>
              <a:rPr lang="kk-KZ" sz="2800" dirty="0">
                <a:solidFill>
                  <a:srgbClr val="FF0000"/>
                </a:solidFill>
              </a:rPr>
              <a:t>Еркін айналымдағы валюталар (ЕАВ</a:t>
            </a:r>
            <a:r>
              <a:rPr lang="kk-KZ" sz="2800" dirty="0"/>
              <a:t>). Еш арнайы рұқсатсыз басқа әр түрлі валюталарға айырбастауға болатын валюталар. Осыған байланысты, өз валютасы мен шетел валютасын елден кіргізіп, шығаруға болады.</a:t>
            </a:r>
            <a:endParaRPr lang="ru-RU" sz="2800" dirty="0"/>
          </a:p>
          <a:p>
            <a:r>
              <a:rPr lang="kk-KZ" sz="2800" dirty="0">
                <a:solidFill>
                  <a:srgbClr val="FF0000"/>
                </a:solidFill>
              </a:rPr>
              <a:t>Жартылай айналымдағы валюталар (ЖАВ</a:t>
            </a:r>
            <a:r>
              <a:rPr lang="kk-KZ" sz="2800" dirty="0"/>
              <a:t>). Бұндай валюталарға нақты валюталық операцияларға шектемелер және тиым салулар салынады, әсіресе резиденттер үшін. Қазақстандық тенгені осы валюта түріне жатқызуға болады</a:t>
            </a:r>
            <a:endParaRPr lang="ru-RU" sz="2800" dirty="0"/>
          </a:p>
          <a:p>
            <a:r>
              <a:rPr lang="kk-KZ" sz="2800" dirty="0">
                <a:solidFill>
                  <a:srgbClr val="FF0000"/>
                </a:solidFill>
              </a:rPr>
              <a:t>Айналмайтын валюталар (АВ</a:t>
            </a:r>
            <a:r>
              <a:rPr lang="kk-KZ" sz="2800" dirty="0"/>
              <a:t>). Бұл валюталар басқа валюталарға айырбасталмайды Бұндай мемлекеттің ішінде шетел  валюталарының болуы тиым салынады және ондай влюталармен шарт жасасу мемлекеттің монополиясында болады.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8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35106" y="233082"/>
            <a:ext cx="7548282" cy="9502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err="1"/>
              <a:t>Ақша</a:t>
            </a:r>
            <a:r>
              <a:rPr lang="uk-UA" sz="2800" b="1" dirty="0"/>
              <a:t> </a:t>
            </a:r>
            <a:r>
              <a:rPr lang="uk-UA" sz="2800" b="1" dirty="0" err="1"/>
              <a:t>айналымы</a:t>
            </a:r>
            <a:r>
              <a:rPr lang="uk-UA" sz="2800" b="1" dirty="0"/>
              <a:t> </a:t>
            </a:r>
            <a:r>
              <a:rPr lang="uk-UA" sz="2800" b="1" dirty="0" err="1"/>
              <a:t>тәртібі</a:t>
            </a:r>
            <a:r>
              <a:rPr lang="uk-UA" sz="2800" b="1" dirty="0"/>
              <a:t>  - </a:t>
            </a:r>
            <a:r>
              <a:rPr lang="uk-UA" sz="2800" dirty="0" err="1"/>
              <a:t>қолма-қол</a:t>
            </a:r>
            <a:r>
              <a:rPr lang="uk-UA" sz="2800" dirty="0"/>
              <a:t> </a:t>
            </a:r>
            <a:r>
              <a:rPr lang="uk-UA" sz="2800" dirty="0" err="1"/>
              <a:t>және</a:t>
            </a:r>
            <a:r>
              <a:rPr lang="uk-UA" sz="2800" dirty="0"/>
              <a:t> </a:t>
            </a:r>
            <a:r>
              <a:rPr lang="uk-UA" sz="2800" dirty="0" err="1"/>
              <a:t>қолма-қол</a:t>
            </a:r>
            <a:r>
              <a:rPr lang="uk-UA" sz="2800" dirty="0"/>
              <a:t> </a:t>
            </a:r>
            <a:r>
              <a:rPr lang="uk-UA" sz="2800" dirty="0" err="1"/>
              <a:t>емес</a:t>
            </a:r>
            <a:r>
              <a:rPr lang="uk-UA" sz="2800" dirty="0"/>
              <a:t> </a:t>
            </a:r>
            <a:r>
              <a:rPr lang="uk-UA" sz="2800" dirty="0" err="1"/>
              <a:t>ақша</a:t>
            </a:r>
            <a:r>
              <a:rPr lang="uk-UA" sz="2800" dirty="0"/>
              <a:t> </a:t>
            </a:r>
            <a:r>
              <a:rPr lang="uk-UA" sz="2800" dirty="0" err="1"/>
              <a:t>қозғалысының</a:t>
            </a:r>
            <a:r>
              <a:rPr lang="uk-UA" sz="2800" dirty="0"/>
              <a:t> </a:t>
            </a:r>
            <a:r>
              <a:rPr lang="uk-UA" sz="2800" dirty="0" err="1" smtClean="0"/>
              <a:t>нысаны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24000" y="1355911"/>
            <a:ext cx="10022541" cy="1021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dirty="0"/>
              <a:t>Мемлекет ақша айналымы процессінде ақша жүйесінің дұрыс қызмет ету мақсатында келесідей ақша реформаларын пайдаланады: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14918" y="2617694"/>
            <a:ext cx="817581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>
                <a:solidFill>
                  <a:srgbClr val="FF0000"/>
                </a:solidFill>
              </a:rPr>
              <a:t>Нуллификация </a:t>
            </a:r>
            <a:r>
              <a:rPr lang="kk-KZ" sz="2000" b="1" i="1" dirty="0" smtClean="0"/>
              <a:t>- </a:t>
            </a:r>
            <a:r>
              <a:rPr lang="kk-KZ" sz="2000" dirty="0"/>
              <a:t>бұл мемлекеттің жаңа ақша белгілері пайда болған кезде ескі ақша белгісінің жарамсыздыға туралы  хабарландыруы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14911" y="3668807"/>
            <a:ext cx="817581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rgbClr val="FF0000"/>
                </a:solidFill>
              </a:rPr>
              <a:t>Деноминация </a:t>
            </a:r>
            <a:r>
              <a:rPr lang="kk-KZ" sz="2400" b="1" i="1" dirty="0" smtClean="0"/>
              <a:t> </a:t>
            </a:r>
            <a:r>
              <a:rPr lang="kk-KZ" sz="2400" b="1" i="1" dirty="0"/>
              <a:t>- </a:t>
            </a:r>
            <a:r>
              <a:rPr lang="kk-KZ" sz="2400" dirty="0"/>
              <a:t>ескі ақша белгілерін белгіленген ара қатнас бойынша жаңа ақша белгілеріне ірілету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14913" y="4706471"/>
            <a:ext cx="817581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i="1" dirty="0" smtClean="0">
                <a:solidFill>
                  <a:srgbClr val="FF0000"/>
                </a:solidFill>
              </a:rPr>
              <a:t>Девальвация</a:t>
            </a:r>
            <a:r>
              <a:rPr lang="kk-KZ" sz="2400" b="1" i="1" dirty="0" smtClean="0"/>
              <a:t>  - </a:t>
            </a:r>
            <a:r>
              <a:rPr lang="kk-KZ" sz="2400" dirty="0"/>
              <a:t>өз валютасының курсын төмендетуге бағытталған мемлекеттің қандай да бір шараларды </a:t>
            </a:r>
            <a:r>
              <a:rPr lang="kk-KZ" sz="2400" dirty="0" smtClean="0"/>
              <a:t>жүргізуі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14912" y="5777753"/>
            <a:ext cx="8408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Р</a:t>
            </a:r>
            <a:r>
              <a:rPr lang="ru-RU" sz="2000" b="1" i="1" dirty="0" smtClean="0">
                <a:solidFill>
                  <a:srgbClr val="FF0000"/>
                </a:solidFill>
              </a:rPr>
              <a:t>евальвация</a:t>
            </a:r>
            <a:r>
              <a:rPr lang="ru-RU" sz="2000" b="1" i="1" dirty="0" smtClean="0"/>
              <a:t> -</a:t>
            </a:r>
            <a:r>
              <a:rPr lang="ru-RU" sz="2000" i="1" dirty="0" smtClean="0"/>
              <a:t> </a:t>
            </a:r>
            <a:r>
              <a:rPr lang="ru-RU" sz="2000" dirty="0" err="1"/>
              <a:t>девальваци</a:t>
            </a:r>
            <a:r>
              <a:rPr lang="kk-KZ" sz="2000" dirty="0"/>
              <a:t>яға қарама қарсы түсінік. Өз валютасының курсын басқа елдер валютасынан жоғарлатуға бағытталған мемлекеттің қандай да бір шараларды жүргізу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82588" y="2377887"/>
            <a:ext cx="35859" cy="3843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4" idx="1"/>
          </p:cNvCxnSpPr>
          <p:nvPr/>
        </p:nvCxnSpPr>
        <p:spPr>
          <a:xfrm>
            <a:off x="1864659" y="3030071"/>
            <a:ext cx="950259" cy="44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1"/>
          </p:cNvCxnSpPr>
          <p:nvPr/>
        </p:nvCxnSpPr>
        <p:spPr>
          <a:xfrm>
            <a:off x="1918447" y="4087906"/>
            <a:ext cx="896464" cy="38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1"/>
          </p:cNvCxnSpPr>
          <p:nvPr/>
        </p:nvCxnSpPr>
        <p:spPr>
          <a:xfrm>
            <a:off x="1918447" y="5127812"/>
            <a:ext cx="896466" cy="35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1"/>
          </p:cNvCxnSpPr>
          <p:nvPr/>
        </p:nvCxnSpPr>
        <p:spPr>
          <a:xfrm>
            <a:off x="1918447" y="6221506"/>
            <a:ext cx="896465" cy="1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1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3082" y="537882"/>
            <a:ext cx="11367247" cy="1864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err="1"/>
              <a:t>валюталық</a:t>
            </a:r>
            <a:r>
              <a:rPr lang="uk-UA" sz="3200" b="1" dirty="0"/>
              <a:t> паритеті -</a:t>
            </a:r>
            <a:r>
              <a:rPr lang="uk-UA" sz="3200" dirty="0" err="1"/>
              <a:t>шаруашылық</a:t>
            </a:r>
            <a:r>
              <a:rPr lang="uk-UA" sz="3200" dirty="0"/>
              <a:t> </a:t>
            </a:r>
            <a:r>
              <a:rPr lang="uk-UA" sz="3200" dirty="0" err="1"/>
              <a:t>етуші</a:t>
            </a:r>
            <a:r>
              <a:rPr lang="uk-UA" sz="3200" dirty="0"/>
              <a:t> </a:t>
            </a:r>
            <a:r>
              <a:rPr lang="uk-UA" sz="3200" dirty="0" err="1"/>
              <a:t>субъектілерге</a:t>
            </a:r>
            <a:r>
              <a:rPr lang="uk-UA" sz="3200" dirty="0"/>
              <a:t> </a:t>
            </a:r>
            <a:r>
              <a:rPr lang="uk-UA" sz="3200" dirty="0" err="1"/>
              <a:t>мемлекет</a:t>
            </a:r>
            <a:r>
              <a:rPr lang="uk-UA" sz="3200" dirty="0"/>
              <a:t> </a:t>
            </a:r>
            <a:r>
              <a:rPr lang="uk-UA" sz="3200" dirty="0" err="1"/>
              <a:t>бекітетін</a:t>
            </a:r>
            <a:r>
              <a:rPr lang="uk-UA" sz="3200" dirty="0"/>
              <a:t> </a:t>
            </a:r>
            <a:r>
              <a:rPr lang="uk-UA" sz="3200" dirty="0" err="1"/>
              <a:t>ресми</a:t>
            </a:r>
            <a:r>
              <a:rPr lang="uk-UA" sz="3200" dirty="0"/>
              <a:t> </a:t>
            </a:r>
            <a:r>
              <a:rPr lang="uk-UA" sz="3200" dirty="0" err="1"/>
              <a:t>валютаның</a:t>
            </a:r>
            <a:r>
              <a:rPr lang="uk-UA" sz="3200" dirty="0"/>
              <a:t> </a:t>
            </a:r>
            <a:r>
              <a:rPr lang="uk-UA" sz="3200" dirty="0" err="1"/>
              <a:t>курсы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97741" y="3048000"/>
            <a:ext cx="9000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/>
              <a:t>баға</a:t>
            </a:r>
            <a:r>
              <a:rPr lang="uk-UA" sz="4000" b="1" dirty="0"/>
              <a:t> </a:t>
            </a:r>
            <a:r>
              <a:rPr lang="uk-UA" sz="4000" b="1" dirty="0" err="1"/>
              <a:t>масштабы</a:t>
            </a:r>
            <a:r>
              <a:rPr lang="uk-UA" sz="4000" dirty="0"/>
              <a:t>– </a:t>
            </a:r>
            <a:r>
              <a:rPr lang="uk-UA" sz="4000" dirty="0" err="1"/>
              <a:t>ақша</a:t>
            </a:r>
            <a:r>
              <a:rPr lang="uk-UA" sz="4000" dirty="0"/>
              <a:t> </a:t>
            </a:r>
            <a:r>
              <a:rPr lang="uk-UA" sz="4000" dirty="0" err="1"/>
              <a:t>бірлігінде</a:t>
            </a:r>
            <a:r>
              <a:rPr lang="uk-UA" sz="4000" dirty="0"/>
              <a:t> </a:t>
            </a:r>
            <a:r>
              <a:rPr lang="uk-UA" sz="4000" dirty="0" err="1"/>
              <a:t>бағалы</a:t>
            </a:r>
            <a:r>
              <a:rPr lang="uk-UA" sz="4000" dirty="0"/>
              <a:t> </a:t>
            </a:r>
            <a:r>
              <a:rPr lang="uk-UA" sz="4000" dirty="0" err="1"/>
              <a:t>металдардың</a:t>
            </a:r>
            <a:r>
              <a:rPr lang="uk-UA" sz="4000" dirty="0"/>
              <a:t> </a:t>
            </a:r>
            <a:r>
              <a:rPr lang="uk-UA" sz="4000" dirty="0" err="1"/>
              <a:t>салмақ</a:t>
            </a:r>
            <a:r>
              <a:rPr lang="uk-UA" sz="4000" dirty="0"/>
              <a:t> </a:t>
            </a:r>
            <a:r>
              <a:rPr lang="uk-UA" sz="4000" dirty="0" err="1"/>
              <a:t>саны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925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8494" y="502024"/>
            <a:ext cx="10022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solidFill>
                  <a:srgbClr val="FF0000"/>
                </a:solidFill>
              </a:rPr>
              <a:t>Теңге</a:t>
            </a:r>
            <a:r>
              <a:rPr lang="ru-RU" sz="3200" dirty="0"/>
              <a:t>—</a:t>
            </a:r>
            <a:r>
              <a:rPr lang="ru-RU" sz="3200" dirty="0" err="1"/>
              <a:t>Қазақстан</a:t>
            </a:r>
            <a:r>
              <a:rPr lang="ru-RU" sz="3200" dirty="0"/>
              <a:t> </a:t>
            </a:r>
            <a:r>
              <a:rPr lang="ru-RU" sz="3200" dirty="0" err="1"/>
              <a:t>Республикасының</a:t>
            </a:r>
            <a:r>
              <a:rPr lang="ru-RU" sz="3200" dirty="0"/>
              <a:t> </a:t>
            </a:r>
            <a:r>
              <a:rPr lang="ru-RU" sz="3200" dirty="0" err="1"/>
              <a:t>аумағында</a:t>
            </a:r>
            <a:r>
              <a:rPr lang="ru-RU" sz="3200" dirty="0"/>
              <a:t> </a:t>
            </a:r>
            <a:r>
              <a:rPr lang="ru-RU" sz="3200" dirty="0" err="1"/>
              <a:t>барлық</a:t>
            </a:r>
            <a:r>
              <a:rPr lang="ru-RU" sz="3200" dirty="0"/>
              <a:t> </a:t>
            </a:r>
            <a:r>
              <a:rPr lang="ru-RU" sz="3200" dirty="0" err="1"/>
              <a:t>төлем</a:t>
            </a:r>
            <a:r>
              <a:rPr lang="ru-RU" sz="3200" dirty="0"/>
              <a:t> </a:t>
            </a:r>
            <a:r>
              <a:rPr lang="ru-RU" sz="3200" dirty="0" err="1"/>
              <a:t>түрлері</a:t>
            </a:r>
            <a:r>
              <a:rPr lang="ru-RU" sz="3200" dirty="0"/>
              <a:t> </a:t>
            </a:r>
            <a:r>
              <a:rPr lang="ru-RU" sz="3200" dirty="0" err="1"/>
              <a:t>бойынша</a:t>
            </a:r>
            <a:r>
              <a:rPr lang="ru-RU" sz="3200" dirty="0"/>
              <a:t> </a:t>
            </a:r>
            <a:r>
              <a:rPr lang="ru-RU" sz="3200" dirty="0" err="1"/>
              <a:t>қабылданатын</a:t>
            </a:r>
            <a:r>
              <a:rPr lang="ru-RU" sz="3200" dirty="0"/>
              <a:t> </a:t>
            </a:r>
            <a:r>
              <a:rPr lang="ru-RU" sz="3200" dirty="0" err="1"/>
              <a:t>ұлттық</a:t>
            </a:r>
            <a:r>
              <a:rPr lang="ru-RU" sz="3200" dirty="0"/>
              <a:t> валюта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8894" y="2115671"/>
            <a:ext cx="10703859" cy="3944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 </a:t>
            </a:r>
            <a:r>
              <a:rPr lang="ru-RU" sz="2800" dirty="0"/>
              <a:t>ҚР-</a:t>
            </a:r>
            <a:r>
              <a:rPr lang="ru-RU" sz="2800" dirty="0" err="1"/>
              <a:t>ның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валютасы</a:t>
            </a:r>
            <a:r>
              <a:rPr lang="ru-RU" sz="2800" dirty="0"/>
              <a:t>—</a:t>
            </a:r>
            <a:r>
              <a:rPr lang="ru-RU" sz="2800" dirty="0" err="1"/>
              <a:t>теңге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0000"/>
                </a:solidFill>
              </a:rPr>
              <a:t>1993 </a:t>
            </a:r>
            <a:r>
              <a:rPr lang="ru-RU" sz="2800" dirty="0" err="1">
                <a:solidFill>
                  <a:srgbClr val="FF0000"/>
                </a:solidFill>
              </a:rPr>
              <a:t>жылы</a:t>
            </a:r>
            <a:r>
              <a:rPr lang="ru-RU" sz="2800" dirty="0">
                <a:solidFill>
                  <a:srgbClr val="FF0000"/>
                </a:solidFill>
              </a:rPr>
              <a:t> 15 </a:t>
            </a:r>
            <a:r>
              <a:rPr lang="ru-RU" sz="2800" dirty="0" err="1">
                <a:solidFill>
                  <a:srgbClr val="FF0000"/>
                </a:solidFill>
              </a:rPr>
              <a:t>қарашада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/>
              <a:t>айналысқа</a:t>
            </a:r>
            <a:r>
              <a:rPr lang="ru-RU" sz="2800" dirty="0"/>
              <a:t> </a:t>
            </a:r>
            <a:r>
              <a:rPr lang="ru-RU" sz="2800" dirty="0" err="1"/>
              <a:t>енгізілді.Теңгені</a:t>
            </a:r>
            <a:r>
              <a:rPr lang="ru-RU" sz="2800" dirty="0"/>
              <a:t> </a:t>
            </a:r>
            <a:r>
              <a:rPr lang="ru-RU" sz="2800" dirty="0" err="1"/>
              <a:t>жасауға</a:t>
            </a:r>
            <a:r>
              <a:rPr lang="ru-RU" sz="2800" dirty="0"/>
              <a:t> </a:t>
            </a:r>
            <a:r>
              <a:rPr lang="ru-RU" sz="2800" dirty="0" err="1"/>
              <a:t>екі</a:t>
            </a:r>
            <a:r>
              <a:rPr lang="ru-RU" sz="2800" dirty="0"/>
              <a:t> </a:t>
            </a:r>
            <a:r>
              <a:rPr lang="ru-RU" sz="2800" dirty="0" err="1"/>
              <a:t>жыл</a:t>
            </a:r>
            <a:r>
              <a:rPr lang="ru-RU" sz="2800" dirty="0"/>
              <a:t> </a:t>
            </a:r>
            <a:r>
              <a:rPr lang="ru-RU" sz="2800" dirty="0" err="1"/>
              <a:t>уақыт</a:t>
            </a:r>
            <a:r>
              <a:rPr lang="ru-RU" sz="2800" dirty="0"/>
              <a:t> </a:t>
            </a:r>
            <a:r>
              <a:rPr lang="ru-RU" sz="2800" dirty="0" err="1"/>
              <a:t>қажет</a:t>
            </a:r>
            <a:r>
              <a:rPr lang="ru-RU" sz="2800" dirty="0"/>
              <a:t> </a:t>
            </a:r>
            <a:r>
              <a:rPr lang="ru-RU" sz="2800" dirty="0" err="1"/>
              <a:t>болды</a:t>
            </a:r>
            <a:r>
              <a:rPr lang="ru-RU" sz="2800" dirty="0"/>
              <a:t>. </a:t>
            </a:r>
            <a:r>
              <a:rPr lang="ru-RU" sz="2800" dirty="0" err="1"/>
              <a:t>Алғашқы</a:t>
            </a:r>
            <a:r>
              <a:rPr lang="ru-RU" sz="2800" dirty="0"/>
              <a:t> </a:t>
            </a:r>
            <a:r>
              <a:rPr lang="ru-RU" sz="2800" dirty="0" err="1"/>
              <a:t>теңгелер</a:t>
            </a:r>
            <a:r>
              <a:rPr lang="ru-RU" sz="2800" dirty="0"/>
              <a:t> </a:t>
            </a:r>
            <a:r>
              <a:rPr lang="ru-RU" sz="2800" dirty="0" err="1"/>
              <a:t>ағылшынның</a:t>
            </a:r>
            <a:r>
              <a:rPr lang="ru-RU" sz="2800" dirty="0"/>
              <a:t> «</a:t>
            </a:r>
            <a:r>
              <a:rPr lang="ru-RU" sz="2800" dirty="0" err="1"/>
              <a:t>Харрисон</a:t>
            </a:r>
            <a:r>
              <a:rPr lang="ru-RU" sz="2800" dirty="0"/>
              <a:t>» </a:t>
            </a:r>
            <a:r>
              <a:rPr lang="ru-RU" sz="2800" dirty="0" err="1"/>
              <a:t>фирмасынан</a:t>
            </a:r>
            <a:r>
              <a:rPr lang="ru-RU" sz="2800" dirty="0"/>
              <a:t> </a:t>
            </a:r>
            <a:r>
              <a:rPr lang="ru-RU" sz="2800" dirty="0" err="1"/>
              <a:t>шықты.Теңге</a:t>
            </a:r>
            <a:r>
              <a:rPr lang="ru-RU" sz="2800" dirty="0"/>
              <a:t> </a:t>
            </a:r>
            <a:r>
              <a:rPr lang="ru-RU" sz="2800" dirty="0" err="1"/>
              <a:t>беттерінде</a:t>
            </a:r>
            <a:r>
              <a:rPr lang="ru-RU" sz="2800" dirty="0"/>
              <a:t> </a:t>
            </a:r>
            <a:r>
              <a:rPr lang="ru-RU" sz="2800" dirty="0" err="1"/>
              <a:t>қазақ</a:t>
            </a:r>
            <a:r>
              <a:rPr lang="ru-RU" sz="2800" dirty="0"/>
              <a:t> </a:t>
            </a:r>
            <a:r>
              <a:rPr lang="ru-RU" sz="2800" dirty="0" err="1"/>
              <a:t>тарихындағы</a:t>
            </a:r>
            <a:r>
              <a:rPr lang="ru-RU" sz="2800" dirty="0"/>
              <a:t> </a:t>
            </a:r>
            <a:r>
              <a:rPr lang="ru-RU" sz="2800" dirty="0" err="1"/>
              <a:t>ұлы</a:t>
            </a:r>
            <a:r>
              <a:rPr lang="ru-RU" sz="2800" dirty="0"/>
              <a:t> </a:t>
            </a:r>
            <a:r>
              <a:rPr lang="ru-RU" sz="2800" dirty="0" err="1"/>
              <a:t>тұлғалардың</a:t>
            </a:r>
            <a:r>
              <a:rPr lang="ru-RU" sz="2800" dirty="0"/>
              <a:t> </a:t>
            </a:r>
            <a:r>
              <a:rPr lang="ru-RU" sz="2800" dirty="0" err="1"/>
              <a:t>суреттері</a:t>
            </a:r>
            <a:r>
              <a:rPr lang="ru-RU" sz="2800" dirty="0"/>
              <a:t> </a:t>
            </a:r>
            <a:r>
              <a:rPr lang="ru-RU" sz="2800" dirty="0" err="1"/>
              <a:t>бейнеленді.Ал,жаңа</a:t>
            </a:r>
            <a:r>
              <a:rPr lang="ru-RU" sz="2800" dirty="0"/>
              <a:t> </a:t>
            </a:r>
            <a:r>
              <a:rPr lang="ru-RU" sz="2800" dirty="0" err="1"/>
              <a:t>үлгідегі</a:t>
            </a:r>
            <a:r>
              <a:rPr lang="ru-RU" sz="2800" dirty="0"/>
              <a:t> </a:t>
            </a:r>
            <a:r>
              <a:rPr lang="ru-RU" sz="2800" dirty="0" err="1"/>
              <a:t>теңгелер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0000"/>
                </a:solidFill>
              </a:rPr>
              <a:t>2006 </a:t>
            </a:r>
            <a:r>
              <a:rPr lang="ru-RU" sz="2800" dirty="0" err="1">
                <a:solidFill>
                  <a:srgbClr val="FF0000"/>
                </a:solidFill>
              </a:rPr>
              <a:t>жылы</a:t>
            </a:r>
            <a:r>
              <a:rPr lang="ru-RU" sz="2800" dirty="0">
                <a:solidFill>
                  <a:srgbClr val="FF0000"/>
                </a:solidFill>
              </a:rPr>
              <a:t>  </a:t>
            </a:r>
          </a:p>
          <a:p>
            <a:r>
              <a:rPr lang="ru-RU" sz="2800" dirty="0">
                <a:solidFill>
                  <a:srgbClr val="FF0000"/>
                </a:solidFill>
              </a:rPr>
              <a:t>15 </a:t>
            </a:r>
            <a:r>
              <a:rPr lang="ru-RU" sz="2800" dirty="0" err="1">
                <a:solidFill>
                  <a:srgbClr val="FF0000"/>
                </a:solidFill>
              </a:rPr>
              <a:t>қарашада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/>
              <a:t>шығарылды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92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247" y="753035"/>
            <a:ext cx="1066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үсiнiгi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Қазақстан </a:t>
            </a:r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 ақша жүйесі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  <p:pic>
        <p:nvPicPr>
          <p:cNvPr id="3074" name="Picture 2" descr="http://www.qazaquni.kz/wp-content/uploads/photo_133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107" y="3183898"/>
            <a:ext cx="5453716" cy="299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5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s00.yaplakal.com/pics/pics_original/6/8/3/24433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23" y="-161366"/>
            <a:ext cx="11187953" cy="745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angystau-muzey.kz/uploads/images/large_p2250394__513bd0bb3daa4af15f6a955c101e93c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94" y="0"/>
            <a:ext cx="10112188" cy="714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3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16423" y="3657599"/>
            <a:ext cx="9897036" cy="245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Ақша</a:t>
            </a:r>
            <a:r>
              <a:rPr lang="ru-RU" sz="3200" dirty="0" smtClean="0"/>
              <a:t>, </a:t>
            </a:r>
            <a:r>
              <a:rPr lang="ru-RU" sz="3200" dirty="0" err="1" smtClean="0"/>
              <a:t>ол</a:t>
            </a:r>
            <a:r>
              <a:rPr lang="ru-RU" sz="3200" dirty="0" smtClean="0"/>
              <a:t> </a:t>
            </a:r>
            <a:r>
              <a:rPr lang="ru-RU" sz="3200" dirty="0" err="1" smtClean="0"/>
              <a:t>әр</a:t>
            </a:r>
            <a:r>
              <a:rPr lang="ru-RU" sz="3200" dirty="0" smtClean="0"/>
              <a:t> </a:t>
            </a:r>
            <a:r>
              <a:rPr lang="ru-RU" sz="3200" dirty="0" err="1" smtClean="0"/>
              <a:t>мемлекетте</a:t>
            </a:r>
            <a:r>
              <a:rPr lang="ru-RU" sz="3200" dirty="0" smtClean="0"/>
              <a:t> </a:t>
            </a:r>
            <a:r>
              <a:rPr lang="ru-RU" sz="3200" dirty="0" err="1" smtClean="0"/>
              <a:t>әртүрлі</a:t>
            </a:r>
            <a:r>
              <a:rPr lang="ru-RU" sz="3200" dirty="0" smtClean="0"/>
              <a:t> </a:t>
            </a:r>
            <a:r>
              <a:rPr lang="ru-RU" sz="3200" dirty="0" err="1" smtClean="0"/>
              <a:t>аталғанымен</a:t>
            </a:r>
            <a:r>
              <a:rPr lang="ru-RU" sz="3200" dirty="0" smtClean="0"/>
              <a:t>, </a:t>
            </a:r>
            <a:r>
              <a:rPr lang="ru-RU" sz="3200" dirty="0" err="1" smtClean="0"/>
              <a:t>негізінде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сауда-саттық</a:t>
            </a:r>
            <a:r>
              <a:rPr lang="ru-RU" sz="3200" dirty="0" smtClean="0"/>
              <a:t> </a:t>
            </a:r>
            <a:r>
              <a:rPr lang="ru-RU" sz="3200" dirty="0" err="1" smtClean="0"/>
              <a:t>кезінде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құн</a:t>
            </a:r>
            <a:r>
              <a:rPr lang="ru-RU" sz="3200" dirty="0" smtClean="0"/>
              <a:t> </a:t>
            </a:r>
            <a:r>
              <a:rPr lang="ru-RU" sz="3200" dirty="0" err="1" smtClean="0"/>
              <a:t>өлшемі</a:t>
            </a:r>
            <a:r>
              <a:rPr lang="ru-RU" sz="3200" dirty="0" smtClean="0"/>
              <a:t> </a:t>
            </a:r>
            <a:r>
              <a:rPr lang="ru-RU" sz="3200" dirty="0" err="1" smtClean="0"/>
              <a:t>ретінде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пайдаланылады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59124247"/>
              </p:ext>
            </p:extLst>
          </p:nvPr>
        </p:nvGraphicFramePr>
        <p:xfrm>
          <a:off x="1547906" y="0"/>
          <a:ext cx="9514542" cy="4255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78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27529" y="753035"/>
            <a:ext cx="4392706" cy="13267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65694" y="331693"/>
            <a:ext cx="5988423" cy="2169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қандай</a:t>
            </a:r>
            <a:r>
              <a:rPr lang="ru-RU" sz="2800" dirty="0" smtClean="0"/>
              <a:t> да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елде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айналымын</a:t>
            </a:r>
            <a:r>
              <a:rPr lang="ru-RU" sz="2800" dirty="0" smtClean="0"/>
              <a:t> </a:t>
            </a:r>
            <a:r>
              <a:rPr lang="ru-RU" sz="2800" dirty="0" err="1" smtClean="0"/>
              <a:t>ұйымдастырудың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тарихи</a:t>
            </a:r>
            <a:r>
              <a:rPr lang="ru-RU" sz="2800" dirty="0" smtClean="0"/>
              <a:t> </a:t>
            </a:r>
            <a:r>
              <a:rPr lang="ru-RU" sz="2800" dirty="0" err="1" smtClean="0"/>
              <a:t>қалыптасып</a:t>
            </a:r>
            <a:r>
              <a:rPr lang="ru-RU" sz="2800" dirty="0" smtClean="0"/>
              <a:t>, </a:t>
            </a:r>
            <a:r>
              <a:rPr lang="ru-RU" sz="2800" dirty="0" err="1" smtClean="0"/>
              <a:t>заңмен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бекітілген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формасы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8188" y="3729318"/>
            <a:ext cx="5432612" cy="19184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dirty="0" smtClean="0"/>
              <a:t>Ұлттық ақша жүйесі</a:t>
            </a:r>
            <a:endParaRPr lang="ru-RU" sz="48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046259" y="2366681"/>
            <a:ext cx="4805082" cy="39982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>
                <a:solidFill>
                  <a:srgbClr val="FF0000"/>
                </a:solidFill>
              </a:rPr>
              <a:t>XV – XVII </a:t>
            </a:r>
            <a:r>
              <a:rPr lang="kk-KZ" sz="3200" dirty="0" smtClean="0"/>
              <a:t>ғасырларда қалыптаса бастаған</a:t>
            </a:r>
            <a:endParaRPr lang="ru-RU" sz="32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6400800" y="3962398"/>
            <a:ext cx="1828800" cy="806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020235" y="1118345"/>
            <a:ext cx="645459" cy="596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624471"/>
              </p:ext>
            </p:extLst>
          </p:nvPr>
        </p:nvGraphicFramePr>
        <p:xfrm>
          <a:off x="209552" y="0"/>
          <a:ext cx="11982448" cy="7004010"/>
        </p:xfrm>
        <a:graphic>
          <a:graphicData uri="http://schemas.openxmlformats.org/drawingml/2006/table">
            <a:tbl>
              <a:tblPr/>
              <a:tblGrid>
                <a:gridCol w="2995612"/>
                <a:gridCol w="2995612"/>
                <a:gridCol w="2995612"/>
                <a:gridCol w="2995612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>
                          <a:effectLst/>
                        </a:rPr>
                        <a:t>Елдің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атаулары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Ақша бірлігі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Елдің атаулары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Ақша бірлігі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Қазақстан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теңге = 100 тиын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АҚШ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доллар = 100 цент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Ресей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рубль = 100 копеек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Англия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фунт стерлинг = 100 пенса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Украина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err="1">
                          <a:effectLst/>
                        </a:rPr>
                        <a:t>гривня</a:t>
                      </a:r>
                      <a:r>
                        <a:rPr lang="ru-RU" sz="1800" dirty="0">
                          <a:effectLst/>
                        </a:rPr>
                        <a:t> = 100 </a:t>
                      </a:r>
                      <a:r>
                        <a:rPr lang="ru-RU" sz="1800" dirty="0" err="1">
                          <a:effectLst/>
                        </a:rPr>
                        <a:t>копийка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Израйль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шекель стерлинг = 100 агора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Беларусь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рубль = 100 копеек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Жапония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иен = 100 сена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Өзбекстан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err="1">
                          <a:effectLst/>
                        </a:rPr>
                        <a:t>сум</a:t>
                      </a:r>
                      <a:r>
                        <a:rPr lang="ru-RU" sz="1800" dirty="0">
                          <a:effectLst/>
                        </a:rPr>
                        <a:t> = 100 </a:t>
                      </a:r>
                      <a:r>
                        <a:rPr lang="ru-RU" sz="1800" dirty="0" err="1">
                          <a:effectLst/>
                        </a:rPr>
                        <a:t>тийн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Сауд Арабиясы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риал = 100 халал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Қырғызстан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сом = 100 </a:t>
                      </a:r>
                      <a:r>
                        <a:rPr lang="ru-RU" sz="1800" dirty="0" err="1">
                          <a:effectLst/>
                        </a:rPr>
                        <a:t>тыйн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Түркия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лир = 100 куруш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Тәжікстан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err="1">
                          <a:effectLst/>
                        </a:rPr>
                        <a:t>сомони</a:t>
                      </a:r>
                      <a:r>
                        <a:rPr lang="ru-RU" sz="1800" dirty="0">
                          <a:effectLst/>
                        </a:rPr>
                        <a:t> = 100 </a:t>
                      </a:r>
                      <a:r>
                        <a:rPr lang="ru-RU" sz="1800" dirty="0" err="1">
                          <a:effectLst/>
                        </a:rPr>
                        <a:t>дирам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Кувейт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динар =100 дирхам = 1000 филса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Әзірбайжан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манат = 100 гепик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Қытай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юань = 10 цзяо = 100 финям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Армения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драм =100 люма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Йемен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риал = 100 филса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Молдова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лей =100 бань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Кипр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фунт =100 миллима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Біріккен Араб Әмірлігі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динар = 100 филса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effectLst/>
                        </a:rPr>
                        <a:t>Үндістан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рупия 100 пайса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Ауғаныстан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err="1">
                          <a:effectLst/>
                        </a:rPr>
                        <a:t>ауған</a:t>
                      </a:r>
                      <a:r>
                        <a:rPr lang="ru-RU" sz="1800" dirty="0">
                          <a:effectLst/>
                        </a:rPr>
                        <a:t> = 100 пул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Марокко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дирхам = 100 сантима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Египет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фунт = 100 пиастра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Монголия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</a:t>
                      </a:r>
                      <a:r>
                        <a:rPr lang="ru-RU" sz="1800" dirty="0" err="1">
                          <a:effectLst/>
                        </a:rPr>
                        <a:t>тугурик</a:t>
                      </a:r>
                      <a:r>
                        <a:rPr lang="ru-RU" sz="1800" dirty="0">
                          <a:effectLst/>
                        </a:rPr>
                        <a:t> =100 </a:t>
                      </a:r>
                      <a:r>
                        <a:rPr lang="ru-RU" sz="1800" dirty="0" err="1">
                          <a:effectLst/>
                        </a:rPr>
                        <a:t>мунгу</a:t>
                      </a:r>
                      <a:endParaRPr lang="ru-RU" sz="1800" dirty="0">
                        <a:effectLst/>
                      </a:endParaRP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Австралия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австралия доллары = 100 цент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Тайланд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бат = 100 сатанга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Ирландия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 ирландия фунты = 20 шиллинг =240 пенса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Бразилия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 крузейро = 100 сентаво</a:t>
                      </a:r>
                    </a:p>
                  </a:txBody>
                  <a:tcPr marL="47326" marR="47326" marT="23663" marB="2366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 flipV="1">
            <a:off x="-2948335" y="1985693"/>
            <a:ext cx="185090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7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0965" y="663388"/>
            <a:ext cx="10399059" cy="1004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Ақша жүйесінің элементтері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3246" y="2253699"/>
            <a:ext cx="9161930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lvl="0"/>
            <a:r>
              <a:rPr lang="kk-KZ" sz="2400" dirty="0"/>
              <a:t>ақша жүйесін ұйымдастырудың принципі</a:t>
            </a:r>
            <a:r>
              <a:rPr lang="kk-KZ" sz="2400" dirty="0" smtClean="0"/>
              <a:t>;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77035" y="2959713"/>
            <a:ext cx="9161930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lvl="0"/>
            <a:r>
              <a:rPr lang="kk-KZ" sz="2400" dirty="0" smtClean="0"/>
              <a:t>ақша </a:t>
            </a:r>
            <a:r>
              <a:rPr lang="kk-KZ" sz="2400" dirty="0"/>
              <a:t>бірліктерінің атауы; ақша белгілерінің түрлері, оларды шығарудың тәртібі және қамтамасыз ету сипаты</a:t>
            </a:r>
            <a:r>
              <a:rPr lang="kk-KZ" sz="2400" dirty="0" smtClean="0"/>
              <a:t>;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77035" y="4202300"/>
            <a:ext cx="9161930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lvl="0"/>
            <a:r>
              <a:rPr lang="kk-KZ" sz="2400" dirty="0" smtClean="0"/>
              <a:t>ақша </a:t>
            </a:r>
            <a:r>
              <a:rPr lang="kk-KZ" sz="2400" dirty="0"/>
              <a:t>айналымын ақша – несие тұрғысынан реттеудің тетігі</a:t>
            </a:r>
            <a:r>
              <a:rPr lang="kk-KZ" sz="2400" dirty="0" smtClean="0"/>
              <a:t>;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77035" y="5075556"/>
            <a:ext cx="9161930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lvl="0"/>
            <a:r>
              <a:rPr lang="kk-KZ" sz="2400" dirty="0"/>
              <a:t>ұлттық валюта бағамы, оны шетелдік валютаға айырбастаудың тәртібі</a:t>
            </a:r>
            <a:endParaRPr lang="ru-RU" sz="2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21976" y="1667435"/>
            <a:ext cx="53789" cy="398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3" idx="1"/>
          </p:cNvCxnSpPr>
          <p:nvPr/>
        </p:nvCxnSpPr>
        <p:spPr>
          <a:xfrm>
            <a:off x="1004047" y="2484531"/>
            <a:ext cx="12191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04046" y="3385203"/>
            <a:ext cx="12191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111623" y="4433132"/>
            <a:ext cx="12191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066801" y="5642410"/>
            <a:ext cx="12191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7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8727" y="169613"/>
            <a:ext cx="8606118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Ақшаның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бірнеше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қасиеттері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атқаратын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қызметтері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бар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9247" y="1273876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Тұрақтылық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5105" y="2187388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Жинақылық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9247" y="3012141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Көпке шыдауы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9247" y="3738282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Біртектілігі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5105" y="5405716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Танымдылығы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5105" y="4571999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Бөлінгіштігі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35270" y="3215640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Төлем құралы ретінде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35270" y="2298102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Құн өлшемі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35270" y="1380564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Айналым құралпы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35270" y="4133178"/>
            <a:ext cx="4643718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Қор жинау құралы</a:t>
            </a:r>
            <a:endParaRPr lang="ru-RU" sz="2800" dirty="0"/>
          </a:p>
        </p:txBody>
      </p:sp>
      <p:cxnSp>
        <p:nvCxnSpPr>
          <p:cNvPr id="14" name="Прямая соединительная линия 13"/>
          <p:cNvCxnSpPr>
            <a:endCxn id="2" idx="1"/>
          </p:cNvCxnSpPr>
          <p:nvPr/>
        </p:nvCxnSpPr>
        <p:spPr>
          <a:xfrm>
            <a:off x="430305" y="641348"/>
            <a:ext cx="2178422" cy="5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2" idx="3"/>
          </p:cNvCxnSpPr>
          <p:nvPr/>
        </p:nvCxnSpPr>
        <p:spPr>
          <a:xfrm flipV="1">
            <a:off x="11214845" y="641348"/>
            <a:ext cx="636495" cy="5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12376" y="588077"/>
            <a:ext cx="0" cy="5104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1815482" y="588077"/>
            <a:ext cx="0" cy="3723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3" idx="1"/>
          </p:cNvCxnSpPr>
          <p:nvPr/>
        </p:nvCxnSpPr>
        <p:spPr>
          <a:xfrm>
            <a:off x="412376" y="1560746"/>
            <a:ext cx="2868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03410" y="3402103"/>
            <a:ext cx="2868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12374" y="4049360"/>
            <a:ext cx="2868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21341" y="4867833"/>
            <a:ext cx="2868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021976" y="2259105"/>
            <a:ext cx="2868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12375" y="5686306"/>
            <a:ext cx="2868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03409" y="2406134"/>
            <a:ext cx="2868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1" idx="3"/>
          </p:cNvCxnSpPr>
          <p:nvPr/>
        </p:nvCxnSpPr>
        <p:spPr>
          <a:xfrm flipH="1">
            <a:off x="11178988" y="1667434"/>
            <a:ext cx="6723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1125201" y="2672367"/>
            <a:ext cx="6723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1143130" y="3417568"/>
            <a:ext cx="6723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11107271" y="4312022"/>
            <a:ext cx="6723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36376" y="591671"/>
            <a:ext cx="8821271" cy="1272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/>
              <a:t>Электронды ақша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23765" y="2375648"/>
            <a:ext cx="8068235" cy="36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қазірде</a:t>
            </a:r>
            <a:r>
              <a:rPr lang="ru-RU" sz="2400" dirty="0"/>
              <a:t> </a:t>
            </a:r>
            <a:r>
              <a:rPr lang="ru-RU" sz="2400" dirty="0" err="1"/>
              <a:t>қолдағы</a:t>
            </a:r>
            <a:r>
              <a:rPr lang="ru-RU" sz="2400" dirty="0"/>
              <a:t> </a:t>
            </a:r>
            <a:r>
              <a:rPr lang="ru-RU" sz="2400" dirty="0" err="1"/>
              <a:t>ақшаға</a:t>
            </a:r>
            <a:r>
              <a:rPr lang="ru-RU" sz="2400" dirty="0"/>
              <a:t> </a:t>
            </a:r>
            <a:r>
              <a:rPr lang="ru-RU" sz="2400" dirty="0" err="1"/>
              <a:t>қарағанда</a:t>
            </a:r>
            <a:r>
              <a:rPr lang="ru-RU" sz="2400" dirty="0"/>
              <a:t>, </a:t>
            </a:r>
            <a:r>
              <a:rPr lang="ru-RU" sz="2400" dirty="0" err="1"/>
              <a:t>электронды</a:t>
            </a:r>
            <a:r>
              <a:rPr lang="ru-RU" sz="2400" dirty="0"/>
              <a:t> </a:t>
            </a:r>
            <a:r>
              <a:rPr lang="ru-RU" sz="2400" dirty="0" err="1"/>
              <a:t>ақша</a:t>
            </a:r>
            <a:r>
              <a:rPr lang="ru-RU" sz="2400" dirty="0"/>
              <a:t>—пластик </a:t>
            </a:r>
            <a:r>
              <a:rPr lang="ru-RU" sz="2400" dirty="0" err="1"/>
              <a:t>карточкалар</a:t>
            </a:r>
            <a:r>
              <a:rPr lang="ru-RU" sz="2400" dirty="0"/>
              <a:t> </a:t>
            </a:r>
            <a:r>
              <a:rPr lang="ru-RU" sz="2400" dirty="0" err="1"/>
              <a:t>көп</a:t>
            </a:r>
            <a:r>
              <a:rPr lang="ru-RU" sz="2400" dirty="0"/>
              <a:t> </a:t>
            </a:r>
            <a:r>
              <a:rPr lang="ru-RU" sz="2400" dirty="0" err="1"/>
              <a:t>қолданылады.Оларды</a:t>
            </a:r>
            <a:r>
              <a:rPr lang="ru-RU" sz="2400" dirty="0"/>
              <a:t> </a:t>
            </a:r>
            <a:r>
              <a:rPr lang="ru-RU" sz="2400" dirty="0" err="1"/>
              <a:t>пайдалану</a:t>
            </a:r>
            <a:r>
              <a:rPr lang="ru-RU" sz="2400" dirty="0"/>
              <a:t> </a:t>
            </a:r>
            <a:r>
              <a:rPr lang="ru-RU" sz="2400" dirty="0" err="1"/>
              <a:t>оңай,әрі</a:t>
            </a:r>
            <a:r>
              <a:rPr lang="ru-RU" sz="2400" dirty="0"/>
              <a:t> </a:t>
            </a:r>
            <a:r>
              <a:rPr lang="ru-RU" sz="2400" dirty="0" err="1"/>
              <a:t>қауіпсіз</a:t>
            </a:r>
            <a:r>
              <a:rPr lang="ru-RU" sz="2400" dirty="0" smtClean="0"/>
              <a:t>.  </a:t>
            </a:r>
            <a:r>
              <a:rPr lang="ru-RU" sz="2400" dirty="0" err="1" smtClean="0"/>
              <a:t>Жазатайым</a:t>
            </a:r>
            <a:r>
              <a:rPr lang="ru-RU" sz="2400" dirty="0" smtClean="0"/>
              <a:t> </a:t>
            </a:r>
            <a:r>
              <a:rPr lang="ru-RU" sz="2400" dirty="0" err="1"/>
              <a:t>жоғалтып</a:t>
            </a:r>
            <a:r>
              <a:rPr lang="ru-RU" sz="2400" dirty="0"/>
              <a:t> </a:t>
            </a:r>
            <a:r>
              <a:rPr lang="ru-RU" sz="2400" dirty="0" err="1"/>
              <a:t>алған</a:t>
            </a:r>
            <a:r>
              <a:rPr lang="ru-RU" sz="2400" dirty="0"/>
              <a:t> </a:t>
            </a:r>
            <a:r>
              <a:rPr lang="ru-RU" sz="2400" dirty="0" err="1"/>
              <a:t>жағдайда</a:t>
            </a:r>
            <a:r>
              <a:rPr lang="ru-RU" sz="2400" dirty="0"/>
              <a:t>, </a:t>
            </a:r>
            <a:r>
              <a:rPr lang="ru-RU" sz="2400" dirty="0" err="1"/>
              <a:t>банкке</a:t>
            </a:r>
            <a:r>
              <a:rPr lang="ru-RU" sz="2400" dirty="0"/>
              <a:t> телефон </a:t>
            </a:r>
            <a:r>
              <a:rPr lang="ru-RU" sz="2400" dirty="0" err="1"/>
              <a:t>соғып</a:t>
            </a:r>
            <a:r>
              <a:rPr lang="ru-RU" sz="2400" dirty="0" smtClean="0"/>
              <a:t>, </a:t>
            </a:r>
            <a:r>
              <a:rPr lang="ru-RU" sz="2400" dirty="0" err="1" smtClean="0"/>
              <a:t>карточканы</a:t>
            </a:r>
            <a:r>
              <a:rPr lang="ru-RU" sz="2400" dirty="0" smtClean="0"/>
              <a:t> </a:t>
            </a:r>
            <a:r>
              <a:rPr lang="ru-RU" sz="2400" dirty="0" err="1"/>
              <a:t>жаптыртуға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 smtClean="0"/>
              <a:t>. Сонда </a:t>
            </a:r>
            <a:r>
              <a:rPr lang="ru-RU" sz="2400" dirty="0" err="1"/>
              <a:t>сіздің</a:t>
            </a:r>
            <a:r>
              <a:rPr lang="ru-RU" sz="2400" dirty="0"/>
              <a:t> </a:t>
            </a:r>
            <a:r>
              <a:rPr lang="ru-RU" sz="2400" dirty="0" err="1"/>
              <a:t>карточкадағы</a:t>
            </a:r>
            <a:r>
              <a:rPr lang="ru-RU" sz="2400" dirty="0"/>
              <a:t> </a:t>
            </a:r>
            <a:r>
              <a:rPr lang="ru-RU" sz="2400" dirty="0" err="1"/>
              <a:t>ақшаны</a:t>
            </a:r>
            <a:r>
              <a:rPr lang="ru-RU" sz="2400" dirty="0"/>
              <a:t> </a:t>
            </a:r>
            <a:r>
              <a:rPr lang="ru-RU" sz="2400" dirty="0" err="1"/>
              <a:t>ешкім</a:t>
            </a:r>
            <a:r>
              <a:rPr lang="ru-RU" sz="2400" dirty="0"/>
              <a:t> </a:t>
            </a:r>
            <a:r>
              <a:rPr lang="ru-RU" sz="2400" dirty="0" err="1" smtClean="0"/>
              <a:t>пайдалана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алмайды</a:t>
            </a:r>
            <a:r>
              <a:rPr lang="ru-RU" sz="2400" dirty="0" smtClean="0"/>
              <a:t>. </a:t>
            </a:r>
            <a:r>
              <a:rPr lang="ru-RU" sz="2400" dirty="0" err="1" smtClean="0"/>
              <a:t>Көбінесе</a:t>
            </a:r>
            <a:r>
              <a:rPr lang="ru-RU" sz="2400" dirty="0" smtClean="0"/>
              <a:t> </a:t>
            </a:r>
            <a:r>
              <a:rPr lang="ru-RU" sz="2400" dirty="0" err="1"/>
              <a:t>шетелдерде</a:t>
            </a:r>
            <a:r>
              <a:rPr lang="ru-RU" sz="2400" dirty="0"/>
              <a:t> </a:t>
            </a:r>
            <a:r>
              <a:rPr lang="ru-RU" sz="2400" dirty="0" err="1"/>
              <a:t>көп</a:t>
            </a:r>
            <a:r>
              <a:rPr lang="ru-RU" sz="2400" dirty="0"/>
              <a:t> </a:t>
            </a:r>
            <a:r>
              <a:rPr lang="ru-RU" sz="2400" dirty="0" err="1" smtClean="0"/>
              <a:t>пайдаланылады</a:t>
            </a:r>
            <a:r>
              <a:rPr lang="ru-RU" sz="2400" dirty="0" smtClean="0"/>
              <a:t>. </a:t>
            </a:r>
            <a:r>
              <a:rPr lang="ru-RU" sz="2400" dirty="0" err="1" smtClean="0"/>
              <a:t>Дүкен</a:t>
            </a:r>
            <a:r>
              <a:rPr lang="ru-RU" sz="2400" dirty="0" smtClean="0"/>
              <a:t> </a:t>
            </a:r>
            <a:r>
              <a:rPr lang="ru-RU" sz="2400" dirty="0" err="1" smtClean="0"/>
              <a:t>супермаркеттерге</a:t>
            </a:r>
            <a:r>
              <a:rPr lang="ru-RU" sz="2400" dirty="0" smtClean="0"/>
              <a:t> </a:t>
            </a:r>
            <a:r>
              <a:rPr lang="ru-RU" sz="2400" dirty="0" err="1"/>
              <a:t>барып</a:t>
            </a:r>
            <a:r>
              <a:rPr lang="ru-RU" sz="2400" dirty="0"/>
              <a:t> </a:t>
            </a:r>
            <a:r>
              <a:rPr lang="ru-RU" sz="2400" dirty="0" err="1"/>
              <a:t>өзімізге</a:t>
            </a:r>
            <a:r>
              <a:rPr lang="ru-RU" sz="2400" dirty="0"/>
              <a:t> </a:t>
            </a:r>
            <a:r>
              <a:rPr lang="ru-RU" sz="2400" dirty="0" err="1"/>
              <a:t>қажетті</a:t>
            </a:r>
            <a:r>
              <a:rPr lang="ru-RU" sz="2400" dirty="0"/>
              <a:t> </a:t>
            </a:r>
            <a:r>
              <a:rPr lang="ru-RU" sz="2400" dirty="0" err="1"/>
              <a:t>тауарларды</a:t>
            </a:r>
            <a:r>
              <a:rPr lang="ru-RU" sz="2400" dirty="0"/>
              <a:t> </a:t>
            </a:r>
            <a:r>
              <a:rPr lang="ru-RU" sz="2400" dirty="0" err="1"/>
              <a:t>алғанда</a:t>
            </a:r>
            <a:r>
              <a:rPr lang="ru-RU" sz="2400" dirty="0"/>
              <a:t> </a:t>
            </a:r>
            <a:r>
              <a:rPr lang="ru-RU" sz="2400" dirty="0" err="1"/>
              <a:t>қолма-қол</a:t>
            </a:r>
            <a:r>
              <a:rPr lang="ru-RU" sz="2400" dirty="0"/>
              <a:t> </a:t>
            </a:r>
            <a:r>
              <a:rPr lang="ru-RU" sz="2400" dirty="0" err="1"/>
              <a:t>ақшамен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, карточка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төлеуге</a:t>
            </a:r>
            <a:r>
              <a:rPr lang="ru-RU" sz="2400" dirty="0"/>
              <a:t> </a:t>
            </a:r>
            <a:r>
              <a:rPr lang="ru-RU" sz="2400" dirty="0" err="1"/>
              <a:t>болады</a:t>
            </a:r>
            <a:r>
              <a:rPr lang="ru-RU" sz="2400" dirty="0"/>
              <a:t>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074024" y="1864659"/>
            <a:ext cx="1398494" cy="510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gdb.rferl.org/49E0CE68-F80E-4789-805D-4EE3547394D3_mw1024_s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120153"/>
            <a:ext cx="3998259" cy="359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58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lus.lviv.ua/_bd/7/085564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693" y="867660"/>
            <a:ext cx="4395881" cy="244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699247" y="867660"/>
            <a:ext cx="5970494" cy="2090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/>
              <a:t>Тарихи қалыптасқан екі </a:t>
            </a:r>
            <a:r>
              <a:rPr lang="kk-KZ" sz="3600" b="1" dirty="0">
                <a:solidFill>
                  <a:srgbClr val="FF0000"/>
                </a:solidFill>
              </a:rPr>
              <a:t>ақша жүйесінің </a:t>
            </a:r>
            <a:r>
              <a:rPr lang="kk-KZ" sz="3600" b="1" dirty="0"/>
              <a:t>түрлері</a:t>
            </a:r>
            <a:endParaRPr lang="ru-RU" sz="3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17694" y="3314700"/>
            <a:ext cx="5360894" cy="1580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dirty="0" smtClean="0"/>
              <a:t>Биметаллизм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84494" y="4971725"/>
            <a:ext cx="5360894" cy="15800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400" dirty="0" smtClean="0"/>
              <a:t>Монометализм</a:t>
            </a:r>
            <a:endParaRPr lang="ru-RU" sz="4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39906" y="2922494"/>
            <a:ext cx="17929" cy="30659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021976" y="3818965"/>
            <a:ext cx="15957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039906" y="5988424"/>
            <a:ext cx="2644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4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1837</TotalTime>
  <Words>947</Words>
  <Application>Microsoft Office PowerPoint</Application>
  <PresentationFormat>Широкоэкранный</PresentationFormat>
  <Paragraphs>140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HDOfficeLightV0</vt:lpstr>
      <vt:lpstr>Грань</vt:lpstr>
      <vt:lpstr>   Ақша жүйесінің құқықтық негіздері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31</cp:revision>
  <dcterms:created xsi:type="dcterms:W3CDTF">2016-02-06T19:44:24Z</dcterms:created>
  <dcterms:modified xsi:type="dcterms:W3CDTF">2016-02-26T08:37:01Z</dcterms:modified>
</cp:coreProperties>
</file>