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2" r:id="rId1"/>
  </p:sldMasterIdLst>
  <p:sldIdLst>
    <p:sldId id="257" r:id="rId2"/>
    <p:sldId id="261" r:id="rId3"/>
    <p:sldId id="262" r:id="rId4"/>
    <p:sldId id="263" r:id="rId5"/>
    <p:sldId id="264" r:id="rId6"/>
    <p:sldId id="265" r:id="rId7"/>
    <p:sldId id="266" r:id="rId8"/>
    <p:sldId id="267" r:id="rId9"/>
    <p:sldId id="268" r:id="rId10"/>
    <p:sldId id="270" r:id="rId11"/>
    <p:sldId id="271" r:id="rId12"/>
    <p:sldId id="273" r:id="rId13"/>
    <p:sldId id="292" r:id="rId14"/>
    <p:sldId id="275" r:id="rId15"/>
    <p:sldId id="276" r:id="rId16"/>
    <p:sldId id="277" r:id="rId17"/>
    <p:sldId id="278"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F5E9C74-1D20-41A0-8374-DC422AE4C945}" type="datetimeFigureOut">
              <a:rPr lang="ru-RU" smtClean="0"/>
              <a:t>12.02.2018</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782C542-9DC7-466A-9BF7-39CEC6BC2D4F}" type="slidenum">
              <a:rPr lang="ru-RU" smtClean="0"/>
              <a:t>‹#›</a:t>
            </a:fld>
            <a:endParaRPr lang="ru-RU"/>
          </a:p>
        </p:txBody>
      </p:sp>
    </p:spTree>
    <p:extLst>
      <p:ext uri="{BB962C8B-B14F-4D97-AF65-F5344CB8AC3E}">
        <p14:creationId xmlns:p14="http://schemas.microsoft.com/office/powerpoint/2010/main" val="1626237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F5E9C74-1D20-41A0-8374-DC422AE4C945}" type="datetimeFigureOut">
              <a:rPr lang="ru-RU" smtClean="0"/>
              <a:t>12.02.2018</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782C542-9DC7-466A-9BF7-39CEC6BC2D4F}" type="slidenum">
              <a:rPr lang="ru-RU" smtClean="0"/>
              <a:t>‹#›</a:t>
            </a:fld>
            <a:endParaRPr lang="ru-RU"/>
          </a:p>
        </p:txBody>
      </p:sp>
    </p:spTree>
    <p:extLst>
      <p:ext uri="{BB962C8B-B14F-4D97-AF65-F5344CB8AC3E}">
        <p14:creationId xmlns:p14="http://schemas.microsoft.com/office/powerpoint/2010/main" val="204797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F5E9C74-1D20-41A0-8374-DC422AE4C945}" type="datetimeFigureOut">
              <a:rPr lang="ru-RU" smtClean="0"/>
              <a:t>12.02.2018</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782C542-9DC7-466A-9BF7-39CEC6BC2D4F}"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51296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F5E9C74-1D20-41A0-8374-DC422AE4C945}" type="datetimeFigureOut">
              <a:rPr lang="ru-RU" smtClean="0"/>
              <a:t>12.02.2018</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782C542-9DC7-466A-9BF7-39CEC6BC2D4F}" type="slidenum">
              <a:rPr lang="ru-RU" smtClean="0"/>
              <a:t>‹#›</a:t>
            </a:fld>
            <a:endParaRPr lang="ru-RU"/>
          </a:p>
        </p:txBody>
      </p:sp>
    </p:spTree>
    <p:extLst>
      <p:ext uri="{BB962C8B-B14F-4D97-AF65-F5344CB8AC3E}">
        <p14:creationId xmlns:p14="http://schemas.microsoft.com/office/powerpoint/2010/main" val="2146442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F5E9C74-1D20-41A0-8374-DC422AE4C945}" type="datetimeFigureOut">
              <a:rPr lang="ru-RU" smtClean="0"/>
              <a:t>12.02.2018</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782C542-9DC7-466A-9BF7-39CEC6BC2D4F}"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37092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F5E9C74-1D20-41A0-8374-DC422AE4C945}" type="datetimeFigureOut">
              <a:rPr lang="ru-RU" smtClean="0"/>
              <a:t>12.02.2018</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782C542-9DC7-466A-9BF7-39CEC6BC2D4F}" type="slidenum">
              <a:rPr lang="ru-RU" smtClean="0"/>
              <a:t>‹#›</a:t>
            </a:fld>
            <a:endParaRPr lang="ru-RU"/>
          </a:p>
        </p:txBody>
      </p:sp>
    </p:spTree>
    <p:extLst>
      <p:ext uri="{BB962C8B-B14F-4D97-AF65-F5344CB8AC3E}">
        <p14:creationId xmlns:p14="http://schemas.microsoft.com/office/powerpoint/2010/main" val="2017484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F5E9C74-1D20-41A0-8374-DC422AE4C945}" type="datetimeFigureOut">
              <a:rPr lang="ru-RU" smtClean="0"/>
              <a:t>12.02.2018</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782C542-9DC7-466A-9BF7-39CEC6BC2D4F}" type="slidenum">
              <a:rPr lang="ru-RU" smtClean="0"/>
              <a:t>‹#›</a:t>
            </a:fld>
            <a:endParaRPr lang="ru-RU"/>
          </a:p>
        </p:txBody>
      </p:sp>
    </p:spTree>
    <p:extLst>
      <p:ext uri="{BB962C8B-B14F-4D97-AF65-F5344CB8AC3E}">
        <p14:creationId xmlns:p14="http://schemas.microsoft.com/office/powerpoint/2010/main" val="42630307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F5E9C74-1D20-41A0-8374-DC422AE4C945}" type="datetimeFigureOut">
              <a:rPr lang="ru-RU" smtClean="0"/>
              <a:t>12.02.2018</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782C542-9DC7-466A-9BF7-39CEC6BC2D4F}" type="slidenum">
              <a:rPr lang="ru-RU" smtClean="0"/>
              <a:t>‹#›</a:t>
            </a:fld>
            <a:endParaRPr lang="ru-RU"/>
          </a:p>
        </p:txBody>
      </p:sp>
    </p:spTree>
    <p:extLst>
      <p:ext uri="{BB962C8B-B14F-4D97-AF65-F5344CB8AC3E}">
        <p14:creationId xmlns:p14="http://schemas.microsoft.com/office/powerpoint/2010/main" val="1458598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F5E9C74-1D20-41A0-8374-DC422AE4C945}" type="datetimeFigureOut">
              <a:rPr lang="ru-RU" smtClean="0"/>
              <a:t>12.02.2018</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782C542-9DC7-466A-9BF7-39CEC6BC2D4F}" type="slidenum">
              <a:rPr lang="ru-RU" smtClean="0"/>
              <a:t>‹#›</a:t>
            </a:fld>
            <a:endParaRPr lang="ru-RU"/>
          </a:p>
        </p:txBody>
      </p:sp>
    </p:spTree>
    <p:extLst>
      <p:ext uri="{BB962C8B-B14F-4D97-AF65-F5344CB8AC3E}">
        <p14:creationId xmlns:p14="http://schemas.microsoft.com/office/powerpoint/2010/main" val="2925757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F5E9C74-1D20-41A0-8374-DC422AE4C945}" type="datetimeFigureOut">
              <a:rPr lang="ru-RU" smtClean="0"/>
              <a:t>12.02.2018</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782C542-9DC7-466A-9BF7-39CEC6BC2D4F}" type="slidenum">
              <a:rPr lang="ru-RU" smtClean="0"/>
              <a:t>‹#›</a:t>
            </a:fld>
            <a:endParaRPr lang="ru-RU"/>
          </a:p>
        </p:txBody>
      </p:sp>
    </p:spTree>
    <p:extLst>
      <p:ext uri="{BB962C8B-B14F-4D97-AF65-F5344CB8AC3E}">
        <p14:creationId xmlns:p14="http://schemas.microsoft.com/office/powerpoint/2010/main" val="4174340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F5E9C74-1D20-41A0-8374-DC422AE4C945}" type="datetimeFigureOut">
              <a:rPr lang="ru-RU" smtClean="0"/>
              <a:t>12.02.2018</a:t>
            </a:fld>
            <a:endParaRPr lang="ru-RU"/>
          </a:p>
        </p:txBody>
      </p:sp>
      <p:sp>
        <p:nvSpPr>
          <p:cNvPr id="6" name="Footer Placeholder 5"/>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782C542-9DC7-466A-9BF7-39CEC6BC2D4F}" type="slidenum">
              <a:rPr lang="ru-RU" smtClean="0"/>
              <a:t>‹#›</a:t>
            </a:fld>
            <a:endParaRPr lang="ru-RU"/>
          </a:p>
        </p:txBody>
      </p:sp>
    </p:spTree>
    <p:extLst>
      <p:ext uri="{BB962C8B-B14F-4D97-AF65-F5344CB8AC3E}">
        <p14:creationId xmlns:p14="http://schemas.microsoft.com/office/powerpoint/2010/main" val="937633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F5E9C74-1D20-41A0-8374-DC422AE4C945}" type="datetimeFigureOut">
              <a:rPr lang="ru-RU" smtClean="0"/>
              <a:t>12.02.2018</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782C542-9DC7-466A-9BF7-39CEC6BC2D4F}" type="slidenum">
              <a:rPr lang="ru-RU" smtClean="0"/>
              <a:t>‹#›</a:t>
            </a:fld>
            <a:endParaRPr lang="ru-RU"/>
          </a:p>
        </p:txBody>
      </p:sp>
    </p:spTree>
    <p:extLst>
      <p:ext uri="{BB962C8B-B14F-4D97-AF65-F5344CB8AC3E}">
        <p14:creationId xmlns:p14="http://schemas.microsoft.com/office/powerpoint/2010/main" val="635599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F5E9C74-1D20-41A0-8374-DC422AE4C945}" type="datetimeFigureOut">
              <a:rPr lang="ru-RU" smtClean="0"/>
              <a:t>12.02.2018</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782C542-9DC7-466A-9BF7-39CEC6BC2D4F}" type="slidenum">
              <a:rPr lang="ru-RU" smtClean="0"/>
              <a:t>‹#›</a:t>
            </a:fld>
            <a:endParaRPr lang="ru-RU"/>
          </a:p>
        </p:txBody>
      </p:sp>
    </p:spTree>
    <p:extLst>
      <p:ext uri="{BB962C8B-B14F-4D97-AF65-F5344CB8AC3E}">
        <p14:creationId xmlns:p14="http://schemas.microsoft.com/office/powerpoint/2010/main" val="3627164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5E9C74-1D20-41A0-8374-DC422AE4C945}" type="datetimeFigureOut">
              <a:rPr lang="ru-RU" smtClean="0"/>
              <a:t>12.02.2018</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782C542-9DC7-466A-9BF7-39CEC6BC2D4F}" type="slidenum">
              <a:rPr lang="ru-RU" smtClean="0"/>
              <a:t>‹#›</a:t>
            </a:fld>
            <a:endParaRPr lang="ru-RU"/>
          </a:p>
        </p:txBody>
      </p:sp>
    </p:spTree>
    <p:extLst>
      <p:ext uri="{BB962C8B-B14F-4D97-AF65-F5344CB8AC3E}">
        <p14:creationId xmlns:p14="http://schemas.microsoft.com/office/powerpoint/2010/main" val="1333903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F5E9C74-1D20-41A0-8374-DC422AE4C945}" type="datetimeFigureOut">
              <a:rPr lang="ru-RU" smtClean="0"/>
              <a:t>12.02.2018</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782C542-9DC7-466A-9BF7-39CEC6BC2D4F}" type="slidenum">
              <a:rPr lang="ru-RU" smtClean="0"/>
              <a:t>‹#›</a:t>
            </a:fld>
            <a:endParaRPr lang="ru-RU"/>
          </a:p>
        </p:txBody>
      </p:sp>
    </p:spTree>
    <p:extLst>
      <p:ext uri="{BB962C8B-B14F-4D97-AF65-F5344CB8AC3E}">
        <p14:creationId xmlns:p14="http://schemas.microsoft.com/office/powerpoint/2010/main" val="1914513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F5E9C74-1D20-41A0-8374-DC422AE4C945}" type="datetimeFigureOut">
              <a:rPr lang="ru-RU" smtClean="0"/>
              <a:t>12.02.2018</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782C542-9DC7-466A-9BF7-39CEC6BC2D4F}" type="slidenum">
              <a:rPr lang="ru-RU" smtClean="0"/>
              <a:t>‹#›</a:t>
            </a:fld>
            <a:endParaRPr lang="ru-RU"/>
          </a:p>
        </p:txBody>
      </p:sp>
    </p:spTree>
    <p:extLst>
      <p:ext uri="{BB962C8B-B14F-4D97-AF65-F5344CB8AC3E}">
        <p14:creationId xmlns:p14="http://schemas.microsoft.com/office/powerpoint/2010/main" val="1244534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F5E9C74-1D20-41A0-8374-DC422AE4C945}" type="datetimeFigureOut">
              <a:rPr lang="ru-RU" smtClean="0"/>
              <a:t>12.02.2018</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782C542-9DC7-466A-9BF7-39CEC6BC2D4F}" type="slidenum">
              <a:rPr lang="ru-RU" smtClean="0"/>
              <a:t>‹#›</a:t>
            </a:fld>
            <a:endParaRPr lang="ru-RU"/>
          </a:p>
        </p:txBody>
      </p:sp>
    </p:spTree>
    <p:extLst>
      <p:ext uri="{BB962C8B-B14F-4D97-AF65-F5344CB8AC3E}">
        <p14:creationId xmlns:p14="http://schemas.microsoft.com/office/powerpoint/2010/main" val="3901346382"/>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 id="2147483785" r:id="rId13"/>
    <p:sldLayoutId id="2147483786" r:id="rId14"/>
    <p:sldLayoutId id="2147483787" r:id="rId15"/>
    <p:sldLayoutId id="2147483788"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a:off x="1519310" y="364812"/>
            <a:ext cx="8642252" cy="1200329"/>
          </a:xfrm>
          <a:prstGeom prst="rect">
            <a:avLst/>
          </a:prstGeom>
        </p:spPr>
        <p:txBody>
          <a:bodyPr wrap="square">
            <a:spAutoFit/>
          </a:bodyPr>
          <a:lstStyle/>
          <a:p>
            <a:pPr algn="ctr"/>
            <a:r>
              <a:rPr lang="ru-RU" sz="2400" b="1" dirty="0" err="1" smtClean="0">
                <a:latin typeface="Times New Roman" panose="02020603050405020304" pitchFamily="18" charset="0"/>
                <a:cs typeface="Times New Roman" panose="02020603050405020304" pitchFamily="18" charset="0"/>
              </a:rPr>
              <a:t>Дәріс</a:t>
            </a:r>
            <a:r>
              <a:rPr lang="ru-RU" sz="2400" b="1" dirty="0" smtClean="0">
                <a:latin typeface="Times New Roman" panose="02020603050405020304" pitchFamily="18" charset="0"/>
                <a:cs typeface="Times New Roman" panose="02020603050405020304" pitchFamily="18" charset="0"/>
              </a:rPr>
              <a:t> 2. </a:t>
            </a:r>
            <a:r>
              <a:rPr lang="kk-KZ" sz="2400" b="1" dirty="0" smtClean="0">
                <a:solidFill>
                  <a:schemeClr val="tx1"/>
                </a:solidFill>
                <a:latin typeface="Times New Roman" panose="02020603050405020304" pitchFamily="18" charset="0"/>
                <a:cs typeface="Times New Roman" panose="02020603050405020304" pitchFamily="18" charset="0"/>
              </a:rPr>
              <a:t> </a:t>
            </a:r>
            <a:r>
              <a:rPr lang="ru-RU" sz="2400" b="1" dirty="0" err="1" smtClean="0">
                <a:solidFill>
                  <a:schemeClr val="tx1"/>
                </a:solidFill>
                <a:latin typeface="Times New Roman" panose="02020603050405020304" pitchFamily="18" charset="0"/>
                <a:cs typeface="Times New Roman" panose="02020603050405020304" pitchFamily="18" charset="0"/>
              </a:rPr>
              <a:t>Жер-құқық</a:t>
            </a:r>
            <a:r>
              <a:rPr lang="ru-RU" sz="2400" b="1" dirty="0" smtClean="0">
                <a:solidFill>
                  <a:schemeClr val="tx1"/>
                </a:solidFill>
                <a:latin typeface="Times New Roman" panose="02020603050405020304" pitchFamily="18" charset="0"/>
                <a:cs typeface="Times New Roman" panose="02020603050405020304" pitchFamily="18" charset="0"/>
              </a:rPr>
              <a:t> </a:t>
            </a:r>
            <a:r>
              <a:rPr lang="ru-RU" sz="2400" b="1" dirty="0" err="1" smtClean="0">
                <a:solidFill>
                  <a:schemeClr val="tx1"/>
                </a:solidFill>
                <a:latin typeface="Times New Roman" panose="02020603050405020304" pitchFamily="18" charset="0"/>
                <a:cs typeface="Times New Roman" panose="02020603050405020304" pitchFamily="18" charset="0"/>
              </a:rPr>
              <a:t>қатынастары</a:t>
            </a:r>
            <a:r>
              <a:rPr lang="ru-RU" sz="2400" b="1" dirty="0" smtClean="0">
                <a:solidFill>
                  <a:schemeClr val="tx1"/>
                </a:solidFill>
                <a:latin typeface="Times New Roman" panose="02020603050405020304" pitchFamily="18" charset="0"/>
                <a:cs typeface="Times New Roman" panose="02020603050405020304" pitchFamily="18" charset="0"/>
              </a:rPr>
              <a:t>. </a:t>
            </a:r>
            <a:r>
              <a:rPr lang="ru-RU" sz="2400" b="1" dirty="0" err="1" smtClean="0">
                <a:solidFill>
                  <a:schemeClr val="tx1"/>
                </a:solidFill>
                <a:latin typeface="Times New Roman" panose="02020603050405020304" pitchFamily="18" charset="0"/>
                <a:cs typeface="Times New Roman" panose="02020603050405020304" pitchFamily="18" charset="0"/>
              </a:rPr>
              <a:t>Қазақстан</a:t>
            </a:r>
            <a:r>
              <a:rPr lang="ru-RU" sz="2400" b="1" dirty="0" smtClean="0">
                <a:solidFill>
                  <a:schemeClr val="tx1"/>
                </a:solidFill>
                <a:latin typeface="Times New Roman" panose="02020603050405020304" pitchFamily="18" charset="0"/>
                <a:cs typeface="Times New Roman" panose="02020603050405020304" pitchFamily="18" charset="0"/>
              </a:rPr>
              <a:t> </a:t>
            </a:r>
            <a:r>
              <a:rPr lang="ru-RU" sz="2400" b="1" dirty="0" err="1" smtClean="0">
                <a:solidFill>
                  <a:schemeClr val="tx1"/>
                </a:solidFill>
                <a:latin typeface="Times New Roman" panose="02020603050405020304" pitchFamily="18" charset="0"/>
                <a:cs typeface="Times New Roman" panose="02020603050405020304" pitchFamily="18" charset="0"/>
              </a:rPr>
              <a:t>Республикасындағы</a:t>
            </a:r>
            <a:r>
              <a:rPr lang="ru-RU" sz="2400" b="1" dirty="0" smtClean="0">
                <a:solidFill>
                  <a:schemeClr val="tx1"/>
                </a:solidFill>
                <a:latin typeface="Times New Roman" panose="02020603050405020304" pitchFamily="18" charset="0"/>
                <a:cs typeface="Times New Roman" panose="02020603050405020304" pitchFamily="18" charset="0"/>
              </a:rPr>
              <a:t> </a:t>
            </a:r>
            <a:r>
              <a:rPr lang="ru-RU" sz="2400" b="1" dirty="0" err="1" smtClean="0">
                <a:solidFill>
                  <a:schemeClr val="tx1"/>
                </a:solidFill>
                <a:latin typeface="Times New Roman" panose="02020603050405020304" pitchFamily="18" charset="0"/>
                <a:cs typeface="Times New Roman" panose="02020603050405020304" pitchFamily="18" charset="0"/>
              </a:rPr>
              <a:t>жерге</a:t>
            </a:r>
            <a:r>
              <a:rPr lang="ru-RU" sz="2400" b="1" dirty="0" smtClean="0">
                <a:solidFill>
                  <a:schemeClr val="tx1"/>
                </a:solidFill>
                <a:latin typeface="Times New Roman" panose="02020603050405020304" pitchFamily="18" charset="0"/>
                <a:cs typeface="Times New Roman" panose="02020603050405020304" pitchFamily="18" charset="0"/>
              </a:rPr>
              <a:t> </a:t>
            </a:r>
            <a:r>
              <a:rPr lang="ru-RU" sz="2400" b="1" dirty="0" err="1" smtClean="0">
                <a:solidFill>
                  <a:schemeClr val="tx1"/>
                </a:solidFill>
                <a:latin typeface="Times New Roman" panose="02020603050405020304" pitchFamily="18" charset="0"/>
                <a:cs typeface="Times New Roman" panose="02020603050405020304" pitchFamily="18" charset="0"/>
              </a:rPr>
              <a:t>меншік</a:t>
            </a:r>
            <a:r>
              <a:rPr lang="ru-RU" sz="2400" b="1" dirty="0" smtClean="0">
                <a:solidFill>
                  <a:schemeClr val="tx1"/>
                </a:solidFill>
                <a:latin typeface="Times New Roman" panose="02020603050405020304" pitchFamily="18" charset="0"/>
                <a:cs typeface="Times New Roman" panose="02020603050405020304" pitchFamily="18" charset="0"/>
              </a:rPr>
              <a:t> </a:t>
            </a:r>
            <a:r>
              <a:rPr lang="ru-RU" sz="2400" b="1" dirty="0" err="1" smtClean="0">
                <a:solidFill>
                  <a:schemeClr val="tx1"/>
                </a:solidFill>
                <a:latin typeface="Times New Roman" panose="02020603050405020304" pitchFamily="18" charset="0"/>
                <a:cs typeface="Times New Roman" panose="02020603050405020304" pitchFamily="18" charset="0"/>
              </a:rPr>
              <a:t>құқығы</a:t>
            </a:r>
            <a:r>
              <a:rPr lang="ru-RU" sz="2400" b="1" dirty="0" smtClean="0">
                <a:solidFill>
                  <a:schemeClr val="tx1"/>
                </a:solidFill>
                <a:latin typeface="Times New Roman" panose="02020603050405020304" pitchFamily="18" charset="0"/>
                <a:cs typeface="Times New Roman" panose="02020603050405020304" pitchFamily="18" charset="0"/>
              </a:rPr>
              <a:t> мен </a:t>
            </a:r>
            <a:r>
              <a:rPr lang="ru-RU" sz="2400" b="1" dirty="0" err="1" smtClean="0">
                <a:solidFill>
                  <a:schemeClr val="tx1"/>
                </a:solidFill>
                <a:latin typeface="Times New Roman" panose="02020603050405020304" pitchFamily="18" charset="0"/>
                <a:cs typeface="Times New Roman" panose="02020603050405020304" pitchFamily="18" charset="0"/>
              </a:rPr>
              <a:t>басқа</a:t>
            </a:r>
            <a:r>
              <a:rPr lang="ru-RU" sz="2400" b="1" dirty="0" smtClean="0">
                <a:solidFill>
                  <a:schemeClr val="tx1"/>
                </a:solidFill>
                <a:latin typeface="Times New Roman" panose="02020603050405020304" pitchFamily="18" charset="0"/>
                <a:cs typeface="Times New Roman" panose="02020603050405020304" pitchFamily="18" charset="0"/>
              </a:rPr>
              <a:t> да </a:t>
            </a:r>
            <a:r>
              <a:rPr lang="ru-RU" sz="2400" b="1" dirty="0" err="1" smtClean="0">
                <a:solidFill>
                  <a:schemeClr val="tx1"/>
                </a:solidFill>
                <a:latin typeface="Times New Roman" panose="02020603050405020304" pitchFamily="18" charset="0"/>
                <a:cs typeface="Times New Roman" panose="02020603050405020304" pitchFamily="18" charset="0"/>
              </a:rPr>
              <a:t>құқықтар</a:t>
            </a:r>
            <a:r>
              <a:rPr lang="ru-RU" sz="2400" b="1" dirty="0" smtClean="0">
                <a:solidFill>
                  <a:schemeClr val="tx1"/>
                </a:solidFill>
                <a:latin typeface="Times New Roman" panose="02020603050405020304" pitchFamily="18" charset="0"/>
                <a:cs typeface="Times New Roman" panose="02020603050405020304" pitchFamily="18" charset="0"/>
              </a:rPr>
              <a:t>. </a:t>
            </a:r>
            <a:r>
              <a:rPr lang="ru-RU" sz="2400" b="1" dirty="0" err="1" smtClean="0">
                <a:solidFill>
                  <a:schemeClr val="tx1"/>
                </a:solidFill>
                <a:latin typeface="Times New Roman" panose="02020603050405020304" pitchFamily="18" charset="0"/>
                <a:cs typeface="Times New Roman" panose="02020603050405020304" pitchFamily="18" charset="0"/>
              </a:rPr>
              <a:t>Жер</a:t>
            </a:r>
            <a:r>
              <a:rPr lang="ru-RU" sz="2400" b="1" dirty="0" smtClean="0">
                <a:solidFill>
                  <a:schemeClr val="tx1"/>
                </a:solidFill>
                <a:latin typeface="Times New Roman" panose="02020603050405020304" pitchFamily="18" charset="0"/>
                <a:cs typeface="Times New Roman" panose="02020603050405020304" pitchFamily="18" charset="0"/>
              </a:rPr>
              <a:t> </a:t>
            </a:r>
            <a:r>
              <a:rPr lang="ru-RU" sz="2400" b="1" dirty="0" err="1" smtClean="0">
                <a:solidFill>
                  <a:schemeClr val="tx1"/>
                </a:solidFill>
                <a:latin typeface="Times New Roman" panose="02020603050405020304" pitchFamily="18" charset="0"/>
                <a:cs typeface="Times New Roman" panose="02020603050405020304" pitchFamily="18" charset="0"/>
              </a:rPr>
              <a:t>пайдалану</a:t>
            </a:r>
            <a:r>
              <a:rPr lang="ru-RU" sz="2400" b="1" dirty="0" smtClean="0">
                <a:solidFill>
                  <a:schemeClr val="tx1"/>
                </a:solidFill>
                <a:latin typeface="Times New Roman" panose="02020603050405020304" pitchFamily="18" charset="0"/>
                <a:cs typeface="Times New Roman" panose="02020603050405020304" pitchFamily="18" charset="0"/>
              </a:rPr>
              <a:t> </a:t>
            </a:r>
            <a:r>
              <a:rPr lang="ru-RU" sz="2400" b="1" dirty="0" err="1" smtClean="0">
                <a:solidFill>
                  <a:schemeClr val="tx1"/>
                </a:solidFill>
                <a:latin typeface="Times New Roman" panose="02020603050405020304" pitchFamily="18" charset="0"/>
                <a:cs typeface="Times New Roman" panose="02020603050405020304" pitchFamily="18" charset="0"/>
              </a:rPr>
              <a:t>құқығы</a:t>
            </a:r>
            <a:r>
              <a:rPr lang="ru-RU" sz="2400" b="1" dirty="0" smtClean="0">
                <a:solidFill>
                  <a:schemeClr val="tx1"/>
                </a:solidFill>
                <a:latin typeface="Times New Roman" panose="02020603050405020304" pitchFamily="18" charset="0"/>
                <a:cs typeface="Times New Roman" panose="02020603050405020304" pitchFamily="18" charset="0"/>
              </a:rPr>
              <a:t>. </a:t>
            </a:r>
            <a:endParaRPr lang="ru-RU" sz="2400" dirty="0" smtClean="0">
              <a:solidFill>
                <a:schemeClr val="tx1"/>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4501662" y="5880295"/>
            <a:ext cx="3291840" cy="400110"/>
          </a:xfrm>
          <a:prstGeom prst="rect">
            <a:avLst/>
          </a:prstGeom>
          <a:noFill/>
        </p:spPr>
        <p:txBody>
          <a:bodyPr wrap="square" rtlCol="0">
            <a:spAutoFit/>
          </a:bodyPr>
          <a:lstStyle/>
          <a:p>
            <a:pPr algn="ctr"/>
            <a:r>
              <a:rPr lang="kk-KZ" sz="2000" dirty="0" smtClean="0">
                <a:latin typeface="Times New Roman" panose="02020603050405020304" pitchFamily="18" charset="0"/>
                <a:cs typeface="Times New Roman" panose="02020603050405020304" pitchFamily="18" charset="0"/>
              </a:rPr>
              <a:t>Қостанай, 2018</a:t>
            </a:r>
            <a:endParaRPr lang="ru-RU" sz="2000" dirty="0">
              <a:latin typeface="Times New Roman" panose="02020603050405020304" pitchFamily="18" charset="0"/>
              <a:cs typeface="Times New Roman" panose="02020603050405020304" pitchFamily="18" charset="0"/>
            </a:endParaRPr>
          </a:p>
        </p:txBody>
      </p:sp>
      <p:sp>
        <p:nvSpPr>
          <p:cNvPr id="12" name="Прямоугольник 11"/>
          <p:cNvSpPr/>
          <p:nvPr/>
        </p:nvSpPr>
        <p:spPr>
          <a:xfrm>
            <a:off x="1249679" y="2929486"/>
            <a:ext cx="8386689" cy="1815882"/>
          </a:xfrm>
          <a:prstGeom prst="rect">
            <a:avLst/>
          </a:prstGeom>
        </p:spPr>
        <p:txBody>
          <a:bodyPr wrap="square">
            <a:spAutoFit/>
          </a:bodyPr>
          <a:lstStyle/>
          <a:p>
            <a:pPr marL="342900" indent="-342900" algn="just">
              <a:buAutoNum type="arabicPeriod"/>
            </a:pPr>
            <a:r>
              <a:rPr lang="kk-KZ" sz="2800" b="1" dirty="0" smtClean="0">
                <a:solidFill>
                  <a:srgbClr val="002060"/>
                </a:solidFill>
                <a:latin typeface="Times New Roman" panose="02020603050405020304" pitchFamily="18" charset="0"/>
                <a:cs typeface="Times New Roman" panose="02020603050405020304" pitchFamily="18" charset="0"/>
              </a:rPr>
              <a:t>Жер қатынастары.</a:t>
            </a:r>
          </a:p>
          <a:p>
            <a:pPr marL="342900" indent="-342900" algn="just">
              <a:buAutoNum type="arabicPeriod"/>
            </a:pPr>
            <a:r>
              <a:rPr lang="ru-RU" sz="2800" b="1" dirty="0" err="1" smtClean="0">
                <a:solidFill>
                  <a:srgbClr val="002060"/>
                </a:solidFill>
                <a:latin typeface="Times New Roman" panose="02020603050405020304" pitchFamily="18" charset="0"/>
                <a:cs typeface="Times New Roman" panose="02020603050405020304" pitchFamily="18" charset="0"/>
              </a:rPr>
              <a:t>Қазақстан</a:t>
            </a:r>
            <a:r>
              <a:rPr lang="ru-RU" sz="2800" b="1" dirty="0" smtClean="0">
                <a:solidFill>
                  <a:srgbClr val="002060"/>
                </a:solidFill>
                <a:latin typeface="Times New Roman" panose="02020603050405020304" pitchFamily="18" charset="0"/>
                <a:cs typeface="Times New Roman" panose="02020603050405020304" pitchFamily="18" charset="0"/>
              </a:rPr>
              <a:t> </a:t>
            </a:r>
            <a:r>
              <a:rPr lang="ru-RU" sz="2800" b="1" dirty="0" err="1" smtClean="0">
                <a:solidFill>
                  <a:srgbClr val="002060"/>
                </a:solidFill>
                <a:latin typeface="Times New Roman" panose="02020603050405020304" pitchFamily="18" charset="0"/>
                <a:cs typeface="Times New Roman" panose="02020603050405020304" pitchFamily="18" charset="0"/>
              </a:rPr>
              <a:t>Республикасындағы</a:t>
            </a:r>
            <a:r>
              <a:rPr lang="ru-RU" sz="2800" b="1" dirty="0" smtClean="0">
                <a:solidFill>
                  <a:srgbClr val="002060"/>
                </a:solidFill>
                <a:latin typeface="Times New Roman" panose="02020603050405020304" pitchFamily="18" charset="0"/>
                <a:cs typeface="Times New Roman" panose="02020603050405020304" pitchFamily="18" charset="0"/>
              </a:rPr>
              <a:t> </a:t>
            </a:r>
            <a:r>
              <a:rPr lang="ru-RU" sz="2800" b="1" dirty="0" err="1" smtClean="0">
                <a:solidFill>
                  <a:srgbClr val="002060"/>
                </a:solidFill>
                <a:latin typeface="Times New Roman" panose="02020603050405020304" pitchFamily="18" charset="0"/>
                <a:cs typeface="Times New Roman" panose="02020603050405020304" pitchFamily="18" charset="0"/>
              </a:rPr>
              <a:t>жерге</a:t>
            </a:r>
            <a:r>
              <a:rPr lang="ru-RU" sz="2800" b="1" dirty="0" smtClean="0">
                <a:solidFill>
                  <a:srgbClr val="002060"/>
                </a:solidFill>
                <a:latin typeface="Times New Roman" panose="02020603050405020304" pitchFamily="18" charset="0"/>
                <a:cs typeface="Times New Roman" panose="02020603050405020304" pitchFamily="18" charset="0"/>
              </a:rPr>
              <a:t> </a:t>
            </a:r>
            <a:r>
              <a:rPr lang="ru-RU" sz="2800" b="1" dirty="0" err="1" smtClean="0">
                <a:solidFill>
                  <a:srgbClr val="002060"/>
                </a:solidFill>
                <a:latin typeface="Times New Roman" panose="02020603050405020304" pitchFamily="18" charset="0"/>
                <a:cs typeface="Times New Roman" panose="02020603050405020304" pitchFamily="18" charset="0"/>
              </a:rPr>
              <a:t>меншік</a:t>
            </a:r>
            <a:r>
              <a:rPr lang="ru-RU" sz="2800" b="1" dirty="0" smtClean="0">
                <a:solidFill>
                  <a:srgbClr val="002060"/>
                </a:solidFill>
                <a:latin typeface="Times New Roman" panose="02020603050405020304" pitchFamily="18" charset="0"/>
                <a:cs typeface="Times New Roman" panose="02020603050405020304" pitchFamily="18" charset="0"/>
              </a:rPr>
              <a:t> </a:t>
            </a:r>
            <a:r>
              <a:rPr lang="ru-RU" sz="2800" b="1" dirty="0" err="1" smtClean="0">
                <a:solidFill>
                  <a:srgbClr val="002060"/>
                </a:solidFill>
                <a:latin typeface="Times New Roman" panose="02020603050405020304" pitchFamily="18" charset="0"/>
                <a:cs typeface="Times New Roman" panose="02020603050405020304" pitchFamily="18" charset="0"/>
              </a:rPr>
              <a:t>құқығы</a:t>
            </a:r>
            <a:r>
              <a:rPr lang="ru-RU" sz="2800" b="1" dirty="0" smtClean="0">
                <a:solidFill>
                  <a:srgbClr val="002060"/>
                </a:solidFill>
                <a:latin typeface="Times New Roman" panose="02020603050405020304" pitchFamily="18" charset="0"/>
                <a:cs typeface="Times New Roman" panose="02020603050405020304" pitchFamily="18" charset="0"/>
              </a:rPr>
              <a:t> мен </a:t>
            </a:r>
            <a:r>
              <a:rPr lang="ru-RU" sz="2800" b="1" dirty="0" err="1" smtClean="0">
                <a:solidFill>
                  <a:srgbClr val="002060"/>
                </a:solidFill>
                <a:latin typeface="Times New Roman" panose="02020603050405020304" pitchFamily="18" charset="0"/>
                <a:cs typeface="Times New Roman" panose="02020603050405020304" pitchFamily="18" charset="0"/>
              </a:rPr>
              <a:t>басқа</a:t>
            </a:r>
            <a:r>
              <a:rPr lang="ru-RU" sz="2800" b="1" dirty="0" smtClean="0">
                <a:solidFill>
                  <a:srgbClr val="002060"/>
                </a:solidFill>
                <a:latin typeface="Times New Roman" panose="02020603050405020304" pitchFamily="18" charset="0"/>
                <a:cs typeface="Times New Roman" panose="02020603050405020304" pitchFamily="18" charset="0"/>
              </a:rPr>
              <a:t> да </a:t>
            </a:r>
            <a:r>
              <a:rPr lang="ru-RU" sz="2800" b="1" dirty="0" err="1" smtClean="0">
                <a:solidFill>
                  <a:srgbClr val="002060"/>
                </a:solidFill>
                <a:latin typeface="Times New Roman" panose="02020603050405020304" pitchFamily="18" charset="0"/>
                <a:cs typeface="Times New Roman" panose="02020603050405020304" pitchFamily="18" charset="0"/>
              </a:rPr>
              <a:t>құқықтар</a:t>
            </a:r>
            <a:r>
              <a:rPr lang="ru-RU" sz="2800" b="1" dirty="0" smtClean="0">
                <a:solidFill>
                  <a:srgbClr val="002060"/>
                </a:solidFill>
                <a:latin typeface="Times New Roman" panose="02020603050405020304" pitchFamily="18" charset="0"/>
                <a:cs typeface="Times New Roman" panose="02020603050405020304" pitchFamily="18" charset="0"/>
              </a:rPr>
              <a:t>.</a:t>
            </a:r>
          </a:p>
          <a:p>
            <a:pPr marL="342900" indent="-342900" algn="just">
              <a:buAutoNum type="arabicPeriod"/>
            </a:pPr>
            <a:r>
              <a:rPr lang="ru-RU" sz="2800" b="1" dirty="0" err="1" smtClean="0">
                <a:solidFill>
                  <a:srgbClr val="002060"/>
                </a:solidFill>
                <a:latin typeface="Times New Roman" panose="02020603050405020304" pitchFamily="18" charset="0"/>
                <a:cs typeface="Times New Roman" panose="02020603050405020304" pitchFamily="18" charset="0"/>
              </a:rPr>
              <a:t>Жер</a:t>
            </a:r>
            <a:r>
              <a:rPr lang="ru-RU" sz="2800" b="1" dirty="0" smtClean="0">
                <a:solidFill>
                  <a:srgbClr val="002060"/>
                </a:solidFill>
                <a:latin typeface="Times New Roman" panose="02020603050405020304" pitchFamily="18" charset="0"/>
                <a:cs typeface="Times New Roman" panose="02020603050405020304" pitchFamily="18" charset="0"/>
              </a:rPr>
              <a:t> </a:t>
            </a:r>
            <a:r>
              <a:rPr lang="ru-RU" sz="2800" b="1" dirty="0" err="1" smtClean="0">
                <a:solidFill>
                  <a:srgbClr val="002060"/>
                </a:solidFill>
                <a:latin typeface="Times New Roman" panose="02020603050405020304" pitchFamily="18" charset="0"/>
                <a:cs typeface="Times New Roman" panose="02020603050405020304" pitchFamily="18" charset="0"/>
              </a:rPr>
              <a:t>пайдалану</a:t>
            </a:r>
            <a:r>
              <a:rPr lang="ru-RU" sz="2800" b="1" dirty="0" smtClean="0">
                <a:solidFill>
                  <a:srgbClr val="002060"/>
                </a:solidFill>
                <a:latin typeface="Times New Roman" panose="02020603050405020304" pitchFamily="18" charset="0"/>
                <a:cs typeface="Times New Roman" panose="02020603050405020304" pitchFamily="18" charset="0"/>
              </a:rPr>
              <a:t> </a:t>
            </a:r>
            <a:r>
              <a:rPr lang="ru-RU" sz="2800" b="1" dirty="0" err="1" smtClean="0">
                <a:solidFill>
                  <a:srgbClr val="002060"/>
                </a:solidFill>
                <a:latin typeface="Times New Roman" panose="02020603050405020304" pitchFamily="18" charset="0"/>
                <a:cs typeface="Times New Roman" panose="02020603050405020304" pitchFamily="18" charset="0"/>
              </a:rPr>
              <a:t>құқығы</a:t>
            </a:r>
            <a:r>
              <a:rPr lang="ru-RU" sz="2800" b="1" dirty="0" smtClean="0">
                <a:solidFill>
                  <a:srgbClr val="002060"/>
                </a:solidFill>
                <a:latin typeface="Times New Roman" panose="02020603050405020304" pitchFamily="18" charset="0"/>
                <a:cs typeface="Times New Roman" panose="02020603050405020304" pitchFamily="18" charset="0"/>
              </a:rPr>
              <a:t>. </a:t>
            </a:r>
          </a:p>
        </p:txBody>
      </p:sp>
      <p:sp>
        <p:nvSpPr>
          <p:cNvPr id="14" name="TextBox 13"/>
          <p:cNvSpPr txBox="1"/>
          <p:nvPr/>
        </p:nvSpPr>
        <p:spPr>
          <a:xfrm>
            <a:off x="1249679" y="2377440"/>
            <a:ext cx="3111306" cy="461665"/>
          </a:xfrm>
          <a:prstGeom prst="rect">
            <a:avLst/>
          </a:prstGeom>
          <a:noFill/>
        </p:spPr>
        <p:txBody>
          <a:bodyPr wrap="square" rtlCol="0">
            <a:spAutoFit/>
          </a:bodyPr>
          <a:lstStyle/>
          <a:p>
            <a:r>
              <a:rPr lang="kk-KZ" sz="2400" b="1" i="1" u="sng" dirty="0" smtClean="0"/>
              <a:t>Жоспары</a:t>
            </a:r>
            <a:endParaRPr lang="ru-RU" sz="2400" b="1" i="1" u="sng" dirty="0"/>
          </a:p>
        </p:txBody>
      </p:sp>
    </p:spTree>
    <p:extLst>
      <p:ext uri="{BB962C8B-B14F-4D97-AF65-F5344CB8AC3E}">
        <p14:creationId xmlns:p14="http://schemas.microsoft.com/office/powerpoint/2010/main" val="11101619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24200" y="228600"/>
            <a:ext cx="5943600" cy="9906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defRPr/>
            </a:pPr>
            <a:r>
              <a:rPr lang="kk-KZ" sz="2000" b="1" i="1" dirty="0">
                <a:latin typeface="Times New Roman" pitchFamily="18" charset="0"/>
                <a:cs typeface="Times New Roman" pitchFamily="18" charset="0"/>
              </a:rPr>
              <a:t>Жер құқығы қатынастарының пайда болу, өзгеру және тоқтатылу негіздері</a:t>
            </a:r>
            <a:endParaRPr lang="ru-RU" sz="2000" b="1" i="1" dirty="0">
              <a:latin typeface="Times New Roman" pitchFamily="18" charset="0"/>
              <a:cs typeface="Times New Roman" pitchFamily="18" charset="0"/>
            </a:endParaRPr>
          </a:p>
        </p:txBody>
      </p:sp>
      <p:sp>
        <p:nvSpPr>
          <p:cNvPr id="3" name="Прямоугольник 2"/>
          <p:cNvSpPr/>
          <p:nvPr/>
        </p:nvSpPr>
        <p:spPr>
          <a:xfrm>
            <a:off x="4343400" y="1447800"/>
            <a:ext cx="3886200" cy="685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defRPr/>
            </a:pPr>
            <a:r>
              <a:rPr lang="kk-KZ" sz="2000" b="1" i="1" dirty="0">
                <a:latin typeface="Times New Roman" pitchFamily="18" charset="0"/>
                <a:cs typeface="Times New Roman" pitchFamily="18" charset="0"/>
              </a:rPr>
              <a:t>Заңды фактілер</a:t>
            </a:r>
            <a:endParaRPr lang="ru-RU" sz="2000" b="1" i="1" dirty="0">
              <a:latin typeface="Times New Roman" pitchFamily="18" charset="0"/>
              <a:cs typeface="Times New Roman" pitchFamily="18" charset="0"/>
            </a:endParaRPr>
          </a:p>
        </p:txBody>
      </p:sp>
      <p:sp>
        <p:nvSpPr>
          <p:cNvPr id="4" name="Прямоугольник 3"/>
          <p:cNvSpPr/>
          <p:nvPr/>
        </p:nvSpPr>
        <p:spPr>
          <a:xfrm>
            <a:off x="1828800" y="2514600"/>
            <a:ext cx="2743200" cy="38862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defRPr/>
            </a:pPr>
            <a:r>
              <a:rPr lang="kk-KZ" sz="2000" b="1" i="1" dirty="0">
                <a:latin typeface="Times New Roman" pitchFamily="18" charset="0"/>
                <a:cs typeface="Times New Roman" pitchFamily="18" charset="0"/>
              </a:rPr>
              <a:t>Құқық орнықтырушы фактілерге ҚР Жер кодексінің </a:t>
            </a:r>
            <a:r>
              <a:rPr lang="en-US" sz="2000" b="1" i="1" dirty="0">
                <a:latin typeface="Times New Roman" pitchFamily="18" charset="0"/>
                <a:cs typeface="Times New Roman" pitchFamily="18" charset="0"/>
              </a:rPr>
              <a:t>27-</a:t>
            </a:r>
            <a:r>
              <a:rPr lang="kk-KZ" sz="2000" b="1" i="1" dirty="0">
                <a:latin typeface="Times New Roman" pitchFamily="18" charset="0"/>
                <a:cs typeface="Times New Roman" pitchFamily="18" charset="0"/>
              </a:rPr>
              <a:t>бабында көзделген негіздерде жерге мемлекеттік меншік құқығын жүзеге асыруды жатқызуға болады.</a:t>
            </a:r>
            <a:endParaRPr lang="ru-RU" sz="2000" b="1" i="1" dirty="0">
              <a:latin typeface="Times New Roman" pitchFamily="18" charset="0"/>
              <a:cs typeface="Times New Roman" pitchFamily="18" charset="0"/>
            </a:endParaRPr>
          </a:p>
        </p:txBody>
      </p:sp>
      <p:sp>
        <p:nvSpPr>
          <p:cNvPr id="5" name="Прямоугольник 4"/>
          <p:cNvSpPr/>
          <p:nvPr/>
        </p:nvSpPr>
        <p:spPr>
          <a:xfrm>
            <a:off x="4724400" y="2514600"/>
            <a:ext cx="2895600" cy="38862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defRPr/>
            </a:pPr>
            <a:r>
              <a:rPr lang="kk-KZ" sz="2000" b="1" i="1" dirty="0">
                <a:latin typeface="Times New Roman" pitchFamily="18" charset="0"/>
                <a:cs typeface="Times New Roman" pitchFamily="18" charset="0"/>
              </a:rPr>
              <a:t>Құқық өзгертуші фактілердің әсерімен пайда болған жер құқығы қатынастарында өзгерістер орын алады.Құқық өзгертуші фактілер жер құқығы қатынастарының объектісіне, субъектісіне қарай орын алады.</a:t>
            </a:r>
            <a:endParaRPr lang="ru-RU" sz="2000" b="1" i="1" dirty="0">
              <a:latin typeface="Times New Roman" pitchFamily="18" charset="0"/>
              <a:cs typeface="Times New Roman" pitchFamily="18" charset="0"/>
            </a:endParaRPr>
          </a:p>
        </p:txBody>
      </p:sp>
      <p:sp>
        <p:nvSpPr>
          <p:cNvPr id="6" name="Прямоугольник 5"/>
          <p:cNvSpPr/>
          <p:nvPr/>
        </p:nvSpPr>
        <p:spPr>
          <a:xfrm>
            <a:off x="7696200" y="2514600"/>
            <a:ext cx="2743200" cy="38862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defRPr/>
            </a:pPr>
            <a:r>
              <a:rPr lang="kk-KZ" sz="2000" b="1" i="1" dirty="0">
                <a:latin typeface="Times New Roman" pitchFamily="18" charset="0"/>
                <a:cs typeface="Times New Roman" pitchFamily="18" charset="0"/>
              </a:rPr>
              <a:t>Құқық тоқтатушы фактілер. Пайда болу жер құқығы қатынастарымен байланысты құқық тоқтатушы фактілер ҚР Жер кодексінің </a:t>
            </a:r>
            <a:r>
              <a:rPr lang="en-US" sz="2000" b="1" i="1" dirty="0">
                <a:latin typeface="Times New Roman" pitchFamily="18" charset="0"/>
                <a:cs typeface="Times New Roman" pitchFamily="18" charset="0"/>
              </a:rPr>
              <a:t> 81-</a:t>
            </a:r>
            <a:r>
              <a:rPr lang="kk-KZ" sz="2000" b="1" i="1" dirty="0">
                <a:latin typeface="Times New Roman" pitchFamily="18" charset="0"/>
                <a:cs typeface="Times New Roman" pitchFamily="18" charset="0"/>
              </a:rPr>
              <a:t>бабында көзделген</a:t>
            </a:r>
            <a:r>
              <a:rPr lang="kk-KZ" b="1" i="1" dirty="0">
                <a:latin typeface="Times New Roman" pitchFamily="18" charset="0"/>
                <a:cs typeface="Times New Roman" pitchFamily="18" charset="0"/>
              </a:rPr>
              <a:t>.</a:t>
            </a:r>
            <a:endParaRPr lang="ru-RU" b="1" i="1" dirty="0">
              <a:latin typeface="Times New Roman" pitchFamily="18" charset="0"/>
              <a:cs typeface="Times New Roman" pitchFamily="18" charset="0"/>
            </a:endParaRPr>
          </a:p>
        </p:txBody>
      </p:sp>
    </p:spTree>
    <p:extLst>
      <p:ext uri="{BB962C8B-B14F-4D97-AF65-F5344CB8AC3E}">
        <p14:creationId xmlns:p14="http://schemas.microsoft.com/office/powerpoint/2010/main" val="1875956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3000"/>
                                        <p:tgtEl>
                                          <p:spTgt spid="2"/>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heel(4)">
                                      <p:cBhvr>
                                        <p:cTn id="10" dur="3000"/>
                                        <p:tgtEl>
                                          <p:spTgt spid="3"/>
                                        </p:tgtEl>
                                      </p:cBhvr>
                                    </p:animEffect>
                                  </p:childTnLst>
                                </p:cTn>
                              </p:par>
                              <p:par>
                                <p:cTn id="11" presetID="21" presetClass="entr" presetSubtype="8"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8)">
                                      <p:cBhvr>
                                        <p:cTn id="13" dur="3000"/>
                                        <p:tgtEl>
                                          <p:spTgt spid="4"/>
                                        </p:tgtEl>
                                      </p:cBhvr>
                                    </p:animEffect>
                                  </p:childTnLst>
                                </p:cTn>
                              </p:par>
                              <p:par>
                                <p:cTn id="14" presetID="21" presetClass="entr" presetSubtype="4"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heel(4)">
                                      <p:cBhvr>
                                        <p:cTn id="16" dur="3000"/>
                                        <p:tgtEl>
                                          <p:spTgt spid="5"/>
                                        </p:tgtEl>
                                      </p:cBhvr>
                                    </p:animEffect>
                                  </p:childTnLst>
                                </p:cTn>
                              </p:par>
                              <p:par>
                                <p:cTn id="17" presetID="21" presetClass="entr" presetSubtype="4"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heel(4)">
                                      <p:cBhvr>
                                        <p:cTn id="19"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скругленными противолежащими углами 1"/>
          <p:cNvSpPr/>
          <p:nvPr/>
        </p:nvSpPr>
        <p:spPr>
          <a:xfrm>
            <a:off x="1828800" y="1589648"/>
            <a:ext cx="8534400" cy="4658751"/>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defRPr/>
            </a:pPr>
            <a:r>
              <a:rPr lang="kk-KZ" b="1" i="1" dirty="0" smtClean="0">
                <a:latin typeface="Times New Roman" pitchFamily="18" charset="0"/>
                <a:cs typeface="Times New Roman" pitchFamily="18" charset="0"/>
              </a:rPr>
              <a:t>      </a:t>
            </a:r>
            <a:r>
              <a:rPr lang="kk-KZ" sz="2000" i="1" dirty="0" smtClean="0">
                <a:latin typeface="Times New Roman" pitchFamily="18" charset="0"/>
                <a:cs typeface="Times New Roman" pitchFamily="18" charset="0"/>
              </a:rPr>
              <a:t>Қаза</a:t>
            </a:r>
            <a:r>
              <a:rPr lang="kk-KZ" sz="2000" i="1" dirty="0">
                <a:latin typeface="Times New Roman" pitchFamily="18" charset="0"/>
                <a:cs typeface="Times New Roman" pitchFamily="18" charset="0"/>
              </a:rPr>
              <a:t>қ</a:t>
            </a:r>
            <a:r>
              <a:rPr lang="kk-KZ" sz="2000" i="1" dirty="0" smtClean="0">
                <a:latin typeface="Times New Roman" pitchFamily="18" charset="0"/>
                <a:cs typeface="Times New Roman" pitchFamily="18" charset="0"/>
              </a:rPr>
              <a:t>стан </a:t>
            </a:r>
            <a:r>
              <a:rPr lang="kk-KZ" sz="2000" i="1" dirty="0">
                <a:latin typeface="Times New Roman" pitchFamily="18" charset="0"/>
                <a:cs typeface="Times New Roman" pitchFamily="18" charset="0"/>
              </a:rPr>
              <a:t>Республикасында жерге </a:t>
            </a:r>
            <a:r>
              <a:rPr lang="kk-KZ" sz="2000" b="1" i="1" dirty="0">
                <a:latin typeface="Times New Roman" pitchFamily="18" charset="0"/>
                <a:cs typeface="Times New Roman" pitchFamily="18" charset="0"/>
              </a:rPr>
              <a:t>мемлекеттік меншік </a:t>
            </a:r>
            <a:r>
              <a:rPr lang="kk-KZ" sz="2000" i="1" dirty="0">
                <a:latin typeface="Times New Roman" pitchFamily="18" charset="0"/>
                <a:cs typeface="Times New Roman" pitchFamily="18" charset="0"/>
              </a:rPr>
              <a:t>пен</a:t>
            </a:r>
          </a:p>
          <a:p>
            <a:pPr algn="just">
              <a:defRPr/>
            </a:pPr>
            <a:r>
              <a:rPr lang="kk-KZ" sz="2000" b="1" i="1" dirty="0">
                <a:latin typeface="Times New Roman" pitchFamily="18" charset="0"/>
                <a:cs typeface="Times New Roman" pitchFamily="18" charset="0"/>
              </a:rPr>
              <a:t>жеке меншік </a:t>
            </a:r>
            <a:r>
              <a:rPr lang="kk-KZ" sz="2000" i="1" dirty="0">
                <a:latin typeface="Times New Roman" pitchFamily="18" charset="0"/>
                <a:cs typeface="Times New Roman" pitchFamily="18" charset="0"/>
              </a:rPr>
              <a:t>танылады </a:t>
            </a:r>
            <a:r>
              <a:rPr lang="kk-KZ" sz="2000" i="1" dirty="0" smtClean="0">
                <a:latin typeface="Times New Roman" pitchFamily="18" charset="0"/>
                <a:cs typeface="Times New Roman" pitchFamily="18" charset="0"/>
              </a:rPr>
              <a:t>және </a:t>
            </a:r>
            <a:r>
              <a:rPr lang="kk-KZ" sz="2000" i="1" dirty="0">
                <a:latin typeface="Times New Roman" pitchFamily="18" charset="0"/>
                <a:cs typeface="Times New Roman" pitchFamily="18" charset="0"/>
              </a:rPr>
              <a:t>бірдей </a:t>
            </a:r>
            <a:r>
              <a:rPr lang="kk-KZ" sz="2000" i="1" dirty="0" smtClean="0">
                <a:latin typeface="Times New Roman" pitchFamily="18" charset="0"/>
                <a:cs typeface="Times New Roman" pitchFamily="18" charset="0"/>
              </a:rPr>
              <a:t>қорғалады</a:t>
            </a:r>
            <a:r>
              <a:rPr lang="kk-KZ" sz="2000" i="1" dirty="0">
                <a:latin typeface="Times New Roman" pitchFamily="18" charset="0"/>
                <a:cs typeface="Times New Roman" pitchFamily="18" charset="0"/>
              </a:rPr>
              <a:t>. Меншік</a:t>
            </a:r>
          </a:p>
          <a:p>
            <a:pPr algn="just">
              <a:defRPr/>
            </a:pPr>
            <a:r>
              <a:rPr lang="kk-KZ" sz="2000" i="1" dirty="0" smtClean="0">
                <a:latin typeface="Times New Roman" pitchFamily="18" charset="0"/>
                <a:cs typeface="Times New Roman" pitchFamily="18" charset="0"/>
              </a:rPr>
              <a:t>Құқығының субъектілері </a:t>
            </a:r>
            <a:r>
              <a:rPr lang="kk-KZ" sz="2000" i="1" dirty="0">
                <a:latin typeface="Times New Roman" pitchFamily="18" charset="0"/>
                <a:cs typeface="Times New Roman" pitchFamily="18" charset="0"/>
              </a:rPr>
              <a:t>болып мыналар табылады:</a:t>
            </a:r>
          </a:p>
          <a:p>
            <a:pPr algn="just">
              <a:defRPr/>
            </a:pPr>
            <a:r>
              <a:rPr lang="kk-KZ" sz="2000" i="1" dirty="0">
                <a:latin typeface="Times New Roman" pitchFamily="18" charset="0"/>
                <a:cs typeface="Times New Roman" pitchFamily="18" charset="0"/>
              </a:rPr>
              <a:t>1. республика </a:t>
            </a:r>
            <a:r>
              <a:rPr lang="kk-KZ" sz="2000" i="1" dirty="0" smtClean="0">
                <a:latin typeface="Times New Roman" pitchFamily="18" charset="0"/>
                <a:cs typeface="Times New Roman" pitchFamily="18" charset="0"/>
              </a:rPr>
              <a:t>аумағындағы </a:t>
            </a:r>
            <a:r>
              <a:rPr lang="kk-KZ" sz="2000" i="1" dirty="0">
                <a:latin typeface="Times New Roman" pitchFamily="18" charset="0"/>
                <a:cs typeface="Times New Roman" pitchFamily="18" charset="0"/>
              </a:rPr>
              <a:t>жерге мемлекеттік меншік</a:t>
            </a:r>
          </a:p>
          <a:p>
            <a:pPr algn="just">
              <a:defRPr/>
            </a:pPr>
            <a:r>
              <a:rPr lang="kk-KZ" sz="2000" i="1" dirty="0" smtClean="0">
                <a:latin typeface="Times New Roman" pitchFamily="18" charset="0"/>
                <a:cs typeface="Times New Roman" pitchFamily="18" charset="0"/>
              </a:rPr>
              <a:t>Құқығының субъектісі- Қазақстан </a:t>
            </a:r>
            <a:r>
              <a:rPr lang="kk-KZ" sz="2000" i="1" dirty="0">
                <a:latin typeface="Times New Roman" pitchFamily="18" charset="0"/>
                <a:cs typeface="Times New Roman" pitchFamily="18" charset="0"/>
              </a:rPr>
              <a:t>Республикасы;</a:t>
            </a:r>
          </a:p>
          <a:p>
            <a:pPr algn="just">
              <a:defRPr/>
            </a:pPr>
            <a:r>
              <a:rPr lang="kk-KZ" sz="2000" i="1" dirty="0">
                <a:latin typeface="Times New Roman" pitchFamily="18" charset="0"/>
                <a:cs typeface="Times New Roman" pitchFamily="18" charset="0"/>
              </a:rPr>
              <a:t>2. Жер кодексінде белгіленген негіздерде, шарттар мен</a:t>
            </a:r>
          </a:p>
          <a:p>
            <a:pPr algn="just">
              <a:defRPr/>
            </a:pPr>
            <a:r>
              <a:rPr lang="kk-KZ" sz="2000" i="1" dirty="0">
                <a:latin typeface="Times New Roman" pitchFamily="18" charset="0"/>
                <a:cs typeface="Times New Roman" pitchFamily="18" charset="0"/>
              </a:rPr>
              <a:t>шектерде жер учаскелеріне жеке меншік </a:t>
            </a:r>
            <a:r>
              <a:rPr lang="kk-KZ" sz="2000" i="1" dirty="0" smtClean="0">
                <a:latin typeface="Times New Roman" pitchFamily="18" charset="0"/>
                <a:cs typeface="Times New Roman" pitchFamily="18" charset="0"/>
              </a:rPr>
              <a:t>құқығының субъектісі-</a:t>
            </a:r>
            <a:endParaRPr lang="kk-KZ" sz="2000" i="1" dirty="0">
              <a:latin typeface="Times New Roman" pitchFamily="18" charset="0"/>
              <a:cs typeface="Times New Roman" pitchFamily="18" charset="0"/>
            </a:endParaRPr>
          </a:p>
          <a:p>
            <a:pPr algn="just">
              <a:defRPr/>
            </a:pPr>
            <a:r>
              <a:rPr lang="kk-KZ" sz="2000" i="1" dirty="0">
                <a:latin typeface="Times New Roman" pitchFamily="18" charset="0"/>
                <a:cs typeface="Times New Roman" pitchFamily="18" charset="0"/>
              </a:rPr>
              <a:t>азаматтар мен мемлекеттік емес </a:t>
            </a:r>
            <a:r>
              <a:rPr lang="kk-KZ" sz="2000" i="1" dirty="0" smtClean="0">
                <a:latin typeface="Times New Roman" pitchFamily="18" charset="0"/>
                <a:cs typeface="Times New Roman" pitchFamily="18" charset="0"/>
              </a:rPr>
              <a:t>заңды тұлғалар</a:t>
            </a:r>
            <a:r>
              <a:rPr lang="kk-KZ" sz="2000" i="1" dirty="0">
                <a:latin typeface="Times New Roman" pitchFamily="18" charset="0"/>
                <a:cs typeface="Times New Roman" pitchFamily="18" charset="0"/>
              </a:rPr>
              <a:t>. </a:t>
            </a:r>
            <a:r>
              <a:rPr lang="kk-KZ" sz="2000" i="1" dirty="0" smtClean="0">
                <a:latin typeface="Times New Roman" pitchFamily="18" charset="0"/>
                <a:cs typeface="Times New Roman" pitchFamily="18" charset="0"/>
              </a:rPr>
              <a:t>Бұл жағдайда</a:t>
            </a:r>
            <a:r>
              <a:rPr lang="kk-KZ" sz="2000" i="1" dirty="0">
                <a:latin typeface="Times New Roman" pitchFamily="18" charset="0"/>
                <a:cs typeface="Times New Roman" pitchFamily="18" charset="0"/>
              </a:rPr>
              <a:t>,</a:t>
            </a:r>
          </a:p>
          <a:p>
            <a:pPr algn="just">
              <a:defRPr/>
            </a:pPr>
            <a:r>
              <a:rPr lang="kk-KZ" sz="2000" i="1" dirty="0">
                <a:latin typeface="Times New Roman" pitchFamily="18" charset="0"/>
                <a:cs typeface="Times New Roman" pitchFamily="18" charset="0"/>
              </a:rPr>
              <a:t>Кодексте </a:t>
            </a:r>
            <a:r>
              <a:rPr lang="kk-KZ" sz="2000" i="1" dirty="0" smtClean="0">
                <a:latin typeface="Times New Roman" pitchFamily="18" charset="0"/>
                <a:cs typeface="Times New Roman" pitchFamily="18" charset="0"/>
              </a:rPr>
              <a:t>өзгеше </a:t>
            </a:r>
            <a:r>
              <a:rPr lang="kk-KZ" sz="2000" i="1" dirty="0">
                <a:latin typeface="Times New Roman" pitchFamily="18" charset="0"/>
                <a:cs typeface="Times New Roman" pitchFamily="18" charset="0"/>
              </a:rPr>
              <a:t>белгіленбесе, азаматтар деп </a:t>
            </a:r>
            <a:r>
              <a:rPr lang="kk-KZ" sz="2000" i="1" dirty="0" smtClean="0">
                <a:latin typeface="Times New Roman" pitchFamily="18" charset="0"/>
                <a:cs typeface="Times New Roman" pitchFamily="18" charset="0"/>
              </a:rPr>
              <a:t>ҚР </a:t>
            </a:r>
            <a:r>
              <a:rPr lang="kk-KZ" sz="2000" i="1" dirty="0">
                <a:latin typeface="Times New Roman" pitchFamily="18" charset="0"/>
                <a:cs typeface="Times New Roman" pitchFamily="18" charset="0"/>
              </a:rPr>
              <a:t>азаматтары,</a:t>
            </a:r>
          </a:p>
          <a:p>
            <a:pPr algn="just">
              <a:defRPr/>
            </a:pPr>
            <a:r>
              <a:rPr lang="kk-KZ" sz="2000" i="1" dirty="0">
                <a:latin typeface="Times New Roman" pitchFamily="18" charset="0"/>
                <a:cs typeface="Times New Roman" pitchFamily="18" charset="0"/>
              </a:rPr>
              <a:t>шетелдіктер </a:t>
            </a:r>
            <a:r>
              <a:rPr lang="kk-KZ" sz="2000" i="1" dirty="0" smtClean="0">
                <a:latin typeface="Times New Roman" pitchFamily="18" charset="0"/>
                <a:cs typeface="Times New Roman" pitchFamily="18" charset="0"/>
              </a:rPr>
              <a:t>және азаматтығы жоқ </a:t>
            </a:r>
            <a:r>
              <a:rPr lang="kk-KZ" sz="2000" i="1" dirty="0">
                <a:latin typeface="Times New Roman" pitchFamily="18" charset="0"/>
                <a:cs typeface="Times New Roman" pitchFamily="18" charset="0"/>
              </a:rPr>
              <a:t>адамдар </a:t>
            </a:r>
            <a:r>
              <a:rPr lang="kk-KZ" sz="2000" i="1" dirty="0" smtClean="0">
                <a:latin typeface="Times New Roman" pitchFamily="18" charset="0"/>
                <a:cs typeface="Times New Roman" pitchFamily="18" charset="0"/>
              </a:rPr>
              <a:t>түсініледі</a:t>
            </a:r>
            <a:r>
              <a:rPr lang="kk-KZ" sz="2000" i="1" dirty="0">
                <a:latin typeface="Times New Roman" pitchFamily="18" charset="0"/>
                <a:cs typeface="Times New Roman" pitchFamily="18" charset="0"/>
              </a:rPr>
              <a:t>.</a:t>
            </a:r>
            <a:endParaRPr lang="ru-RU" sz="2000" i="1" dirty="0">
              <a:latin typeface="Times New Roman" pitchFamily="18" charset="0"/>
              <a:cs typeface="Times New Roman" pitchFamily="18" charset="0"/>
            </a:endParaRPr>
          </a:p>
        </p:txBody>
      </p:sp>
      <p:sp>
        <p:nvSpPr>
          <p:cNvPr id="3" name="Прямоугольник 2"/>
          <p:cNvSpPr/>
          <p:nvPr/>
        </p:nvSpPr>
        <p:spPr>
          <a:xfrm>
            <a:off x="2105464" y="390771"/>
            <a:ext cx="7938867" cy="646331"/>
          </a:xfrm>
          <a:prstGeom prst="rect">
            <a:avLst/>
          </a:prstGeom>
        </p:spPr>
        <p:txBody>
          <a:bodyPr wrap="square">
            <a:spAutoFit/>
          </a:bodyPr>
          <a:lstStyle/>
          <a:p>
            <a:pPr algn="just"/>
            <a:r>
              <a:rPr lang="ru-RU" b="1" dirty="0" smtClean="0">
                <a:solidFill>
                  <a:srgbClr val="002060"/>
                </a:solidFill>
                <a:latin typeface="Times New Roman" panose="02020603050405020304" pitchFamily="18" charset="0"/>
                <a:cs typeface="Times New Roman" panose="02020603050405020304" pitchFamily="18" charset="0"/>
              </a:rPr>
              <a:t>2. ҚАЗАҚСТАН РЕСПУБЛИКАСЫНДАҒЫ ЖЕРГЕ МЕНШІК ҚҰҚЫҒЫ МЕН БАСҚА ДА ҚҰҚЫҚТАР</a:t>
            </a:r>
          </a:p>
        </p:txBody>
      </p:sp>
    </p:spTree>
    <p:extLst>
      <p:ext uri="{BB962C8B-B14F-4D97-AF65-F5344CB8AC3E}">
        <p14:creationId xmlns:p14="http://schemas.microsoft.com/office/powerpoint/2010/main" val="425918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скругленными противолежащими углами 1"/>
          <p:cNvSpPr/>
          <p:nvPr/>
        </p:nvSpPr>
        <p:spPr>
          <a:xfrm>
            <a:off x="2362200" y="304800"/>
            <a:ext cx="7620000" cy="1143000"/>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2400" b="1" i="1" dirty="0" smtClean="0">
                <a:latin typeface="Times New Roman" pitchFamily="18" charset="0"/>
                <a:cs typeface="Times New Roman" pitchFamily="18" charset="0"/>
              </a:rPr>
              <a:t>Жер </a:t>
            </a:r>
            <a:r>
              <a:rPr lang="kk-KZ" sz="2400" b="1" i="1" dirty="0">
                <a:latin typeface="Times New Roman" pitchFamily="18" charset="0"/>
                <a:cs typeface="Times New Roman" pitchFamily="18" charset="0"/>
              </a:rPr>
              <a:t>учаскесіне меншік құқығы мына жолдар арқылы туындайды: </a:t>
            </a:r>
            <a:endParaRPr lang="ru-RU" sz="2400" b="1" i="1" dirty="0">
              <a:latin typeface="Times New Roman" pitchFamily="18" charset="0"/>
              <a:cs typeface="Times New Roman" pitchFamily="18" charset="0"/>
            </a:endParaRPr>
          </a:p>
          <a:p>
            <a:pPr algn="ctr"/>
            <a:endParaRPr lang="ru-RU" sz="2400" dirty="0"/>
          </a:p>
        </p:txBody>
      </p:sp>
      <p:sp>
        <p:nvSpPr>
          <p:cNvPr id="3" name="Прямоугольник 2"/>
          <p:cNvSpPr/>
          <p:nvPr/>
        </p:nvSpPr>
        <p:spPr>
          <a:xfrm>
            <a:off x="1752600" y="1752600"/>
            <a:ext cx="2819400" cy="38862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defRPr/>
            </a:pPr>
            <a:r>
              <a:rPr lang="kk-KZ" sz="2800" b="1" i="1" dirty="0">
                <a:latin typeface="Times New Roman" pitchFamily="18" charset="0"/>
                <a:cs typeface="Times New Roman" pitchFamily="18" charset="0"/>
              </a:rPr>
              <a:t>Меншік құқығын табыстау;</a:t>
            </a:r>
            <a:endParaRPr lang="ru-RU" sz="2800" b="1" i="1" dirty="0">
              <a:latin typeface="Times New Roman" pitchFamily="18" charset="0"/>
              <a:cs typeface="Times New Roman" pitchFamily="18" charset="0"/>
            </a:endParaRPr>
          </a:p>
        </p:txBody>
      </p:sp>
      <p:sp>
        <p:nvSpPr>
          <p:cNvPr id="4" name="Прямоугольник 3"/>
          <p:cNvSpPr/>
          <p:nvPr/>
        </p:nvSpPr>
        <p:spPr>
          <a:xfrm>
            <a:off x="4800600" y="1752600"/>
            <a:ext cx="2819400" cy="38862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defRPr/>
            </a:pPr>
            <a:r>
              <a:rPr lang="kk-KZ" sz="2800" b="1" i="1" dirty="0">
                <a:latin typeface="Times New Roman" pitchFamily="18" charset="0"/>
                <a:cs typeface="Times New Roman" pitchFamily="18" charset="0"/>
              </a:rPr>
              <a:t>Меншік құқығын беру;</a:t>
            </a:r>
            <a:endParaRPr lang="ru-RU" sz="2800" b="1" i="1" dirty="0">
              <a:latin typeface="Times New Roman" pitchFamily="18" charset="0"/>
              <a:cs typeface="Times New Roman" pitchFamily="18" charset="0"/>
            </a:endParaRPr>
          </a:p>
        </p:txBody>
      </p:sp>
      <p:sp>
        <p:nvSpPr>
          <p:cNvPr id="5" name="Прямоугольник 4"/>
          <p:cNvSpPr/>
          <p:nvPr/>
        </p:nvSpPr>
        <p:spPr>
          <a:xfrm>
            <a:off x="7696200" y="1752600"/>
            <a:ext cx="2819400" cy="38862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defRPr/>
            </a:pPr>
            <a:r>
              <a:rPr lang="kk-KZ" sz="2800" b="1" i="1" dirty="0">
                <a:latin typeface="Times New Roman" pitchFamily="18" charset="0"/>
                <a:cs typeface="Times New Roman" pitchFamily="18" charset="0"/>
              </a:rPr>
              <a:t>Меншік құқығының әмбебап </a:t>
            </a:r>
            <a:r>
              <a:rPr lang="kk-KZ" sz="2800" b="1" i="1" dirty="0" smtClean="0">
                <a:latin typeface="Times New Roman" pitchFamily="18" charset="0"/>
                <a:cs typeface="Times New Roman" pitchFamily="18" charset="0"/>
              </a:rPr>
              <a:t>құқықтық </a:t>
            </a:r>
            <a:r>
              <a:rPr lang="kk-KZ" sz="2800" b="1" i="1" dirty="0">
                <a:latin typeface="Times New Roman" pitchFamily="18" charset="0"/>
                <a:cs typeface="Times New Roman" pitchFamily="18" charset="0"/>
              </a:rPr>
              <a:t>мирасқорлық тәртібі бойынша ауысуы</a:t>
            </a:r>
            <a:r>
              <a:rPr lang="kk-KZ" b="1" i="1" dirty="0">
                <a:latin typeface="Times New Roman" pitchFamily="18" charset="0"/>
                <a:cs typeface="Times New Roman" pitchFamily="18" charset="0"/>
              </a:rPr>
              <a:t>.</a:t>
            </a:r>
            <a:endParaRPr lang="ru-RU" b="1" i="1" dirty="0">
              <a:latin typeface="Times New Roman" pitchFamily="18" charset="0"/>
              <a:cs typeface="Times New Roman" pitchFamily="18" charset="0"/>
            </a:endParaRPr>
          </a:p>
        </p:txBody>
      </p:sp>
    </p:spTree>
    <p:extLst>
      <p:ext uri="{BB962C8B-B14F-4D97-AF65-F5344CB8AC3E}">
        <p14:creationId xmlns:p14="http://schemas.microsoft.com/office/powerpoint/2010/main" val="465599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3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30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3000"/>
                                        <p:tgtEl>
                                          <p:spTgt spid="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1969476" y="520505"/>
            <a:ext cx="9917723" cy="633749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ru-RU" b="1" dirty="0" err="1">
                <a:latin typeface="Times New Roman" panose="02020603050405020304" pitchFamily="18" charset="0"/>
                <a:cs typeface="Times New Roman" panose="02020603050405020304" pitchFamily="18" charset="0"/>
              </a:rPr>
              <a:t>Жер</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учаскесіне</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меншік</a:t>
            </a:r>
            <a:r>
              <a:rPr lang="ru-RU" b="1" dirty="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құқығы</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сондай-ақ</a:t>
            </a:r>
            <a:r>
              <a:rPr lang="ru-RU" b="1" dirty="0" smtClean="0">
                <a:latin typeface="Times New Roman" panose="02020603050405020304" pitchFamily="18" charset="0"/>
                <a:cs typeface="Times New Roman" panose="02020603050405020304" pitchFamily="18" charset="0"/>
              </a:rPr>
              <a:t>:</a:t>
            </a:r>
            <a:endParaRPr lang="ru-RU" b="1"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мемлекеттік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органдарды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актілеріні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негізінде</a:t>
            </a:r>
            <a:r>
              <a:rPr lang="ru-RU" dirty="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Азаматтық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құқықтық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мәмілелердің</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негізінде</a:t>
            </a:r>
            <a:r>
              <a:rPr lang="ru-RU" dirty="0">
                <a:latin typeface="Times New Roman" panose="02020603050405020304" pitchFamily="18" charset="0"/>
                <a:cs typeface="Times New Roman" panose="02020603050405020304" pitchFamily="18" charset="0"/>
              </a:rPr>
              <a:t>;</a:t>
            </a:r>
          </a:p>
          <a:p>
            <a:pPr marL="457200" indent="-457200" algn="just">
              <a:buFontTx/>
              <a:buChar char="-"/>
            </a:pPr>
            <a:r>
              <a:rPr lang="ru-RU" dirty="0" smtClean="0">
                <a:latin typeface="Times New Roman" panose="02020603050405020304" pitchFamily="18" charset="0"/>
                <a:cs typeface="Times New Roman" panose="02020603050405020304" pitchFamily="18" charset="0"/>
              </a:rPr>
              <a:t>ҚР </a:t>
            </a:r>
            <a:r>
              <a:rPr lang="ru-RU" dirty="0" err="1">
                <a:latin typeface="Times New Roman" panose="02020603050405020304" pitchFamily="18" charset="0"/>
                <a:cs typeface="Times New Roman" panose="02020603050405020304" pitchFamily="18" charset="0"/>
              </a:rPr>
              <a:t>задарында</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көзделген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өзге</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де </a:t>
            </a:r>
            <a:r>
              <a:rPr lang="ru-RU" dirty="0" err="1">
                <a:latin typeface="Times New Roman" panose="02020603050405020304" pitchFamily="18" charset="0"/>
                <a:cs typeface="Times New Roman" panose="02020603050405020304" pitchFamily="18" charset="0"/>
              </a:rPr>
              <a:t>негіздерде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туындайды</a:t>
            </a:r>
            <a:r>
              <a:rPr lang="ru-RU" dirty="0" smtClean="0">
                <a:latin typeface="Times New Roman" panose="02020603050405020304" pitchFamily="18" charset="0"/>
                <a:cs typeface="Times New Roman" panose="02020603050405020304" pitchFamily="18" charset="0"/>
              </a:rPr>
              <a:t>.</a:t>
            </a:r>
          </a:p>
          <a:p>
            <a:pPr algn="just"/>
            <a:r>
              <a:rPr lang="ru-RU" b="1" dirty="0" err="1">
                <a:latin typeface="Times New Roman" panose="02020603050405020304" pitchFamily="18" charset="0"/>
                <a:cs typeface="Times New Roman" panose="02020603050405020304" pitchFamily="18" charset="0"/>
              </a:rPr>
              <a:t>Мынадай</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жер</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учаскелері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жеке</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меншікте</a:t>
            </a:r>
            <a:r>
              <a:rPr lang="ru-RU" b="1" dirty="0">
                <a:latin typeface="Times New Roman" panose="02020603050405020304" pitchFamily="18" charset="0"/>
                <a:cs typeface="Times New Roman" panose="02020603050405020304" pitchFamily="18" charset="0"/>
              </a:rPr>
              <a:t> бола </a:t>
            </a:r>
            <a:r>
              <a:rPr lang="ru-RU" b="1" dirty="0" err="1">
                <a:latin typeface="Times New Roman" panose="02020603050405020304" pitchFamily="18" charset="0"/>
                <a:cs typeface="Times New Roman" panose="02020603050405020304" pitchFamily="18" charset="0"/>
              </a:rPr>
              <a:t>алмайды</a:t>
            </a:r>
            <a:r>
              <a:rPr lang="ru-RU" b="1" dirty="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1.қорғаныс </a:t>
            </a:r>
            <a:r>
              <a:rPr lang="ru-RU" dirty="0" err="1" smtClean="0">
                <a:latin typeface="Times New Roman" panose="02020603050405020304" pitchFamily="18" charset="0"/>
                <a:cs typeface="Times New Roman" panose="02020603050405020304" pitchFamily="18" charset="0"/>
              </a:rPr>
              <a:t>және</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мемлекеттік</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қауіпсіздік</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мемлекеттік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меншіктегі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қорғаныс</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өнеркәсібі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қажеттеріне</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ҚР </a:t>
            </a:r>
            <a:r>
              <a:rPr lang="ru-RU" dirty="0" err="1" smtClean="0">
                <a:latin typeface="Times New Roman" panose="02020603050405020304" pitchFamily="18" charset="0"/>
                <a:cs typeface="Times New Roman" panose="02020603050405020304" pitchFamily="18" charset="0"/>
              </a:rPr>
              <a:t>Мемлекеттік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шекарасын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қорғау</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мен </a:t>
            </a:r>
            <a:r>
              <a:rPr lang="ru-RU" dirty="0" err="1" smtClean="0">
                <a:latin typeface="Times New Roman" panose="02020603050405020304" pitchFamily="18" charset="0"/>
                <a:cs typeface="Times New Roman" panose="02020603050405020304" pitchFamily="18" charset="0"/>
              </a:rPr>
              <a:t>күзету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үшін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тұрғызылған</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инженерлік</a:t>
            </a:r>
            <a:r>
              <a:rPr lang="ru-RU" dirty="0">
                <a:latin typeface="Times New Roman" panose="02020603050405020304" pitchFamily="18" charset="0"/>
                <a:cs typeface="Times New Roman" panose="02020603050405020304" pitchFamily="18" charset="0"/>
              </a:rPr>
              <a:t>-</a:t>
            </a:r>
          </a:p>
          <a:p>
            <a:pPr algn="just"/>
            <a:r>
              <a:rPr lang="ru-RU" dirty="0" err="1">
                <a:latin typeface="Times New Roman" panose="02020603050405020304" pitchFamily="18" charset="0"/>
                <a:cs typeface="Times New Roman" panose="02020603050405020304" pitchFamily="18" charset="0"/>
              </a:rPr>
              <a:t>техникалы</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құрылыстар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коммуникациялар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орналасан</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кеден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қажеттеріне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арналған</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учаскелері</a:t>
            </a:r>
            <a:r>
              <a:rPr lang="ru-RU" dirty="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2. </a:t>
            </a:r>
            <a:r>
              <a:rPr lang="ru-RU" dirty="0" err="1">
                <a:latin typeface="Times New Roman" panose="02020603050405020304" pitchFamily="18" charset="0"/>
                <a:cs typeface="Times New Roman" panose="02020603050405020304" pitchFamily="18" charset="0"/>
              </a:rPr>
              <a:t>ерекше</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қорғалатын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табиғи</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ауматар</a:t>
            </a:r>
            <a:r>
              <a:rPr lang="ru-RU" dirty="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3. </a:t>
            </a:r>
            <a:r>
              <a:rPr lang="ru-RU" dirty="0" err="1">
                <a:latin typeface="Times New Roman" panose="02020603050405020304" pitchFamily="18" charset="0"/>
                <a:cs typeface="Times New Roman" panose="02020603050405020304" pitchFamily="18" charset="0"/>
              </a:rPr>
              <a:t>Жер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Кодексіні</a:t>
            </a:r>
            <a:r>
              <a:rPr lang="ru-RU" dirty="0">
                <a:latin typeface="Times New Roman" panose="02020603050405020304" pitchFamily="18" charset="0"/>
                <a:cs typeface="Times New Roman" panose="02020603050405020304" pitchFamily="18" charset="0"/>
              </a:rPr>
              <a:t> 128-б.4-т. </a:t>
            </a:r>
            <a:r>
              <a:rPr lang="ru-RU" dirty="0" err="1" smtClean="0">
                <a:latin typeface="Times New Roman" panose="02020603050405020304" pitchFamily="18" charset="0"/>
                <a:cs typeface="Times New Roman" panose="02020603050405020304" pitchFamily="18" charset="0"/>
              </a:rPr>
              <a:t>санамаланған</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жер</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учаскелерін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қоспағанда</a:t>
            </a:r>
            <a:r>
              <a:rPr lang="ru-RU"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орман</a:t>
            </a:r>
            <a:r>
              <a:rPr lang="ru-RU" b="1" dirty="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қорыны</a:t>
            </a:r>
            <a:r>
              <a:rPr lang="ru-RU" b="1"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жері</a:t>
            </a:r>
            <a:r>
              <a:rPr lang="ru-RU" dirty="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4. </a:t>
            </a:r>
            <a:r>
              <a:rPr lang="ru-RU" dirty="0" err="1">
                <a:latin typeface="Times New Roman" panose="02020603050405020304" pitchFamily="18" charset="0"/>
                <a:cs typeface="Times New Roman" panose="02020603050405020304" pitchFamily="18" charset="0"/>
              </a:rPr>
              <a:t>Жер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Кодексіні</a:t>
            </a:r>
            <a:r>
              <a:rPr lang="ru-RU" dirty="0">
                <a:latin typeface="Times New Roman" panose="02020603050405020304" pitchFamily="18" charset="0"/>
                <a:cs typeface="Times New Roman" panose="02020603050405020304" pitchFamily="18" charset="0"/>
              </a:rPr>
              <a:t> 133-б. 2-т. </a:t>
            </a:r>
            <a:r>
              <a:rPr lang="ru-RU" dirty="0" err="1" smtClean="0">
                <a:latin typeface="Times New Roman" panose="02020603050405020304" pitchFamily="18" charset="0"/>
                <a:cs typeface="Times New Roman" panose="02020603050405020304" pitchFamily="18" charset="0"/>
              </a:rPr>
              <a:t>санамаланған</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жер</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учаскелерін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қоспағанда</a:t>
            </a: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су </a:t>
            </a:r>
            <a:r>
              <a:rPr lang="ru-RU" b="1" dirty="0" err="1">
                <a:latin typeface="Times New Roman" panose="02020603050405020304" pitchFamily="18" charset="0"/>
                <a:cs typeface="Times New Roman" panose="02020603050405020304" pitchFamily="18" charset="0"/>
              </a:rPr>
              <a:t>орыны</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жері</a:t>
            </a:r>
            <a:r>
              <a:rPr lang="ru-RU" dirty="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5. </a:t>
            </a:r>
            <a:r>
              <a:rPr lang="ru-RU" dirty="0" err="1">
                <a:latin typeface="Times New Roman" panose="02020603050405020304" pitchFamily="18" charset="0"/>
                <a:cs typeface="Times New Roman" panose="02020603050405020304" pitchFamily="18" charset="0"/>
              </a:rPr>
              <a:t>магистральды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темір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желілері</a:t>
            </a:r>
            <a:r>
              <a:rPr lang="ru-RU" dirty="0">
                <a:latin typeface="Times New Roman" panose="02020603050405020304" pitchFamily="18" charset="0"/>
                <a:cs typeface="Times New Roman" panose="02020603050405020304" pitchFamily="18" charset="0"/>
              </a:rPr>
              <a:t> мен </a:t>
            </a:r>
            <a:r>
              <a:rPr lang="ru-RU" b="1" dirty="0" err="1" smtClean="0">
                <a:latin typeface="Times New Roman" panose="02020603050405020304" pitchFamily="18" charset="0"/>
                <a:cs typeface="Times New Roman" panose="02020603050405020304" pitchFamily="18" charset="0"/>
              </a:rPr>
              <a:t>ортақ</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пайдаланудағы</a:t>
            </a:r>
            <a:r>
              <a:rPr lang="ru-RU" b="1" dirty="0" smtClean="0">
                <a:latin typeface="Times New Roman" panose="02020603050405020304" pitchFamily="18" charset="0"/>
                <a:cs typeface="Times New Roman" panose="02020603050405020304" pitchFamily="18" charset="0"/>
              </a:rPr>
              <a:t> автомобиль </a:t>
            </a:r>
            <a:r>
              <a:rPr lang="ru-RU" b="1" dirty="0" err="1">
                <a:latin typeface="Times New Roman" panose="02020603050405020304" pitchFamily="18" charset="0"/>
                <a:cs typeface="Times New Roman" panose="02020603050405020304" pitchFamily="18" charset="0"/>
              </a:rPr>
              <a:t>жолдары</a:t>
            </a:r>
            <a:r>
              <a:rPr lang="ru-RU" dirty="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6. </a:t>
            </a:r>
            <a:r>
              <a:rPr lang="ru-RU" dirty="0" err="1">
                <a:latin typeface="Times New Roman" panose="02020603050405020304" pitchFamily="18" charset="0"/>
                <a:cs typeface="Times New Roman" panose="02020603050405020304" pitchFamily="18" charset="0"/>
              </a:rPr>
              <a:t>жеке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меншік</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құқығындағы</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a:t>
            </a:r>
            <a:r>
              <a:rPr lang="ru-RU" dirty="0" err="1" smtClean="0">
                <a:latin typeface="Times New Roman" panose="02020603050405020304" pitchFamily="18" charset="0"/>
                <a:cs typeface="Times New Roman" panose="02020603050405020304" pitchFamily="18" charset="0"/>
              </a:rPr>
              <a:t>йлер</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мен </a:t>
            </a:r>
            <a:r>
              <a:rPr lang="ru-RU" dirty="0" err="1" smtClean="0">
                <a:latin typeface="Times New Roman" panose="02020603050405020304" pitchFamily="18" charset="0"/>
                <a:cs typeface="Times New Roman" panose="02020603050405020304" pitchFamily="18" charset="0"/>
              </a:rPr>
              <a:t>ғимараттарды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және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оларға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қызмет</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көрсетуге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қажетті</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учаскелерін</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қоспағанда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елді</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мекендердегі</a:t>
            </a:r>
            <a:r>
              <a:rPr lang="ru-RU" dirty="0">
                <a:latin typeface="Times New Roman" panose="02020603050405020304" pitchFamily="18" charset="0"/>
                <a:cs typeface="Times New Roman" panose="02020603050405020304" pitchFamily="18" charset="0"/>
              </a:rPr>
              <a:t> </a:t>
            </a:r>
            <a:r>
              <a:rPr lang="ru-RU" smtClean="0">
                <a:latin typeface="Times New Roman" panose="02020603050405020304" pitchFamily="18" charset="0"/>
                <a:cs typeface="Times New Roman" panose="02020603050405020304" pitchFamily="18" charset="0"/>
              </a:rPr>
              <a:t>ортақ </a:t>
            </a:r>
            <a:r>
              <a:rPr lang="ru-RU" dirty="0" err="1" smtClean="0">
                <a:latin typeface="Times New Roman" panose="02020603050405020304" pitchFamily="18" charset="0"/>
                <a:cs typeface="Times New Roman" panose="02020603050405020304" pitchFamily="18" charset="0"/>
              </a:rPr>
              <a:t>пайдаланудағы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аумақтар</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орналасқан</a:t>
            </a:r>
            <a:endParaRPr lang="ru-RU" dirty="0">
              <a:latin typeface="Times New Roman" panose="02020603050405020304" pitchFamily="18" charset="0"/>
              <a:cs typeface="Times New Roman" panose="02020603050405020304" pitchFamily="18" charset="0"/>
            </a:endParaRPr>
          </a:p>
          <a:p>
            <a:pPr algn="just"/>
            <a:r>
              <a:rPr lang="ru-RU" dirty="0" err="1">
                <a:latin typeface="Times New Roman" panose="02020603050405020304" pitchFamily="18" charset="0"/>
                <a:cs typeface="Times New Roman" panose="02020603050405020304" pitchFamily="18" charset="0"/>
              </a:rPr>
              <a:t>жер</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учаскелері</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71439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1905000" y="304800"/>
            <a:ext cx="8229600" cy="4191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kk-KZ" sz="2000" b="1" i="1" dirty="0">
                <a:latin typeface="Times New Roman" pitchFamily="18" charset="0"/>
                <a:cs typeface="Times New Roman" pitchFamily="18" charset="0"/>
              </a:rPr>
              <a:t>	Мемлекеттік меншіктегі жерлерден жер учаскесіне құқықты табыстау келесі кезектілік бойынша жүргізіледі:</a:t>
            </a:r>
          </a:p>
          <a:p>
            <a:pPr marL="457200" indent="-457200" algn="just">
              <a:buFont typeface="+mj-lt"/>
              <a:buAutoNum type="arabicPeriod"/>
            </a:pPr>
            <a:r>
              <a:rPr lang="kk-KZ" sz="2000" b="1" i="1" dirty="0">
                <a:latin typeface="Times New Roman" pitchFamily="18" charset="0"/>
                <a:cs typeface="Times New Roman" pitchFamily="18" charset="0"/>
              </a:rPr>
              <a:t> </a:t>
            </a:r>
            <a:r>
              <a:rPr lang="kk-KZ" sz="2000" i="1" dirty="0">
                <a:latin typeface="Times New Roman" pitchFamily="18" charset="0"/>
                <a:cs typeface="Times New Roman" pitchFamily="18" charset="0"/>
              </a:rPr>
              <a:t>жер учаскесіне тиісті құқықты табыстау туралы арызды қозғау;</a:t>
            </a:r>
          </a:p>
          <a:p>
            <a:pPr marL="457200" indent="-457200" algn="just">
              <a:buFont typeface="+mj-lt"/>
              <a:buAutoNum type="arabicPeriod"/>
            </a:pPr>
            <a:r>
              <a:rPr lang="kk-KZ" sz="2000" b="1" i="1" dirty="0">
                <a:latin typeface="Times New Roman" pitchFamily="18" charset="0"/>
                <a:cs typeface="Times New Roman" pitchFamily="18" charset="0"/>
              </a:rPr>
              <a:t> </a:t>
            </a:r>
            <a:r>
              <a:rPr lang="kk-KZ" sz="2000" i="1" dirty="0">
                <a:latin typeface="Times New Roman" pitchFamily="18" charset="0"/>
                <a:cs typeface="Times New Roman" pitchFamily="18" charset="0"/>
              </a:rPr>
              <a:t>берілген арызды қанағаттандыру мүмкіндіктерін анықтау;</a:t>
            </a:r>
          </a:p>
          <a:p>
            <a:pPr marL="457200" indent="-457200" algn="just">
              <a:buFont typeface="+mj-lt"/>
              <a:buAutoNum type="arabicPeriod"/>
            </a:pPr>
            <a:r>
              <a:rPr lang="kk-KZ" sz="2000" b="1" i="1" dirty="0">
                <a:latin typeface="Times New Roman" pitchFamily="18" charset="0"/>
                <a:cs typeface="Times New Roman" pitchFamily="18" charset="0"/>
              </a:rPr>
              <a:t> </a:t>
            </a:r>
            <a:r>
              <a:rPr lang="kk-KZ" sz="2000" i="1" dirty="0">
                <a:latin typeface="Times New Roman" pitchFamily="18" charset="0"/>
                <a:cs typeface="Times New Roman" pitchFamily="18" charset="0"/>
              </a:rPr>
              <a:t>жер жобасын жасау және бекіту;</a:t>
            </a:r>
          </a:p>
          <a:p>
            <a:pPr marL="457200" indent="-457200" algn="just">
              <a:buFont typeface="+mj-lt"/>
              <a:buAutoNum type="arabicPeriod"/>
            </a:pPr>
            <a:r>
              <a:rPr lang="kk-KZ" sz="2000" b="1" i="1" dirty="0">
                <a:latin typeface="Times New Roman" pitchFamily="18" charset="0"/>
                <a:cs typeface="Times New Roman" pitchFamily="18" charset="0"/>
              </a:rPr>
              <a:t> </a:t>
            </a:r>
            <a:r>
              <a:rPr lang="kk-KZ" sz="2000" i="1" dirty="0">
                <a:latin typeface="Times New Roman" pitchFamily="18" charset="0"/>
                <a:cs typeface="Times New Roman" pitchFamily="18" charset="0"/>
              </a:rPr>
              <a:t>жергілікті атқарушы органның жер учаскесіне құқықты табыстау туралы шешім қабылдау;</a:t>
            </a:r>
          </a:p>
          <a:p>
            <a:pPr marL="457200" indent="-457200" algn="just">
              <a:buFont typeface="+mj-lt"/>
              <a:buAutoNum type="arabicPeriod"/>
            </a:pPr>
            <a:r>
              <a:rPr lang="kk-KZ" sz="2000" b="1" i="1" dirty="0">
                <a:latin typeface="Times New Roman" pitchFamily="18" charset="0"/>
                <a:cs typeface="Times New Roman" pitchFamily="18" charset="0"/>
              </a:rPr>
              <a:t> </a:t>
            </a:r>
            <a:r>
              <a:rPr lang="kk-KZ" sz="2000" i="1" dirty="0">
                <a:latin typeface="Times New Roman" pitchFamily="18" charset="0"/>
                <a:cs typeface="Times New Roman" pitchFamily="18" charset="0"/>
              </a:rPr>
              <a:t>жергілікті жерлердегі жер учаскесінің шектерін белгілеу;</a:t>
            </a:r>
          </a:p>
          <a:p>
            <a:pPr marL="457200" indent="-457200" algn="just">
              <a:buFont typeface="+mj-lt"/>
              <a:buAutoNum type="arabicPeriod"/>
            </a:pPr>
            <a:r>
              <a:rPr lang="kk-KZ" sz="2000" b="1" i="1" dirty="0">
                <a:latin typeface="Times New Roman" pitchFamily="18" charset="0"/>
                <a:cs typeface="Times New Roman" pitchFamily="18" charset="0"/>
              </a:rPr>
              <a:t> </a:t>
            </a:r>
            <a:r>
              <a:rPr lang="kk-KZ" sz="2000" i="1" dirty="0">
                <a:latin typeface="Times New Roman" pitchFamily="18" charset="0"/>
                <a:cs typeface="Times New Roman" pitchFamily="18" charset="0"/>
              </a:rPr>
              <a:t>жер учаскесіне құқықты куәландыратын құжатты дайындау және табыстау; </a:t>
            </a:r>
          </a:p>
          <a:p>
            <a:pPr marL="457200" indent="-457200" algn="just">
              <a:buFont typeface="+mj-lt"/>
              <a:buAutoNum type="arabicPeriod"/>
            </a:pPr>
            <a:r>
              <a:rPr lang="kk-KZ" sz="2000" b="1" i="1" dirty="0">
                <a:latin typeface="Times New Roman" pitchFamily="18" charset="0"/>
                <a:cs typeface="Times New Roman" pitchFamily="18" charset="0"/>
              </a:rPr>
              <a:t> </a:t>
            </a:r>
            <a:r>
              <a:rPr lang="kk-KZ" sz="2000" i="1" dirty="0">
                <a:latin typeface="Times New Roman" pitchFamily="18" charset="0"/>
                <a:cs typeface="Times New Roman" pitchFamily="18" charset="0"/>
              </a:rPr>
              <a:t>жер учаскесіне құқықты мемлекеттік тіркеу.</a:t>
            </a:r>
            <a:endParaRPr lang="kk-KZ" sz="2000" b="1" i="1" dirty="0">
              <a:latin typeface="Times New Roman" pitchFamily="18" charset="0"/>
              <a:cs typeface="Times New Roman" pitchFamily="18" charset="0"/>
            </a:endParaRPr>
          </a:p>
          <a:p>
            <a:pPr algn="just"/>
            <a:endParaRPr lang="kk-KZ" sz="2000" b="1" i="1" dirty="0">
              <a:latin typeface="Times New Roman" pitchFamily="18" charset="0"/>
              <a:cs typeface="Times New Roman" pitchFamily="18" charset="0"/>
            </a:endParaRPr>
          </a:p>
        </p:txBody>
      </p:sp>
      <p:sp>
        <p:nvSpPr>
          <p:cNvPr id="3" name="Прямоугольник 2"/>
          <p:cNvSpPr/>
          <p:nvPr/>
        </p:nvSpPr>
        <p:spPr>
          <a:xfrm>
            <a:off x="2057400" y="4724400"/>
            <a:ext cx="7924800" cy="1600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kk-KZ" sz="2000" i="1" dirty="0">
                <a:latin typeface="Times New Roman" pitchFamily="18" charset="0"/>
                <a:cs typeface="Times New Roman" pitchFamily="18" charset="0"/>
              </a:rPr>
              <a:t>	Жер учаскелерін жеке меншікке немесе жер пайдалану табыстау ҚР жер кодексінде бекітілген шектерде жергілікті атқарушы органмен жүзеге асрылады</a:t>
            </a:r>
            <a:endParaRPr lang="ru-RU" sz="2000" i="1" dirty="0">
              <a:latin typeface="Times New Roman" pitchFamily="18" charset="0"/>
              <a:cs typeface="Times New Roman" pitchFamily="18" charset="0"/>
            </a:endParaRPr>
          </a:p>
        </p:txBody>
      </p:sp>
    </p:spTree>
    <p:extLst>
      <p:ext uri="{BB962C8B-B14F-4D97-AF65-F5344CB8AC3E}">
        <p14:creationId xmlns:p14="http://schemas.microsoft.com/office/powerpoint/2010/main" val="3970796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strVal val="#ppt_w*0.70"/>
                                          </p:val>
                                        </p:tav>
                                        <p:tav tm="100000">
                                          <p:val>
                                            <p:strVal val="#ppt_w"/>
                                          </p:val>
                                        </p:tav>
                                      </p:tavLst>
                                    </p:anim>
                                    <p:anim calcmode="lin" valueType="num">
                                      <p:cBhvr>
                                        <p:cTn id="8" dur="3000" fill="hold"/>
                                        <p:tgtEl>
                                          <p:spTgt spid="2"/>
                                        </p:tgtEl>
                                        <p:attrNameLst>
                                          <p:attrName>ppt_h</p:attrName>
                                        </p:attrNameLst>
                                      </p:cBhvr>
                                      <p:tavLst>
                                        <p:tav tm="0">
                                          <p:val>
                                            <p:strVal val="#ppt_h"/>
                                          </p:val>
                                        </p:tav>
                                        <p:tav tm="100000">
                                          <p:val>
                                            <p:strVal val="#ppt_h"/>
                                          </p:val>
                                        </p:tav>
                                      </p:tavLst>
                                    </p:anim>
                                    <p:animEffect transition="in" filter="fade">
                                      <p:cBhvr>
                                        <p:cTn id="9" dur="3000"/>
                                        <p:tgtEl>
                                          <p:spTgt spid="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3000" fill="hold"/>
                                        <p:tgtEl>
                                          <p:spTgt spid="3"/>
                                        </p:tgtEl>
                                        <p:attrNameLst>
                                          <p:attrName>ppt_w</p:attrName>
                                        </p:attrNameLst>
                                      </p:cBhvr>
                                      <p:tavLst>
                                        <p:tav tm="0">
                                          <p:val>
                                            <p:strVal val="#ppt_w*0.70"/>
                                          </p:val>
                                        </p:tav>
                                        <p:tav tm="100000">
                                          <p:val>
                                            <p:strVal val="#ppt_w"/>
                                          </p:val>
                                        </p:tav>
                                      </p:tavLst>
                                    </p:anim>
                                    <p:anim calcmode="lin" valueType="num">
                                      <p:cBhvr>
                                        <p:cTn id="13" dur="3000" fill="hold"/>
                                        <p:tgtEl>
                                          <p:spTgt spid="3"/>
                                        </p:tgtEl>
                                        <p:attrNameLst>
                                          <p:attrName>ppt_h</p:attrName>
                                        </p:attrNameLst>
                                      </p:cBhvr>
                                      <p:tavLst>
                                        <p:tav tm="0">
                                          <p:val>
                                            <p:strVal val="#ppt_h"/>
                                          </p:val>
                                        </p:tav>
                                        <p:tav tm="100000">
                                          <p:val>
                                            <p:strVal val="#ppt_h"/>
                                          </p:val>
                                        </p:tav>
                                      </p:tavLst>
                                    </p:anim>
                                    <p:animEffect transition="in" filter="fade">
                                      <p:cBhvr>
                                        <p:cTn id="14"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7517" y="827946"/>
            <a:ext cx="9037320" cy="4114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kk-KZ" sz="2000" b="1" i="1" dirty="0" smtClean="0">
                <a:latin typeface="Times New Roman" pitchFamily="18" charset="0"/>
                <a:cs typeface="Times New Roman" pitchFamily="18" charset="0"/>
              </a:rPr>
              <a:t>    Жер </a:t>
            </a:r>
            <a:r>
              <a:rPr lang="kk-KZ" sz="2000" b="1" i="1" dirty="0">
                <a:latin typeface="Times New Roman" pitchFamily="18" charset="0"/>
                <a:cs typeface="Times New Roman" pitchFamily="18" charset="0"/>
              </a:rPr>
              <a:t>учаскесіне құқық табыстау туралы жергілікті атқарушы орган шешімінің жобасында мыналар болуға тиіс:</a:t>
            </a:r>
          </a:p>
          <a:p>
            <a:pPr algn="just">
              <a:buFont typeface="Arial" pitchFamily="34" charset="0"/>
              <a:buChar char="•"/>
            </a:pPr>
            <a:r>
              <a:rPr lang="kk-KZ" sz="2000" i="1" dirty="0">
                <a:latin typeface="Times New Roman" pitchFamily="18" charset="0"/>
                <a:cs typeface="Times New Roman" pitchFamily="18" charset="0"/>
              </a:rPr>
              <a:t> жерге құқық табысталатын заңды немесе жеке тұлғаның атауы;</a:t>
            </a:r>
          </a:p>
          <a:p>
            <a:pPr algn="just">
              <a:buFont typeface="Arial" pitchFamily="34" charset="0"/>
              <a:buChar char="•"/>
            </a:pPr>
            <a:r>
              <a:rPr lang="kk-KZ" sz="2000" i="1" dirty="0">
                <a:latin typeface="Times New Roman" pitchFamily="18" charset="0"/>
                <a:cs typeface="Times New Roman" pitchFamily="18" charset="0"/>
              </a:rPr>
              <a:t> жер учаскесінің нысаналы мақсаты</a:t>
            </a:r>
            <a:r>
              <a:rPr lang="ru-RU" sz="2000" i="1" dirty="0">
                <a:latin typeface="Times New Roman" pitchFamily="18" charset="0"/>
                <a:cs typeface="Times New Roman" pitchFamily="18" charset="0"/>
              </a:rPr>
              <a:t>;</a:t>
            </a:r>
          </a:p>
          <a:p>
            <a:pPr algn="just">
              <a:buFont typeface="Arial" pitchFamily="34" charset="0"/>
              <a:buChar char="•"/>
            </a:pPr>
            <a:r>
              <a:rPr lang="kk-KZ" sz="2000" i="1" dirty="0">
                <a:latin typeface="Times New Roman" pitchFamily="18" charset="0"/>
                <a:cs typeface="Times New Roman" pitchFamily="18" charset="0"/>
              </a:rPr>
              <a:t> жер учаскесінің көлемі;</a:t>
            </a:r>
          </a:p>
          <a:p>
            <a:pPr algn="just">
              <a:buFont typeface="Arial" pitchFamily="34" charset="0"/>
              <a:buChar char="•"/>
            </a:pPr>
            <a:r>
              <a:rPr lang="kk-KZ" sz="2000" i="1" dirty="0">
                <a:latin typeface="Times New Roman" pitchFamily="18" charset="0"/>
                <a:cs typeface="Times New Roman" pitchFamily="18" charset="0"/>
              </a:rPr>
              <a:t> жерге құқықтар түрі, ауыртпалықтар, сервитуттар; </a:t>
            </a:r>
          </a:p>
          <a:p>
            <a:pPr algn="just">
              <a:buFont typeface="Arial" pitchFamily="34" charset="0"/>
              <a:buChar char="•"/>
            </a:pPr>
            <a:r>
              <a:rPr lang="kk-KZ" sz="2000" i="1" dirty="0">
                <a:latin typeface="Times New Roman" pitchFamily="18" charset="0"/>
                <a:cs typeface="Times New Roman" pitchFamily="18" charset="0"/>
              </a:rPr>
              <a:t> учаске төлемақыға берілетін жағдайда жер учаскесіне немесе жер пайдалану құқығын сатып алу бағасы, жер учаскесін тасып алу</a:t>
            </a:r>
            <a:r>
              <a:rPr lang="en-US" sz="2000" i="1" dirty="0">
                <a:latin typeface="Times New Roman" pitchFamily="18" charset="0"/>
                <a:cs typeface="Times New Roman" pitchFamily="18" charset="0"/>
              </a:rPr>
              <a:t>-</a:t>
            </a:r>
            <a:r>
              <a:rPr lang="kk-KZ" sz="2000" i="1" dirty="0">
                <a:latin typeface="Times New Roman" pitchFamily="18" charset="0"/>
                <a:cs typeface="Times New Roman" pitchFamily="18" charset="0"/>
              </a:rPr>
              <a:t>сату шарттарын жасасудың мерзіі мен шарттары;</a:t>
            </a:r>
          </a:p>
          <a:p>
            <a:pPr algn="just">
              <a:buFont typeface="Arial" pitchFamily="34" charset="0"/>
              <a:buChar char="•"/>
            </a:pPr>
            <a:r>
              <a:rPr lang="kk-KZ" sz="2000" i="1" dirty="0">
                <a:latin typeface="Times New Roman" pitchFamily="18" charset="0"/>
                <a:cs typeface="Times New Roman" pitchFamily="18" charset="0"/>
              </a:rPr>
              <a:t> алып қойылатын жер учаскелерінің өлшемдері көрсетіле отырып, жерді алып қою, соның ішінде сатып алу арқылы алып қою жүргізілетін заңды немесе жеке тұлғаның атауы;</a:t>
            </a:r>
          </a:p>
          <a:p>
            <a:pPr algn="just">
              <a:buFont typeface="Arial" pitchFamily="34" charset="0"/>
              <a:buChar char="•"/>
            </a:pPr>
            <a:r>
              <a:rPr lang="kk-KZ" sz="2000" i="1" dirty="0">
                <a:latin typeface="Times New Roman" pitchFamily="18" charset="0"/>
                <a:cs typeface="Times New Roman" pitchFamily="18" charset="0"/>
              </a:rPr>
              <a:t> өзге де шарттар болуға тиіс.</a:t>
            </a:r>
          </a:p>
        </p:txBody>
      </p:sp>
      <p:sp>
        <p:nvSpPr>
          <p:cNvPr id="3" name="Прямоугольник 2"/>
          <p:cNvSpPr/>
          <p:nvPr/>
        </p:nvSpPr>
        <p:spPr>
          <a:xfrm>
            <a:off x="528124" y="5064368"/>
            <a:ext cx="10761785" cy="15873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kk-KZ" sz="2000" i="1" dirty="0">
                <a:latin typeface="Times New Roman" pitchFamily="18" charset="0"/>
                <a:cs typeface="Times New Roman" pitchFamily="18" charset="0"/>
              </a:rPr>
              <a:t>Жер учаскесін меншіккеберу туралы шешім жер пайдаланушы жергілікті атқарушы органға жазбаша нысанда өтініш берген күннен бастап бір ай мерзімде қабылдануға тиіс.</a:t>
            </a:r>
          </a:p>
          <a:p>
            <a:pPr algn="just"/>
            <a:r>
              <a:rPr lang="kk-KZ" sz="2000" i="1" dirty="0">
                <a:latin typeface="Times New Roman" pitchFamily="18" charset="0"/>
                <a:cs typeface="Times New Roman" pitchFamily="18" charset="0"/>
              </a:rPr>
              <a:t>Жер учаскесін алған сатып алушы шартта белгіленген мерзімде төлемақы жасау жөніндегі міндеттемелерді орындамаған жағдайда, сатушы берілген жер учаскесінің төлемақысын қайтарып беруді талап етуге құқылы.</a:t>
            </a:r>
            <a:endParaRPr lang="ru-RU" sz="2000" i="1" dirty="0">
              <a:latin typeface="Times New Roman" pitchFamily="18" charset="0"/>
              <a:cs typeface="Times New Roman" pitchFamily="18" charset="0"/>
            </a:endParaRPr>
          </a:p>
        </p:txBody>
      </p:sp>
      <p:sp>
        <p:nvSpPr>
          <p:cNvPr id="4" name="Прямоугольник 3"/>
          <p:cNvSpPr/>
          <p:nvPr/>
        </p:nvSpPr>
        <p:spPr>
          <a:xfrm>
            <a:off x="1527517" y="235876"/>
            <a:ext cx="4020652" cy="400110"/>
          </a:xfrm>
          <a:prstGeom prst="rect">
            <a:avLst/>
          </a:prstGeom>
        </p:spPr>
        <p:txBody>
          <a:bodyPr wrap="none">
            <a:spAutoFit/>
          </a:bodyPr>
          <a:lstStyle/>
          <a:p>
            <a:r>
              <a:rPr lang="ru-RU" sz="2000" b="1" dirty="0" smtClean="0">
                <a:solidFill>
                  <a:srgbClr val="002060"/>
                </a:solidFill>
                <a:latin typeface="Times New Roman" panose="02020603050405020304" pitchFamily="18" charset="0"/>
                <a:cs typeface="Times New Roman" panose="02020603050405020304" pitchFamily="18" charset="0"/>
              </a:rPr>
              <a:t>3 ЖЕР ПАЙДАЛАНУ ҚҰҚЫҒЫ</a:t>
            </a:r>
            <a:endParaRPr lang="ru-RU" sz="2000" dirty="0"/>
          </a:p>
        </p:txBody>
      </p:sp>
    </p:spTree>
    <p:extLst>
      <p:ext uri="{BB962C8B-B14F-4D97-AF65-F5344CB8AC3E}">
        <p14:creationId xmlns:p14="http://schemas.microsoft.com/office/powerpoint/2010/main" val="4210851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3000"/>
                                        <p:tgtEl>
                                          <p:spTgt spid="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heckerboard(across)">
                                      <p:cBhvr>
                                        <p:cTn id="10"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52600" y="228600"/>
            <a:ext cx="8686800" cy="1143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kk-KZ" sz="2000" dirty="0">
                <a:latin typeface="Times New Roman" pitchFamily="18" charset="0"/>
                <a:cs typeface="Times New Roman" pitchFamily="18" charset="0"/>
              </a:rPr>
              <a:t>	</a:t>
            </a:r>
            <a:r>
              <a:rPr lang="kk-KZ" sz="2000" b="1" i="1" dirty="0" smtClean="0">
                <a:latin typeface="Times New Roman" pitchFamily="18" charset="0"/>
                <a:cs typeface="Times New Roman" pitchFamily="18" charset="0"/>
              </a:rPr>
              <a:t>Жеке </a:t>
            </a:r>
            <a:r>
              <a:rPr lang="kk-KZ" sz="2000" b="1" i="1" dirty="0">
                <a:latin typeface="Times New Roman" pitchFamily="18" charset="0"/>
                <a:cs typeface="Times New Roman" pitchFamily="18" charset="0"/>
              </a:rPr>
              <a:t>меншіктің объектілері </a:t>
            </a:r>
            <a:r>
              <a:rPr lang="kk-KZ" sz="2000" i="1" dirty="0">
                <a:latin typeface="Times New Roman" pitchFamily="18" charset="0"/>
                <a:cs typeface="Times New Roman" pitchFamily="18" charset="0"/>
              </a:rPr>
              <a:t>болып ҚР Жер кодексінде көзделген тәртіпке сәйкес елді мекендер, ауыл шаруашылық мақсатындағы, орман және су қорларының жерлері табылады.</a:t>
            </a:r>
            <a:endParaRPr lang="ru-RU" sz="2000" i="1" dirty="0">
              <a:latin typeface="Times New Roman" pitchFamily="18" charset="0"/>
              <a:cs typeface="Times New Roman" pitchFamily="18" charset="0"/>
            </a:endParaRPr>
          </a:p>
        </p:txBody>
      </p:sp>
      <p:sp>
        <p:nvSpPr>
          <p:cNvPr id="3" name="Прямоугольник 2"/>
          <p:cNvSpPr/>
          <p:nvPr/>
        </p:nvSpPr>
        <p:spPr>
          <a:xfrm>
            <a:off x="1752600" y="1524000"/>
            <a:ext cx="8763000" cy="5105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kk-KZ" sz="2000" i="1" dirty="0">
                <a:latin typeface="Times New Roman" pitchFamily="18" charset="0"/>
                <a:cs typeface="Times New Roman" pitchFamily="18" charset="0"/>
              </a:rPr>
              <a:t>	ҚР Жер кодексі жеке және мемлекеттік меншік объектілерін нақты ажыратады. ҚР жер кодексінің </a:t>
            </a:r>
            <a:r>
              <a:rPr lang="en-US" sz="2000" i="1" dirty="0">
                <a:latin typeface="Times New Roman" pitchFamily="18" charset="0"/>
                <a:cs typeface="Times New Roman" pitchFamily="18" charset="0"/>
              </a:rPr>
              <a:t>26-</a:t>
            </a:r>
            <a:r>
              <a:rPr lang="kk-KZ" sz="2000" i="1" dirty="0">
                <a:latin typeface="Times New Roman" pitchFamily="18" charset="0"/>
                <a:cs typeface="Times New Roman" pitchFamily="18" charset="0"/>
              </a:rPr>
              <a:t>бабында жеке меншікте болуға тыйым салынатын жер учаскелерін аталған. Олар:</a:t>
            </a:r>
          </a:p>
          <a:p>
            <a:pPr marL="457200" indent="-457200" algn="just">
              <a:buFont typeface="+mj-lt"/>
              <a:buAutoNum type="arabicParenR"/>
            </a:pPr>
            <a:r>
              <a:rPr lang="kk-KZ" sz="2000" i="1" dirty="0">
                <a:latin typeface="Times New Roman" pitchFamily="18" charset="0"/>
                <a:cs typeface="Times New Roman" pitchFamily="18" charset="0"/>
              </a:rPr>
              <a:t> қорғаныс және мемлекеттік қауіпсіздік, мемлекеттік меншіктегі қорғаныс өнеркәсібі қажеттеріне; ҚР Мемлекеттік шекарасын қорғау және күзету үшін тұрғызылған инженрлік</a:t>
            </a:r>
            <a:r>
              <a:rPr lang="en-US" sz="2000" i="1" dirty="0">
                <a:latin typeface="Times New Roman" pitchFamily="18" charset="0"/>
                <a:cs typeface="Times New Roman" pitchFamily="18" charset="0"/>
              </a:rPr>
              <a:t>-</a:t>
            </a:r>
            <a:r>
              <a:rPr lang="kk-KZ" sz="2000" i="1" dirty="0">
                <a:latin typeface="Times New Roman" pitchFamily="18" charset="0"/>
                <a:cs typeface="Times New Roman" pitchFamily="18" charset="0"/>
              </a:rPr>
              <a:t>техникалық құрылыстар, коммуникациялар орналасқан; кеден қажеттеріне арналған жер учаскелері;</a:t>
            </a:r>
          </a:p>
          <a:p>
            <a:pPr marL="457200" indent="-457200" algn="just">
              <a:buFont typeface="+mj-lt"/>
              <a:buAutoNum type="arabicParenR"/>
            </a:pPr>
            <a:r>
              <a:rPr lang="kk-KZ" sz="2000" i="1" dirty="0">
                <a:latin typeface="Times New Roman" pitchFamily="18" charset="0"/>
                <a:cs typeface="Times New Roman" pitchFamily="18" charset="0"/>
              </a:rPr>
              <a:t> ерекшке қорғалатын табиғи аумақтар;</a:t>
            </a:r>
          </a:p>
          <a:p>
            <a:pPr marL="457200" indent="-457200" algn="just">
              <a:buFont typeface="+mj-lt"/>
              <a:buAutoNum type="arabicParenR"/>
            </a:pPr>
            <a:r>
              <a:rPr lang="kk-KZ" sz="2000" i="1" dirty="0">
                <a:latin typeface="Times New Roman" pitchFamily="18" charset="0"/>
                <a:cs typeface="Times New Roman" pitchFamily="18" charset="0"/>
              </a:rPr>
              <a:t> ҚР Жер кодексінің </a:t>
            </a:r>
            <a:r>
              <a:rPr lang="en-US" sz="2000" i="1" dirty="0">
                <a:latin typeface="Times New Roman" pitchFamily="18" charset="0"/>
                <a:cs typeface="Times New Roman" pitchFamily="18" charset="0"/>
              </a:rPr>
              <a:t>128-</a:t>
            </a:r>
            <a:r>
              <a:rPr lang="ru-RU" sz="2000" i="1" dirty="0" err="1">
                <a:latin typeface="Times New Roman" pitchFamily="18" charset="0"/>
                <a:cs typeface="Times New Roman" pitchFamily="18" charset="0"/>
              </a:rPr>
              <a:t>бабының</a:t>
            </a:r>
            <a:r>
              <a:rPr lang="ru-RU" sz="2000" i="1" dirty="0">
                <a:latin typeface="Times New Roman" pitchFamily="18" charset="0"/>
                <a:cs typeface="Times New Roman" pitchFamily="18" charset="0"/>
              </a:rPr>
              <a:t> </a:t>
            </a:r>
            <a:r>
              <a:rPr lang="en-US" sz="2000" i="1" dirty="0">
                <a:latin typeface="Times New Roman" pitchFamily="18" charset="0"/>
                <a:cs typeface="Times New Roman" pitchFamily="18" charset="0"/>
              </a:rPr>
              <a:t>4-</a:t>
            </a:r>
            <a:r>
              <a:rPr lang="kk-KZ" sz="2000" i="1" dirty="0">
                <a:latin typeface="Times New Roman" pitchFamily="18" charset="0"/>
                <a:cs typeface="Times New Roman" pitchFamily="18" charset="0"/>
              </a:rPr>
              <a:t>тармағында аталған жер учаскелерін қоспағанда, орман қорының жері;</a:t>
            </a:r>
          </a:p>
          <a:p>
            <a:pPr marL="457200" indent="-457200" algn="just">
              <a:buFont typeface="+mj-lt"/>
              <a:buAutoNum type="arabicParenR"/>
            </a:pPr>
            <a:r>
              <a:rPr lang="kk-KZ" sz="2000" i="1" dirty="0">
                <a:latin typeface="Times New Roman" pitchFamily="18" charset="0"/>
                <a:cs typeface="Times New Roman" pitchFamily="18" charset="0"/>
              </a:rPr>
              <a:t> ҚР Жер кодексінің </a:t>
            </a:r>
            <a:r>
              <a:rPr lang="en-US" sz="2000" i="1" dirty="0">
                <a:latin typeface="Times New Roman" pitchFamily="18" charset="0"/>
                <a:cs typeface="Times New Roman" pitchFamily="18" charset="0"/>
              </a:rPr>
              <a:t>133-</a:t>
            </a:r>
            <a:r>
              <a:rPr lang="kk-KZ" sz="2000" i="1" dirty="0">
                <a:latin typeface="Times New Roman" pitchFamily="18" charset="0"/>
                <a:cs typeface="Times New Roman" pitchFamily="18" charset="0"/>
              </a:rPr>
              <a:t>бабының </a:t>
            </a:r>
            <a:r>
              <a:rPr lang="en-US" sz="2000" i="1" dirty="0">
                <a:latin typeface="Times New Roman" pitchFamily="18" charset="0"/>
                <a:cs typeface="Times New Roman" pitchFamily="18" charset="0"/>
              </a:rPr>
              <a:t>2-</a:t>
            </a:r>
            <a:r>
              <a:rPr lang="kk-KZ" sz="2000" i="1" dirty="0">
                <a:latin typeface="Times New Roman" pitchFamily="18" charset="0"/>
                <a:cs typeface="Times New Roman" pitchFamily="18" charset="0"/>
              </a:rPr>
              <a:t>тармағында аталған жер учаскелерін қоспағанда, су қорының жері;</a:t>
            </a:r>
          </a:p>
          <a:p>
            <a:pPr marL="457200" indent="-457200" algn="just">
              <a:buFont typeface="+mj-lt"/>
              <a:buAutoNum type="arabicParenR"/>
            </a:pPr>
            <a:r>
              <a:rPr lang="kk-KZ" sz="2000" i="1" dirty="0">
                <a:latin typeface="Times New Roman" pitchFamily="18" charset="0"/>
                <a:cs typeface="Times New Roman" pitchFamily="18" charset="0"/>
              </a:rPr>
              <a:t> магистральдық темір жол желілері мен ортақ пайдаланудағы автомобиль жолдары;</a:t>
            </a:r>
          </a:p>
        </p:txBody>
      </p:sp>
    </p:spTree>
    <p:extLst>
      <p:ext uri="{BB962C8B-B14F-4D97-AF65-F5344CB8AC3E}">
        <p14:creationId xmlns:p14="http://schemas.microsoft.com/office/powerpoint/2010/main" val="1660623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Effect transition="in" filter="fade">
                                      <p:cBhvr>
                                        <p:cTn id="9" dur="3000"/>
                                        <p:tgtEl>
                                          <p:spTgt spid="2"/>
                                        </p:tgtEl>
                                      </p:cBhvr>
                                    </p:animEffect>
                                  </p:childTnLst>
                                </p:cTn>
                              </p:par>
                              <p:par>
                                <p:cTn id="10" presetID="8" presetClass="entr" presetSubtype="16"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52600" y="228600"/>
            <a:ext cx="8763000" cy="16764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just"/>
            <a:r>
              <a:rPr lang="kk-KZ" sz="2000" i="1" dirty="0">
                <a:latin typeface="Times New Roman" pitchFamily="18" charset="0"/>
                <a:cs typeface="Times New Roman" pitchFamily="18" charset="0"/>
              </a:rPr>
              <a:t>	</a:t>
            </a:r>
            <a:r>
              <a:rPr lang="kk-KZ" sz="2000" b="1" i="1" dirty="0" smtClean="0">
                <a:latin typeface="Times New Roman" pitchFamily="18" charset="0"/>
                <a:cs typeface="Times New Roman" pitchFamily="18" charset="0"/>
              </a:rPr>
              <a:t>Мемлекет</a:t>
            </a:r>
            <a:r>
              <a:rPr lang="kk-KZ" sz="2000" i="1" dirty="0" smtClean="0">
                <a:latin typeface="Times New Roman" pitchFamily="18" charset="0"/>
                <a:cs typeface="Times New Roman" pitchFamily="18" charset="0"/>
              </a:rPr>
              <a:t> </a:t>
            </a:r>
            <a:r>
              <a:rPr lang="en-US" sz="2000" i="1" dirty="0">
                <a:latin typeface="Times New Roman" pitchFamily="18" charset="0"/>
                <a:cs typeface="Times New Roman" pitchFamily="18" charset="0"/>
              </a:rPr>
              <a:t>–</a:t>
            </a:r>
            <a:r>
              <a:rPr lang="kk-KZ" sz="2000" i="1" dirty="0">
                <a:latin typeface="Times New Roman" pitchFamily="18" charset="0"/>
                <a:cs typeface="Times New Roman" pitchFamily="18" charset="0"/>
              </a:rPr>
              <a:t> ҚР меншік құқығының субъектісі ретінде белгелі бір әрекеттерді өз бетімен жүзеге асыру құқығына ие. Заң  бұл әрекеттерді жерге меншік иесінің құқықтар шегінде анықтайды.</a:t>
            </a:r>
            <a:r>
              <a:rPr lang="ru-RU" sz="2000" i="1" dirty="0">
                <a:latin typeface="Times New Roman" pitchFamily="18" charset="0"/>
                <a:cs typeface="Times New Roman" pitchFamily="18" charset="0"/>
              </a:rPr>
              <a:t> </a:t>
            </a:r>
          </a:p>
        </p:txBody>
      </p:sp>
      <p:sp>
        <p:nvSpPr>
          <p:cNvPr id="3" name="Прямоугольник 2"/>
          <p:cNvSpPr/>
          <p:nvPr/>
        </p:nvSpPr>
        <p:spPr>
          <a:xfrm>
            <a:off x="1828800" y="2362200"/>
            <a:ext cx="8610600" cy="38862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just"/>
            <a:r>
              <a:rPr lang="kk-KZ" sz="2000" dirty="0">
                <a:latin typeface="Times New Roman" pitchFamily="18" charset="0"/>
                <a:cs typeface="Times New Roman" pitchFamily="18" charset="0"/>
              </a:rPr>
              <a:t>	</a:t>
            </a:r>
            <a:r>
              <a:rPr lang="kk-KZ" sz="2000" i="1" dirty="0">
                <a:latin typeface="Times New Roman" pitchFamily="18" charset="0"/>
                <a:cs typeface="Times New Roman" pitchFamily="18" charset="0"/>
              </a:rPr>
              <a:t>Қазақстан Республикасыны Жер кодексінің </a:t>
            </a:r>
            <a:r>
              <a:rPr lang="en-US" sz="2000" i="1" dirty="0">
                <a:latin typeface="Times New Roman" pitchFamily="18" charset="0"/>
                <a:cs typeface="Times New Roman" pitchFamily="18" charset="0"/>
              </a:rPr>
              <a:t>21-</a:t>
            </a:r>
            <a:r>
              <a:rPr lang="kk-KZ" sz="2000" i="1" dirty="0">
                <a:latin typeface="Times New Roman" pitchFamily="18" charset="0"/>
                <a:cs typeface="Times New Roman" pitchFamily="18" charset="0"/>
              </a:rPr>
              <a:t>бабының </a:t>
            </a:r>
            <a:r>
              <a:rPr lang="en-US" sz="2000" i="1" dirty="0">
                <a:latin typeface="Times New Roman" pitchFamily="18" charset="0"/>
                <a:cs typeface="Times New Roman" pitchFamily="18" charset="0"/>
              </a:rPr>
              <a:t>1-</a:t>
            </a:r>
            <a:r>
              <a:rPr lang="kk-KZ" sz="2000" i="1" dirty="0">
                <a:latin typeface="Times New Roman" pitchFamily="18" charset="0"/>
                <a:cs typeface="Times New Roman" pitchFamily="18" charset="0"/>
              </a:rPr>
              <a:t>тармағы меншік құқығының мазмұнын ашады, ол жерге мемлекеттік меншіктің мазмұнының түсінігі мен жерге жеке меншік құқығының мазмұнын қамтиды және меншік иесіне өз учаскесіне қатысты иелену, пайдалану және билік ету құқықтары тиесілі екендігін көздейді.</a:t>
            </a:r>
          </a:p>
          <a:p>
            <a:pPr algn="just"/>
            <a:r>
              <a:rPr lang="kk-KZ" sz="2000" i="1" dirty="0">
                <a:latin typeface="Times New Roman" pitchFamily="18" charset="0"/>
                <a:cs typeface="Times New Roman" pitchFamily="18" charset="0"/>
              </a:rPr>
              <a:t>	</a:t>
            </a:r>
            <a:r>
              <a:rPr lang="kk-KZ" sz="2000" b="1" i="1" dirty="0">
                <a:latin typeface="Times New Roman" pitchFamily="18" charset="0"/>
                <a:cs typeface="Times New Roman" pitchFamily="18" charset="0"/>
              </a:rPr>
              <a:t>Жеке меншіктегі жер учаскесіне билік ету </a:t>
            </a:r>
            <a:r>
              <a:rPr lang="en-US" sz="2000" i="1" dirty="0">
                <a:latin typeface="Times New Roman" pitchFamily="18" charset="0"/>
                <a:cs typeface="Times New Roman" pitchFamily="18" charset="0"/>
              </a:rPr>
              <a:t>–</a:t>
            </a:r>
            <a:r>
              <a:rPr lang="kk-KZ" sz="2000" i="1" dirty="0">
                <a:latin typeface="Times New Roman" pitchFamily="18" charset="0"/>
                <a:cs typeface="Times New Roman" pitchFamily="18" charset="0"/>
              </a:rPr>
              <a:t> бұл жердің жеке меншік иесінің өз жер учаскесіне қатысты Қазақстан Республикасының заң актілерінде тыйым салынбаған мәмілелер жасауға құқығы.</a:t>
            </a:r>
            <a:endParaRPr lang="ru-RU" sz="2000" i="1" dirty="0">
              <a:latin typeface="Times New Roman" pitchFamily="18" charset="0"/>
              <a:cs typeface="Times New Roman" pitchFamily="18" charset="0"/>
            </a:endParaRPr>
          </a:p>
        </p:txBody>
      </p:sp>
    </p:spTree>
    <p:extLst>
      <p:ext uri="{BB962C8B-B14F-4D97-AF65-F5344CB8AC3E}">
        <p14:creationId xmlns:p14="http://schemas.microsoft.com/office/powerpoint/2010/main" val="3555175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Effect transition="in" filter="fade">
                                      <p:cBhvr>
                                        <p:cTn id="9" dur="3000"/>
                                        <p:tgtEl>
                                          <p:spTgt spid="2"/>
                                        </p:tgtEl>
                                      </p:cBhvr>
                                    </p:animEffect>
                                  </p:childTnLst>
                                </p:cTn>
                              </p:par>
                              <p:par>
                                <p:cTn id="10" presetID="21" presetClass="entr" presetSubtype="8"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8)">
                                      <p:cBhvr>
                                        <p:cTn id="12"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52600" y="152400"/>
            <a:ext cx="8610600" cy="17526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just"/>
            <a:r>
              <a:rPr lang="kk-KZ" sz="2000" b="1" i="1" dirty="0" smtClean="0">
                <a:latin typeface="Times New Roman" pitchFamily="18" charset="0"/>
                <a:cs typeface="Times New Roman" pitchFamily="18" charset="0"/>
              </a:rPr>
              <a:t>Жер </a:t>
            </a:r>
            <a:r>
              <a:rPr lang="kk-KZ" sz="2000" b="1" i="1" dirty="0">
                <a:latin typeface="Times New Roman" pitchFamily="18" charset="0"/>
                <a:cs typeface="Times New Roman" pitchFamily="18" charset="0"/>
              </a:rPr>
              <a:t>пайдалану құқығы</a:t>
            </a:r>
            <a:r>
              <a:rPr lang="en-US" sz="2000" b="1" i="1" dirty="0">
                <a:latin typeface="Times New Roman" pitchFamily="18" charset="0"/>
                <a:cs typeface="Times New Roman" pitchFamily="18" charset="0"/>
              </a:rPr>
              <a:t> </a:t>
            </a:r>
            <a:r>
              <a:rPr lang="en-US" sz="2000" i="1" dirty="0">
                <a:latin typeface="Times New Roman" pitchFamily="18" charset="0"/>
                <a:cs typeface="Times New Roman" pitchFamily="18" charset="0"/>
              </a:rPr>
              <a:t>–</a:t>
            </a:r>
            <a:r>
              <a:rPr lang="kk-KZ" sz="2000" i="1" dirty="0">
                <a:latin typeface="Times New Roman" pitchFamily="18" charset="0"/>
                <a:cs typeface="Times New Roman" pitchFamily="18" charset="0"/>
              </a:rPr>
              <a:t> бұл тұлғаның мемлекеттік меншіктегі жер учаскесін ақылы және ақысыз негізде шектеушіз мерзімге немесе белгілі бір мерзім ішінде иелену және пайдалану құқығы. </a:t>
            </a:r>
            <a:endParaRPr lang="ru-RU" sz="2000" i="1" dirty="0">
              <a:latin typeface="Times New Roman" pitchFamily="18" charset="0"/>
              <a:cs typeface="Times New Roman" pitchFamily="18" charset="0"/>
            </a:endParaRPr>
          </a:p>
        </p:txBody>
      </p:sp>
      <p:sp>
        <p:nvSpPr>
          <p:cNvPr id="4" name="Прямоугольник 3"/>
          <p:cNvSpPr/>
          <p:nvPr/>
        </p:nvSpPr>
        <p:spPr>
          <a:xfrm>
            <a:off x="1752600" y="1981200"/>
            <a:ext cx="8610600" cy="19812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just"/>
            <a:r>
              <a:rPr lang="kk-KZ" sz="2000" i="1" dirty="0">
                <a:latin typeface="Times New Roman" pitchFamily="18" charset="0"/>
                <a:cs typeface="Times New Roman" pitchFamily="18" charset="0"/>
              </a:rPr>
              <a:t>	Сол себепті де, ҚР Жер кодексінің </a:t>
            </a:r>
            <a:r>
              <a:rPr lang="en-US" sz="2000" i="1" dirty="0">
                <a:latin typeface="Times New Roman" pitchFamily="18" charset="0"/>
                <a:cs typeface="Times New Roman" pitchFamily="18" charset="0"/>
              </a:rPr>
              <a:t>5-</a:t>
            </a:r>
            <a:r>
              <a:rPr lang="kk-KZ" sz="2000" i="1" dirty="0">
                <a:latin typeface="Times New Roman" pitchFamily="18" charset="0"/>
                <a:cs typeface="Times New Roman" pitchFamily="18" charset="0"/>
              </a:rPr>
              <a:t>бабында, жер заңдарының міндеттерінде “жер учаскесіне меншік құқығы мен жер пайдалану құқығы туындауының, өзгертілуі мен тоқтатылуының негіздерін, шарттары мен шектерін бекіту” жерге меншік құқығы мен жер пайдалану құқығы бір қатарға қойылған.</a:t>
            </a:r>
            <a:endParaRPr lang="ru-RU" sz="2000" i="1" dirty="0">
              <a:latin typeface="Times New Roman" pitchFamily="18" charset="0"/>
              <a:cs typeface="Times New Roman" pitchFamily="18" charset="0"/>
            </a:endParaRPr>
          </a:p>
        </p:txBody>
      </p:sp>
      <p:sp>
        <p:nvSpPr>
          <p:cNvPr id="5" name="Прямоугольник 4"/>
          <p:cNvSpPr/>
          <p:nvPr/>
        </p:nvSpPr>
        <p:spPr>
          <a:xfrm>
            <a:off x="1752600" y="4114800"/>
            <a:ext cx="8610600" cy="25908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just"/>
            <a:r>
              <a:rPr lang="kk-KZ" sz="2000" i="1" dirty="0">
                <a:latin typeface="Times New Roman" pitchFamily="18" charset="0"/>
                <a:cs typeface="Times New Roman" pitchFamily="18" charset="0"/>
              </a:rPr>
              <a:t>	</a:t>
            </a:r>
            <a:r>
              <a:rPr lang="kk-KZ" sz="2000" b="1" i="1" dirty="0">
                <a:latin typeface="Times New Roman" pitchFamily="18" charset="0"/>
                <a:cs typeface="Times New Roman" pitchFamily="18" charset="0"/>
              </a:rPr>
              <a:t>Құқықтық режим </a:t>
            </a:r>
            <a:r>
              <a:rPr lang="en-US" sz="2000" i="1" dirty="0">
                <a:latin typeface="Times New Roman" pitchFamily="18" charset="0"/>
                <a:cs typeface="Times New Roman" pitchFamily="18" charset="0"/>
              </a:rPr>
              <a:t>–</a:t>
            </a:r>
            <a:r>
              <a:rPr lang="kk-KZ" sz="2000" i="1" dirty="0">
                <a:latin typeface="Times New Roman" pitchFamily="18" charset="0"/>
                <a:cs typeface="Times New Roman" pitchFamily="18" charset="0"/>
              </a:rPr>
              <a:t> бұл субъектілердің жер пайдаланушылардың құқықтары мен міндеттерін жер туралы заңнаманың мақсаттары мен міндеттіеріне сәйкес жүзеге асыруға бағытталған нормалардың жиынтығы.</a:t>
            </a:r>
          </a:p>
          <a:p>
            <a:pPr algn="just"/>
            <a:r>
              <a:rPr lang="kk-KZ" sz="2000" i="1" dirty="0">
                <a:latin typeface="Times New Roman" pitchFamily="18" charset="0"/>
                <a:cs typeface="Times New Roman" pitchFamily="18" charset="0"/>
              </a:rPr>
              <a:t>	Құқықтық нормалардың жиынтығына: жерлердің нысаналы мақсаты, оларды нормалау және табиғат объектісі және меншік құқығы мен жер пайдалану құқығының объектісі ретінде қорғау, жер учаскесінің түрлері мен табыстау мерзімі енеді.</a:t>
            </a:r>
            <a:endParaRPr lang="ru-RU" sz="2000" i="1" dirty="0">
              <a:latin typeface="Times New Roman" pitchFamily="18" charset="0"/>
              <a:cs typeface="Times New Roman" pitchFamily="18" charset="0"/>
            </a:endParaRPr>
          </a:p>
        </p:txBody>
      </p:sp>
    </p:spTree>
    <p:extLst>
      <p:ext uri="{BB962C8B-B14F-4D97-AF65-F5344CB8AC3E}">
        <p14:creationId xmlns:p14="http://schemas.microsoft.com/office/powerpoint/2010/main" val="2193320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3000" fill="hold"/>
                                        <p:tgtEl>
                                          <p:spTgt spid="3"/>
                                        </p:tgtEl>
                                        <p:attrNameLst>
                                          <p:attrName>ppt_w</p:attrName>
                                        </p:attrNameLst>
                                      </p:cBhvr>
                                      <p:tavLst>
                                        <p:tav tm="0">
                                          <p:val>
                                            <p:strVal val="#ppt_w*0.70"/>
                                          </p:val>
                                        </p:tav>
                                        <p:tav tm="100000">
                                          <p:val>
                                            <p:strVal val="#ppt_w"/>
                                          </p:val>
                                        </p:tav>
                                      </p:tavLst>
                                    </p:anim>
                                    <p:anim calcmode="lin" valueType="num">
                                      <p:cBhvr>
                                        <p:cTn id="8" dur="3000" fill="hold"/>
                                        <p:tgtEl>
                                          <p:spTgt spid="3"/>
                                        </p:tgtEl>
                                        <p:attrNameLst>
                                          <p:attrName>ppt_h</p:attrName>
                                        </p:attrNameLst>
                                      </p:cBhvr>
                                      <p:tavLst>
                                        <p:tav tm="0">
                                          <p:val>
                                            <p:strVal val="#ppt_h"/>
                                          </p:val>
                                        </p:tav>
                                        <p:tav tm="100000">
                                          <p:val>
                                            <p:strVal val="#ppt_h"/>
                                          </p:val>
                                        </p:tav>
                                      </p:tavLst>
                                    </p:anim>
                                    <p:animEffect transition="in" filter="fade">
                                      <p:cBhvr>
                                        <p:cTn id="9" dur="3000"/>
                                        <p:tgtEl>
                                          <p:spTgt spid="3"/>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3000" fill="hold"/>
                                        <p:tgtEl>
                                          <p:spTgt spid="4"/>
                                        </p:tgtEl>
                                        <p:attrNameLst>
                                          <p:attrName>ppt_w</p:attrName>
                                        </p:attrNameLst>
                                      </p:cBhvr>
                                      <p:tavLst>
                                        <p:tav tm="0">
                                          <p:val>
                                            <p:fltVal val="0"/>
                                          </p:val>
                                        </p:tav>
                                        <p:tav tm="100000">
                                          <p:val>
                                            <p:strVal val="#ppt_w"/>
                                          </p:val>
                                        </p:tav>
                                      </p:tavLst>
                                    </p:anim>
                                    <p:anim calcmode="lin" valueType="num">
                                      <p:cBhvr>
                                        <p:cTn id="13" dur="3000" fill="hold"/>
                                        <p:tgtEl>
                                          <p:spTgt spid="4"/>
                                        </p:tgtEl>
                                        <p:attrNameLst>
                                          <p:attrName>ppt_h</p:attrName>
                                        </p:attrNameLst>
                                      </p:cBhvr>
                                      <p:tavLst>
                                        <p:tav tm="0">
                                          <p:val>
                                            <p:fltVal val="0"/>
                                          </p:val>
                                        </p:tav>
                                        <p:tav tm="100000">
                                          <p:val>
                                            <p:strVal val="#ppt_h"/>
                                          </p:val>
                                        </p:tav>
                                      </p:tavLst>
                                    </p:anim>
                                    <p:animEffect transition="in" filter="fade">
                                      <p:cBhvr>
                                        <p:cTn id="14" dur="3000"/>
                                        <p:tgtEl>
                                          <p:spTgt spid="4"/>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1828800" y="152400"/>
            <a:ext cx="8610600" cy="2286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kk-KZ" sz="2000" i="1" dirty="0">
                <a:latin typeface="Times New Roman" pitchFamily="18" charset="0"/>
                <a:cs typeface="Times New Roman" pitchFamily="18" charset="0"/>
              </a:rPr>
              <a:t>	</a:t>
            </a:r>
            <a:r>
              <a:rPr lang="kk-KZ" sz="2000" i="1" dirty="0" smtClean="0">
                <a:latin typeface="Times New Roman" pitchFamily="18" charset="0"/>
                <a:cs typeface="Times New Roman" pitchFamily="18" charset="0"/>
              </a:rPr>
              <a:t>Жер </a:t>
            </a:r>
            <a:r>
              <a:rPr lang="kk-KZ" sz="2000" i="1" dirty="0">
                <a:latin typeface="Times New Roman" pitchFamily="18" charset="0"/>
                <a:cs typeface="Times New Roman" pitchFamily="18" charset="0"/>
              </a:rPr>
              <a:t>учаскесін пайдалану құқығының туындауының негізі болып осындай құқықты, құқықты иеленуші құқық субъектісін және заңды фактіні белгілеу мүмкіндігін көздейтін заң нормасы табылады.</a:t>
            </a:r>
          </a:p>
          <a:p>
            <a:pPr algn="just"/>
            <a:r>
              <a:rPr lang="kk-KZ" sz="2000" i="1" dirty="0">
                <a:latin typeface="Times New Roman" pitchFamily="18" charset="0"/>
                <a:cs typeface="Times New Roman" pitchFamily="18" charset="0"/>
              </a:rPr>
              <a:t>	</a:t>
            </a:r>
            <a:r>
              <a:rPr lang="kk-KZ" sz="2000" b="1" i="1" dirty="0">
                <a:latin typeface="Times New Roman" pitchFamily="18" charset="0"/>
                <a:cs typeface="Times New Roman" pitchFamily="18" charset="0"/>
              </a:rPr>
              <a:t>Заңды фактілер ретінде құқық нормаларына сәйкес белгілі бір құқықтық салдардың</a:t>
            </a:r>
            <a:r>
              <a:rPr lang="kk-KZ" sz="2000" i="1" dirty="0">
                <a:latin typeface="Times New Roman" pitchFamily="18" charset="0"/>
                <a:cs typeface="Times New Roman" pitchFamily="18" charset="0"/>
              </a:rPr>
              <a:t> </a:t>
            </a:r>
            <a:r>
              <a:rPr lang="en-US" sz="2000" i="1" dirty="0">
                <a:latin typeface="Times New Roman" pitchFamily="18" charset="0"/>
                <a:cs typeface="Times New Roman" pitchFamily="18" charset="0"/>
              </a:rPr>
              <a:t>–</a:t>
            </a:r>
            <a:r>
              <a:rPr lang="kk-KZ" sz="2000" i="1" dirty="0">
                <a:latin typeface="Times New Roman" pitchFamily="18" charset="0"/>
                <a:cs typeface="Times New Roman" pitchFamily="18" charset="0"/>
              </a:rPr>
              <a:t> құқықтық қатнастардың пайда болуының, өзгеруінің және тоқтатылуының </a:t>
            </a:r>
            <a:r>
              <a:rPr lang="en-US" sz="2000" i="1" dirty="0">
                <a:latin typeface="Times New Roman" pitchFamily="18" charset="0"/>
                <a:cs typeface="Times New Roman" pitchFamily="18" charset="0"/>
              </a:rPr>
              <a:t>–</a:t>
            </a:r>
            <a:r>
              <a:rPr lang="kk-KZ" sz="2000" i="1" dirty="0">
                <a:latin typeface="Times New Roman" pitchFamily="18" charset="0"/>
                <a:cs typeface="Times New Roman" pitchFamily="18" charset="0"/>
              </a:rPr>
              <a:t> туындауына себепкер долатын жағдайлар түсініледі.</a:t>
            </a:r>
            <a:endParaRPr lang="ru-RU" sz="2000" i="1" dirty="0">
              <a:latin typeface="Times New Roman" pitchFamily="18" charset="0"/>
              <a:cs typeface="Times New Roman" pitchFamily="18" charset="0"/>
            </a:endParaRPr>
          </a:p>
        </p:txBody>
      </p:sp>
      <p:sp>
        <p:nvSpPr>
          <p:cNvPr id="3" name="Прямоугольник 2"/>
          <p:cNvSpPr/>
          <p:nvPr/>
        </p:nvSpPr>
        <p:spPr>
          <a:xfrm>
            <a:off x="4419600" y="2514600"/>
            <a:ext cx="3581400" cy="914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kk-KZ" sz="2000" b="1" i="1" dirty="0">
                <a:latin typeface="Times New Roman" pitchFamily="18" charset="0"/>
                <a:cs typeface="Times New Roman" pitchFamily="18" charset="0"/>
              </a:rPr>
              <a:t>Жер пайдалану құқығы туындау негіздеріне қарай былай бөлінеді:</a:t>
            </a:r>
            <a:endParaRPr lang="ru-RU" sz="2000" b="1" i="1" dirty="0">
              <a:latin typeface="Times New Roman" pitchFamily="18" charset="0"/>
              <a:cs typeface="Times New Roman" pitchFamily="18" charset="0"/>
            </a:endParaRPr>
          </a:p>
        </p:txBody>
      </p:sp>
      <p:sp>
        <p:nvSpPr>
          <p:cNvPr id="4" name="Скругленный прямоугольник 3"/>
          <p:cNvSpPr/>
          <p:nvPr/>
        </p:nvSpPr>
        <p:spPr>
          <a:xfrm>
            <a:off x="1828800" y="3505200"/>
            <a:ext cx="2743200" cy="3200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kk-KZ" sz="2000" i="1" dirty="0">
                <a:latin typeface="Times New Roman" pitchFamily="18" charset="0"/>
                <a:cs typeface="Times New Roman" pitchFamily="18" charset="0"/>
              </a:rPr>
              <a:t>Жер пайалану құқығын табыстау;</a:t>
            </a:r>
            <a:endParaRPr lang="ru-RU" sz="2000" i="1" dirty="0">
              <a:latin typeface="Times New Roman" pitchFamily="18" charset="0"/>
              <a:cs typeface="Times New Roman" pitchFamily="18" charset="0"/>
            </a:endParaRPr>
          </a:p>
        </p:txBody>
      </p:sp>
      <p:sp>
        <p:nvSpPr>
          <p:cNvPr id="5" name="Скругленный прямоугольник 4"/>
          <p:cNvSpPr/>
          <p:nvPr/>
        </p:nvSpPr>
        <p:spPr>
          <a:xfrm>
            <a:off x="4800600" y="3505200"/>
            <a:ext cx="2743200" cy="3200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kk-KZ" sz="2000" i="1" dirty="0">
                <a:latin typeface="Times New Roman" pitchFamily="18" charset="0"/>
                <a:cs typeface="Times New Roman" pitchFamily="18" charset="0"/>
              </a:rPr>
              <a:t>Жер пайдалану құқығын беру;</a:t>
            </a:r>
            <a:endParaRPr lang="ru-RU" sz="2000" i="1" dirty="0">
              <a:latin typeface="Times New Roman" pitchFamily="18" charset="0"/>
              <a:cs typeface="Times New Roman" pitchFamily="18" charset="0"/>
            </a:endParaRPr>
          </a:p>
        </p:txBody>
      </p:sp>
      <p:sp>
        <p:nvSpPr>
          <p:cNvPr id="6" name="Скругленный прямоугольник 5"/>
          <p:cNvSpPr/>
          <p:nvPr/>
        </p:nvSpPr>
        <p:spPr>
          <a:xfrm>
            <a:off x="7772400" y="3505200"/>
            <a:ext cx="2743200" cy="3200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kk-KZ" sz="2000" i="1" dirty="0">
                <a:latin typeface="Times New Roman" pitchFamily="18" charset="0"/>
                <a:cs typeface="Times New Roman" pitchFamily="18" charset="0"/>
              </a:rPr>
              <a:t>Жер пайдалану құқығының әмбебап құқықтық мирасқорлық тәртібімен ауысуы.</a:t>
            </a:r>
            <a:endParaRPr lang="ru-RU" sz="2000" i="1" dirty="0">
              <a:latin typeface="Times New Roman" pitchFamily="18" charset="0"/>
              <a:cs typeface="Times New Roman" pitchFamily="18" charset="0"/>
            </a:endParaRPr>
          </a:p>
        </p:txBody>
      </p:sp>
    </p:spTree>
    <p:extLst>
      <p:ext uri="{BB962C8B-B14F-4D97-AF65-F5344CB8AC3E}">
        <p14:creationId xmlns:p14="http://schemas.microsoft.com/office/powerpoint/2010/main" val="778949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3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3000"/>
                                        <p:tgtEl>
                                          <p:spTgt spid="3"/>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ssolve">
                                      <p:cBhvr>
                                        <p:cTn id="13" dur="3000"/>
                                        <p:tgtEl>
                                          <p:spTgt spid="4"/>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dissolve">
                                      <p:cBhvr>
                                        <p:cTn id="16" dur="3000"/>
                                        <p:tgtEl>
                                          <p:spTgt spid="5"/>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dissolve">
                                      <p:cBhvr>
                                        <p:cTn id="19"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2000" y="1125414"/>
            <a:ext cx="9915378" cy="23797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kk-KZ" sz="2000" i="1" dirty="0">
                <a:latin typeface="Times New Roman" pitchFamily="18" charset="0"/>
                <a:cs typeface="Times New Roman" pitchFamily="18" charset="0"/>
              </a:rPr>
              <a:t>	</a:t>
            </a:r>
            <a:r>
              <a:rPr lang="kk-KZ" sz="2000" i="1" dirty="0" smtClean="0">
                <a:latin typeface="Times New Roman" pitchFamily="18" charset="0"/>
                <a:cs typeface="Times New Roman" pitchFamily="18" charset="0"/>
              </a:rPr>
              <a:t>Жер </a:t>
            </a:r>
            <a:r>
              <a:rPr lang="kk-KZ" sz="2000" i="1" dirty="0">
                <a:latin typeface="Times New Roman" pitchFamily="18" charset="0"/>
                <a:cs typeface="Times New Roman" pitchFamily="18" charset="0"/>
              </a:rPr>
              <a:t>құқықығының теориясында жер құқығы қатынастары ерекше орынды иеленген. Себебі, олар құқық пәнінің саласына кіретін қатынастарды құқықтық реттеудің жағдайын көрсетеді.</a:t>
            </a:r>
            <a:r>
              <a:rPr lang="en-US" sz="2000" i="1" dirty="0">
                <a:latin typeface="Times New Roman" pitchFamily="18" charset="0"/>
                <a:cs typeface="Times New Roman" pitchFamily="18" charset="0"/>
              </a:rPr>
              <a:t> </a:t>
            </a:r>
            <a:endParaRPr lang="kk-KZ" sz="2000" i="1" dirty="0">
              <a:latin typeface="Times New Roman" pitchFamily="18" charset="0"/>
              <a:cs typeface="Times New Roman" pitchFamily="18" charset="0"/>
            </a:endParaRPr>
          </a:p>
          <a:p>
            <a:pPr algn="just"/>
            <a:r>
              <a:rPr lang="kk-KZ" sz="2000" i="1" dirty="0">
                <a:latin typeface="Times New Roman" pitchFamily="18" charset="0"/>
                <a:cs typeface="Times New Roman" pitchFamily="18" charset="0"/>
              </a:rPr>
              <a:t>	Жер құқығы қатынастарының түсінігі, құрылымы, объектілері, субъектілеріжәнебасқа да мәселелері негізінен жер құқығының теориясына жатады.</a:t>
            </a:r>
          </a:p>
          <a:p>
            <a:pPr algn="just"/>
            <a:r>
              <a:rPr lang="kk-KZ" sz="2000" i="1" dirty="0">
                <a:latin typeface="Times New Roman" pitchFamily="18" charset="0"/>
                <a:cs typeface="Times New Roman" pitchFamily="18" charset="0"/>
              </a:rPr>
              <a:t>	</a:t>
            </a:r>
            <a:r>
              <a:rPr lang="kk-KZ" sz="2000" b="1" i="1" dirty="0">
                <a:latin typeface="Times New Roman" pitchFamily="18" charset="0"/>
                <a:cs typeface="Times New Roman" pitchFamily="18" charset="0"/>
              </a:rPr>
              <a:t>Жер қатынастары экономикалық</a:t>
            </a:r>
            <a:r>
              <a:rPr lang="kk-KZ" sz="2000" i="1" dirty="0">
                <a:latin typeface="Times New Roman" pitchFamily="18" charset="0"/>
                <a:cs typeface="Times New Roman" pitchFamily="18" charset="0"/>
              </a:rPr>
              <a:t> </a:t>
            </a:r>
            <a:r>
              <a:rPr lang="kk-KZ" sz="2000" b="1" i="1" dirty="0">
                <a:latin typeface="Times New Roman" pitchFamily="18" charset="0"/>
                <a:cs typeface="Times New Roman" pitchFamily="18" charset="0"/>
              </a:rPr>
              <a:t>болып табылады</a:t>
            </a:r>
            <a:r>
              <a:rPr lang="kk-KZ" sz="2000" i="1" dirty="0">
                <a:latin typeface="Times New Roman" pitchFamily="18" charset="0"/>
                <a:cs typeface="Times New Roman" pitchFamily="18" charset="0"/>
              </a:rPr>
              <a:t>, өйткені, жер мемлекет меншігі болып саналады және де заңмен белгіленген негіздерде, жағдайларда және шектерде жеке меншікте болуы мүмкін.</a:t>
            </a:r>
            <a:endParaRPr lang="ru-RU" sz="2000" i="1" dirty="0">
              <a:latin typeface="Times New Roman" pitchFamily="18" charset="0"/>
              <a:cs typeface="Times New Roman" pitchFamily="18" charset="0"/>
            </a:endParaRPr>
          </a:p>
        </p:txBody>
      </p:sp>
      <p:sp>
        <p:nvSpPr>
          <p:cNvPr id="3" name="Прямоугольник 2"/>
          <p:cNvSpPr/>
          <p:nvPr/>
        </p:nvSpPr>
        <p:spPr>
          <a:xfrm>
            <a:off x="3977640" y="3797105"/>
            <a:ext cx="3657600" cy="609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kk-KZ" sz="2000" b="1" i="1" dirty="0">
                <a:latin typeface="Times New Roman" pitchFamily="18" charset="0"/>
                <a:cs typeface="Times New Roman" pitchFamily="18" charset="0"/>
              </a:rPr>
              <a:t>Жер қатынастары:</a:t>
            </a:r>
            <a:endParaRPr lang="ru-RU" sz="2000" b="1" i="1" dirty="0">
              <a:latin typeface="Times New Roman" pitchFamily="18" charset="0"/>
              <a:cs typeface="Times New Roman" pitchFamily="18" charset="0"/>
            </a:endParaRPr>
          </a:p>
        </p:txBody>
      </p:sp>
      <p:sp>
        <p:nvSpPr>
          <p:cNvPr id="4" name="Скругленный прямоугольник 3"/>
          <p:cNvSpPr/>
          <p:nvPr/>
        </p:nvSpPr>
        <p:spPr>
          <a:xfrm>
            <a:off x="762000" y="4387948"/>
            <a:ext cx="3581400" cy="2286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kk-KZ" sz="2000" i="1" dirty="0">
                <a:latin typeface="Times New Roman" pitchFamily="18" charset="0"/>
                <a:cs typeface="Times New Roman" pitchFamily="18" charset="0"/>
              </a:rPr>
              <a:t>	</a:t>
            </a:r>
            <a:r>
              <a:rPr lang="kk-KZ" sz="2000" b="1" i="1" dirty="0" smtClean="0">
                <a:latin typeface="Times New Roman" pitchFamily="18" charset="0"/>
                <a:cs typeface="Times New Roman" pitchFamily="18" charset="0"/>
              </a:rPr>
              <a:t>Біржақты</a:t>
            </a:r>
          </a:p>
          <a:p>
            <a:pPr algn="just"/>
            <a:r>
              <a:rPr lang="kk-KZ" sz="2000" i="1" dirty="0" smtClean="0">
                <a:latin typeface="Times New Roman" pitchFamily="18" charset="0"/>
                <a:cs typeface="Times New Roman" pitchFamily="18" charset="0"/>
              </a:rPr>
              <a:t>мысалы, </a:t>
            </a:r>
            <a:r>
              <a:rPr lang="kk-KZ" sz="2000" i="1" dirty="0">
                <a:latin typeface="Times New Roman" pitchFamily="18" charset="0"/>
                <a:cs typeface="Times New Roman" pitchFamily="18" charset="0"/>
              </a:rPr>
              <a:t>жеке меншік құқығынан, жер пайдалану құқығынан бас тарту. </a:t>
            </a:r>
            <a:endParaRPr lang="ru-RU" sz="2000" i="1" dirty="0">
              <a:latin typeface="Times New Roman" pitchFamily="18" charset="0"/>
              <a:cs typeface="Times New Roman" pitchFamily="18" charset="0"/>
            </a:endParaRPr>
          </a:p>
        </p:txBody>
      </p:sp>
      <p:sp>
        <p:nvSpPr>
          <p:cNvPr id="6" name="Скругленный прямоугольник 5"/>
          <p:cNvSpPr/>
          <p:nvPr/>
        </p:nvSpPr>
        <p:spPr>
          <a:xfrm>
            <a:off x="6924822" y="4419600"/>
            <a:ext cx="3581400" cy="2286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kk-KZ" sz="2000" dirty="0">
                <a:latin typeface="Times New Roman" pitchFamily="18" charset="0"/>
                <a:cs typeface="Times New Roman" pitchFamily="18" charset="0"/>
              </a:rPr>
              <a:t>	</a:t>
            </a:r>
            <a:r>
              <a:rPr lang="kk-KZ" sz="2000" b="1" i="1" dirty="0" smtClean="0">
                <a:latin typeface="Times New Roman" pitchFamily="18" charset="0"/>
                <a:cs typeface="Times New Roman" pitchFamily="18" charset="0"/>
              </a:rPr>
              <a:t>Көпжақты</a:t>
            </a:r>
            <a:r>
              <a:rPr lang="kk-KZ" sz="2000" i="1" dirty="0" smtClean="0">
                <a:latin typeface="Times New Roman" pitchFamily="18" charset="0"/>
                <a:cs typeface="Times New Roman" pitchFamily="18" charset="0"/>
              </a:rPr>
              <a:t> </a:t>
            </a:r>
            <a:r>
              <a:rPr lang="kk-KZ" sz="2000" i="1" dirty="0">
                <a:latin typeface="Times New Roman" pitchFamily="18" charset="0"/>
                <a:cs typeface="Times New Roman" pitchFamily="18" charset="0"/>
              </a:rPr>
              <a:t>мысалы, жер учаскесіне қатысты шарт</a:t>
            </a:r>
            <a:r>
              <a:rPr lang="en-US" sz="2000" i="1" dirty="0">
                <a:latin typeface="Times New Roman" pitchFamily="18" charset="0"/>
                <a:cs typeface="Times New Roman" pitchFamily="18" charset="0"/>
              </a:rPr>
              <a:t>-</a:t>
            </a:r>
            <a:r>
              <a:rPr lang="kk-KZ" sz="2000" i="1" dirty="0">
                <a:latin typeface="Times New Roman" pitchFamily="18" charset="0"/>
                <a:cs typeface="Times New Roman" pitchFamily="18" charset="0"/>
              </a:rPr>
              <a:t>мәмілелер, жер учаскесіне ортақ меншік құқығы, ортақ үлестік меншік, кондоминиум және т.б. </a:t>
            </a:r>
            <a:endParaRPr lang="ru-RU" sz="2000" i="1" dirty="0">
              <a:latin typeface="Times New Roman" pitchFamily="18" charset="0"/>
              <a:cs typeface="Times New Roman" pitchFamily="18" charset="0"/>
            </a:endParaRPr>
          </a:p>
        </p:txBody>
      </p:sp>
      <p:sp>
        <p:nvSpPr>
          <p:cNvPr id="5" name="Прямоугольник 4"/>
          <p:cNvSpPr/>
          <p:nvPr/>
        </p:nvSpPr>
        <p:spPr>
          <a:xfrm>
            <a:off x="1480773" y="275995"/>
            <a:ext cx="3518977" cy="369332"/>
          </a:xfrm>
          <a:prstGeom prst="rect">
            <a:avLst/>
          </a:prstGeom>
        </p:spPr>
        <p:txBody>
          <a:bodyPr wrap="none">
            <a:spAutoFit/>
          </a:bodyPr>
          <a:lstStyle/>
          <a:p>
            <a:pPr algn="just"/>
            <a:r>
              <a:rPr lang="kk-KZ" b="1" i="1" dirty="0" smtClean="0">
                <a:solidFill>
                  <a:srgbClr val="002060"/>
                </a:solidFill>
                <a:latin typeface="Times New Roman" panose="02020603050405020304" pitchFamily="18" charset="0"/>
                <a:cs typeface="Times New Roman" panose="02020603050405020304" pitchFamily="18" charset="0"/>
              </a:rPr>
              <a:t>1 сұрақ. ЖЕР ҚАТЫНАСТАРЫ</a:t>
            </a:r>
          </a:p>
        </p:txBody>
      </p:sp>
    </p:spTree>
    <p:extLst>
      <p:ext uri="{BB962C8B-B14F-4D97-AF65-F5344CB8AC3E}">
        <p14:creationId xmlns:p14="http://schemas.microsoft.com/office/powerpoint/2010/main" val="2596062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3000"/>
                                        <p:tgtEl>
                                          <p:spTgt spid="2"/>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amond(in)">
                                      <p:cBhvr>
                                        <p:cTn id="10" dur="3000"/>
                                        <p:tgtEl>
                                          <p:spTgt spid="3"/>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3000"/>
                                        <p:tgtEl>
                                          <p:spTgt spid="4"/>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amond(in)">
                                      <p:cBhvr>
                                        <p:cTn id="16"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191000" y="228600"/>
            <a:ext cx="3962400"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kk-KZ" sz="2000" b="1" i="1" dirty="0">
                <a:latin typeface="Times New Roman" pitchFamily="18" charset="0"/>
                <a:cs typeface="Times New Roman" pitchFamily="18" charset="0"/>
              </a:rPr>
              <a:t>Жер пайдалану құқығы мына негіздер бойынша да туындайды:</a:t>
            </a:r>
            <a:endParaRPr lang="ru-RU" sz="2000" b="1" i="1" dirty="0">
              <a:latin typeface="Times New Roman" pitchFamily="18" charset="0"/>
              <a:cs typeface="Times New Roman" pitchFamily="18" charset="0"/>
            </a:endParaRPr>
          </a:p>
        </p:txBody>
      </p:sp>
      <p:sp>
        <p:nvSpPr>
          <p:cNvPr id="3" name="Скругленный прямоугольник 2"/>
          <p:cNvSpPr/>
          <p:nvPr/>
        </p:nvSpPr>
        <p:spPr>
          <a:xfrm>
            <a:off x="1752600" y="1295400"/>
            <a:ext cx="2819400" cy="18288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kk-KZ" sz="2000" i="1" dirty="0">
                <a:latin typeface="Times New Roman" pitchFamily="18" charset="0"/>
                <a:cs typeface="Times New Roman" pitchFamily="18" charset="0"/>
              </a:rPr>
              <a:t>Мемлекеттік органдар актілерінің;</a:t>
            </a:r>
            <a:endParaRPr lang="ru-RU" sz="2000" i="1" dirty="0">
              <a:latin typeface="Times New Roman" pitchFamily="18" charset="0"/>
              <a:cs typeface="Times New Roman" pitchFamily="18" charset="0"/>
            </a:endParaRPr>
          </a:p>
        </p:txBody>
      </p:sp>
      <p:sp>
        <p:nvSpPr>
          <p:cNvPr id="4" name="Скругленный прямоугольник 3"/>
          <p:cNvSpPr/>
          <p:nvPr/>
        </p:nvSpPr>
        <p:spPr>
          <a:xfrm>
            <a:off x="4724400" y="1295400"/>
            <a:ext cx="2819400" cy="18288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kk-KZ" sz="2000" i="1" dirty="0">
                <a:latin typeface="Times New Roman" pitchFamily="18" charset="0"/>
                <a:cs typeface="Times New Roman" pitchFamily="18" charset="0"/>
              </a:rPr>
              <a:t>Азаматтық</a:t>
            </a:r>
            <a:r>
              <a:rPr lang="en-US" sz="2000" i="1" dirty="0">
                <a:latin typeface="Times New Roman" pitchFamily="18" charset="0"/>
                <a:cs typeface="Times New Roman" pitchFamily="18" charset="0"/>
              </a:rPr>
              <a:t>–</a:t>
            </a:r>
            <a:r>
              <a:rPr lang="kk-KZ" sz="2000" i="1" dirty="0">
                <a:latin typeface="Times New Roman" pitchFamily="18" charset="0"/>
                <a:cs typeface="Times New Roman" pitchFamily="18" charset="0"/>
              </a:rPr>
              <a:t>құқықтық мәмілелердің негізінде;</a:t>
            </a:r>
            <a:endParaRPr lang="ru-RU" sz="2000" i="1" dirty="0">
              <a:latin typeface="Times New Roman" pitchFamily="18" charset="0"/>
              <a:cs typeface="Times New Roman" pitchFamily="18" charset="0"/>
            </a:endParaRPr>
          </a:p>
        </p:txBody>
      </p:sp>
      <p:sp>
        <p:nvSpPr>
          <p:cNvPr id="5" name="Скругленный прямоугольник 4"/>
          <p:cNvSpPr/>
          <p:nvPr/>
        </p:nvSpPr>
        <p:spPr>
          <a:xfrm>
            <a:off x="7696200" y="1295400"/>
            <a:ext cx="2819400" cy="18288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kk-KZ" sz="2000" i="1" dirty="0">
                <a:latin typeface="Times New Roman" pitchFamily="18" charset="0"/>
                <a:cs typeface="Times New Roman" pitchFamily="18" charset="0"/>
              </a:rPr>
              <a:t>Қазақстан Республикасының заңдарында көзделген өзге де негіздерде.</a:t>
            </a:r>
            <a:endParaRPr lang="ru-RU" sz="2000" i="1" dirty="0">
              <a:latin typeface="Times New Roman" pitchFamily="18" charset="0"/>
              <a:cs typeface="Times New Roman" pitchFamily="18" charset="0"/>
            </a:endParaRPr>
          </a:p>
        </p:txBody>
      </p:sp>
      <p:sp>
        <p:nvSpPr>
          <p:cNvPr id="6" name="Прямоугольник 5"/>
          <p:cNvSpPr/>
          <p:nvPr/>
        </p:nvSpPr>
        <p:spPr>
          <a:xfrm>
            <a:off x="6248400" y="3200400"/>
            <a:ext cx="4267200" cy="3505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kk-KZ" sz="2000" b="1" i="1" dirty="0">
                <a:latin typeface="Times New Roman" pitchFamily="18" charset="0"/>
                <a:cs typeface="Times New Roman" pitchFamily="18" charset="0"/>
              </a:rPr>
              <a:t>    Жер пайдалану құқығын беру </a:t>
            </a:r>
            <a:r>
              <a:rPr lang="kk-KZ" sz="2000" i="1" dirty="0">
                <a:latin typeface="Times New Roman" pitchFamily="18" charset="0"/>
                <a:cs typeface="Times New Roman" pitchFamily="18" charset="0"/>
              </a:rPr>
              <a:t>тұлғаға жер пайдалану құқығын басқа жер пайдаланушының беретінін білдіреді. Жер пайдалану құқығын беру азаматтық</a:t>
            </a:r>
            <a:r>
              <a:rPr lang="en-US" sz="2000" i="1" dirty="0">
                <a:latin typeface="Times New Roman" pitchFamily="18" charset="0"/>
                <a:cs typeface="Times New Roman" pitchFamily="18" charset="0"/>
              </a:rPr>
              <a:t>-</a:t>
            </a:r>
            <a:r>
              <a:rPr lang="ru-RU" sz="2000" i="1" dirty="0" err="1">
                <a:latin typeface="Times New Roman" pitchFamily="18" charset="0"/>
                <a:cs typeface="Times New Roman" pitchFamily="18" charset="0"/>
              </a:rPr>
              <a:t>құқықтық мәмілелер негізінде</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сондай</a:t>
            </a:r>
            <a:r>
              <a:rPr lang="en-US" sz="2000" i="1" dirty="0">
                <a:latin typeface="Times New Roman" pitchFamily="18" charset="0"/>
                <a:cs typeface="Times New Roman" pitchFamily="18" charset="0"/>
              </a:rPr>
              <a:t>-</a:t>
            </a:r>
            <a:r>
              <a:rPr lang="kk-KZ" sz="2000" i="1" dirty="0">
                <a:latin typeface="Times New Roman" pitchFamily="18" charset="0"/>
                <a:cs typeface="Times New Roman" pitchFamily="18" charset="0"/>
              </a:rPr>
              <a:t>ақ ҚР заңдарында көзделген өзге де негіздер бойынша жүргізіледі.</a:t>
            </a:r>
          </a:p>
          <a:p>
            <a:pPr algn="just"/>
            <a:r>
              <a:rPr lang="kk-KZ" sz="2000" i="1" dirty="0">
                <a:latin typeface="Times New Roman" pitchFamily="18" charset="0"/>
                <a:cs typeface="Times New Roman" pitchFamily="18" charset="0"/>
              </a:rPr>
              <a:t>     Жер пайдалану құқығын иеліктен шығару азаматтық</a:t>
            </a:r>
            <a:r>
              <a:rPr lang="en-US" sz="2000" i="1" dirty="0">
                <a:latin typeface="Times New Roman" pitchFamily="18" charset="0"/>
                <a:cs typeface="Times New Roman" pitchFamily="18" charset="0"/>
              </a:rPr>
              <a:t>-</a:t>
            </a:r>
            <a:r>
              <a:rPr lang="kk-KZ" sz="2000" i="1" dirty="0">
                <a:latin typeface="Times New Roman" pitchFamily="18" charset="0"/>
                <a:cs typeface="Times New Roman" pitchFamily="18" charset="0"/>
              </a:rPr>
              <a:t>құқықтық мәмілелер негізінде жүргізіледі.</a:t>
            </a:r>
            <a:endParaRPr lang="ru-RU" sz="2000" i="1" dirty="0">
              <a:latin typeface="Times New Roman" pitchFamily="18" charset="0"/>
              <a:cs typeface="Times New Roman" pitchFamily="18" charset="0"/>
            </a:endParaRPr>
          </a:p>
        </p:txBody>
      </p:sp>
      <p:sp>
        <p:nvSpPr>
          <p:cNvPr id="7" name="Прямоугольник 6"/>
          <p:cNvSpPr/>
          <p:nvPr/>
        </p:nvSpPr>
        <p:spPr>
          <a:xfrm>
            <a:off x="1828800" y="3200400"/>
            <a:ext cx="4267200" cy="3505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kk-KZ" sz="2000" b="1" i="1" dirty="0">
                <a:latin typeface="Times New Roman" pitchFamily="18" charset="0"/>
                <a:cs typeface="Times New Roman" pitchFamily="18" charset="0"/>
              </a:rPr>
              <a:t>	Жер пайдалану құқығын табыстау.</a:t>
            </a:r>
            <a:r>
              <a:rPr lang="kk-KZ" sz="2000" i="1" dirty="0">
                <a:latin typeface="Times New Roman" pitchFamily="18" charset="0"/>
                <a:cs typeface="Times New Roman" pitchFamily="18" charset="0"/>
              </a:rPr>
              <a:t> Жер пайдалану құқығын табыстау тұлғаға жер пайдалану құқығын тікелей мемлекеттің беретінін білдіреді. Азаматтарға және заңды тұлғаларға жер пайдалану құқығын табыстау атқарушы органның жер учаскесіне құқық табыстау жөніндегі құзыретіне сәйкес оның шешімі негізінде жүргізіледі.</a:t>
            </a:r>
            <a:endParaRPr lang="ru-RU" sz="2000" b="1" i="1" dirty="0">
              <a:latin typeface="Times New Roman" pitchFamily="18" charset="0"/>
              <a:cs typeface="Times New Roman" pitchFamily="18" charset="0"/>
            </a:endParaRPr>
          </a:p>
        </p:txBody>
      </p:sp>
    </p:spTree>
    <p:extLst>
      <p:ext uri="{BB962C8B-B14F-4D97-AF65-F5344CB8AC3E}">
        <p14:creationId xmlns:p14="http://schemas.microsoft.com/office/powerpoint/2010/main" val="3067560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3000"/>
                                        <p:tgtEl>
                                          <p:spTgt spid="2"/>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amond(in)">
                                      <p:cBhvr>
                                        <p:cTn id="10" dur="3000"/>
                                        <p:tgtEl>
                                          <p:spTgt spid="3"/>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3000"/>
                                        <p:tgtEl>
                                          <p:spTgt spid="4"/>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diamond(in)">
                                      <p:cBhvr>
                                        <p:cTn id="16" dur="3000"/>
                                        <p:tgtEl>
                                          <p:spTgt spid="5"/>
                                        </p:tgtEl>
                                      </p:cBhvr>
                                    </p:animEffect>
                                  </p:childTnLst>
                                </p:cTn>
                              </p:par>
                              <p:par>
                                <p:cTn id="17" presetID="21" presetClass="entr" presetSubtype="4"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heel(4)">
                                      <p:cBhvr>
                                        <p:cTn id="19" dur="3000"/>
                                        <p:tgtEl>
                                          <p:spTgt spid="6"/>
                                        </p:tgtEl>
                                      </p:cBhvr>
                                    </p:animEffect>
                                  </p:childTnLst>
                                </p:cTn>
                              </p:par>
                              <p:par>
                                <p:cTn id="20" presetID="21" presetClass="entr" presetSubtype="4"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heel(4)">
                                      <p:cBhvr>
                                        <p:cTn id="22"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62200" y="228600"/>
            <a:ext cx="7696200" cy="9906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kk-KZ" sz="2000" b="1" i="1" dirty="0">
                <a:latin typeface="Times New Roman" pitchFamily="18" charset="0"/>
                <a:cs typeface="Times New Roman" pitchFamily="18" charset="0"/>
              </a:rPr>
              <a:t>Жер пайдаланушылардың келесі жерлерде жер пайдалану құқығын иеліктен шығаруды қоса алғанда, жер пайдалану құқығына қатысты мәмілелер жасасуына жол берілмейді: </a:t>
            </a:r>
            <a:endParaRPr lang="ru-RU" sz="2000" b="1" i="1" dirty="0">
              <a:latin typeface="Times New Roman" pitchFamily="18" charset="0"/>
              <a:cs typeface="Times New Roman" pitchFamily="18" charset="0"/>
            </a:endParaRPr>
          </a:p>
        </p:txBody>
      </p:sp>
      <p:sp>
        <p:nvSpPr>
          <p:cNvPr id="3" name="Прямоугольник 2"/>
          <p:cNvSpPr/>
          <p:nvPr/>
        </p:nvSpPr>
        <p:spPr>
          <a:xfrm>
            <a:off x="1905000" y="1371600"/>
            <a:ext cx="3886200" cy="1143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kk-KZ" sz="2000" i="1" dirty="0">
                <a:latin typeface="Times New Roman" pitchFamily="18" charset="0"/>
                <a:cs typeface="Times New Roman" pitchFamily="18" charset="0"/>
              </a:rPr>
              <a:t>Ортақ пайдаланудағы;</a:t>
            </a:r>
            <a:endParaRPr lang="ru-RU" sz="2000" i="1" dirty="0">
              <a:latin typeface="Times New Roman" pitchFamily="18" charset="0"/>
              <a:cs typeface="Times New Roman" pitchFamily="18" charset="0"/>
            </a:endParaRPr>
          </a:p>
        </p:txBody>
      </p:sp>
      <p:sp>
        <p:nvSpPr>
          <p:cNvPr id="4" name="Прямоугольник 3"/>
          <p:cNvSpPr/>
          <p:nvPr/>
        </p:nvSpPr>
        <p:spPr>
          <a:xfrm>
            <a:off x="6400800" y="2362200"/>
            <a:ext cx="3886200" cy="1371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kk-KZ" sz="2000" i="1" dirty="0">
                <a:latin typeface="Times New Roman" pitchFamily="18" charset="0"/>
                <a:cs typeface="Times New Roman" pitchFamily="18" charset="0"/>
              </a:rPr>
              <a:t>Уақытша ақысыз және уақытша қысқа мерзімді ақылы жер пайдалану құқығымен берілген жер уучаскелерінің;</a:t>
            </a:r>
            <a:endParaRPr lang="ru-RU" sz="2000" i="1" dirty="0">
              <a:latin typeface="Times New Roman" pitchFamily="18" charset="0"/>
              <a:cs typeface="Times New Roman" pitchFamily="18" charset="0"/>
            </a:endParaRPr>
          </a:p>
        </p:txBody>
      </p:sp>
      <p:sp>
        <p:nvSpPr>
          <p:cNvPr id="5" name="Прямоугольник 4"/>
          <p:cNvSpPr/>
          <p:nvPr/>
        </p:nvSpPr>
        <p:spPr>
          <a:xfrm>
            <a:off x="1905000" y="2590800"/>
            <a:ext cx="3886200" cy="1143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kk-KZ" sz="2000" i="1" dirty="0">
                <a:latin typeface="Times New Roman" pitchFamily="18" charset="0"/>
                <a:cs typeface="Times New Roman" pitchFamily="18" charset="0"/>
              </a:rPr>
              <a:t>Қорғаныс қажеттеріне берілген;</a:t>
            </a:r>
            <a:endParaRPr lang="ru-RU" sz="2000" i="1" dirty="0">
              <a:latin typeface="Times New Roman" pitchFamily="18" charset="0"/>
              <a:cs typeface="Times New Roman" pitchFamily="18" charset="0"/>
            </a:endParaRPr>
          </a:p>
        </p:txBody>
      </p:sp>
      <p:sp>
        <p:nvSpPr>
          <p:cNvPr id="6" name="Прямоугольник 5"/>
          <p:cNvSpPr/>
          <p:nvPr/>
        </p:nvSpPr>
        <p:spPr>
          <a:xfrm>
            <a:off x="6400800" y="1371600"/>
            <a:ext cx="3886200"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kk-KZ" sz="2000" i="1" dirty="0">
                <a:latin typeface="Times New Roman" pitchFamily="18" charset="0"/>
                <a:cs typeface="Times New Roman" pitchFamily="18" charset="0"/>
              </a:rPr>
              <a:t>Қызметтік жер телімінің;</a:t>
            </a:r>
            <a:endParaRPr lang="ru-RU" sz="2000" i="1" dirty="0">
              <a:latin typeface="Times New Roman" pitchFamily="18" charset="0"/>
              <a:cs typeface="Times New Roman" pitchFamily="18" charset="0"/>
            </a:endParaRPr>
          </a:p>
        </p:txBody>
      </p:sp>
      <p:sp>
        <p:nvSpPr>
          <p:cNvPr id="7" name="Прямоугольник 6"/>
          <p:cNvSpPr/>
          <p:nvPr/>
        </p:nvSpPr>
        <p:spPr>
          <a:xfrm>
            <a:off x="6400800" y="3810000"/>
            <a:ext cx="3886200" cy="1828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kk-KZ" sz="2000" i="1" dirty="0">
                <a:latin typeface="Times New Roman" pitchFamily="18" charset="0"/>
                <a:cs typeface="Times New Roman" pitchFamily="18" charset="0"/>
              </a:rPr>
              <a:t>Кепілге беруді қоспағанда, шаруа қожалығын және тауарлы ауыл шаруашылығы өндірісін жүргізу үшін уақытша жер пайдалану құқығымен берілген жер учаскелерінің:</a:t>
            </a:r>
            <a:endParaRPr lang="ru-RU" sz="2000" i="1" dirty="0">
              <a:latin typeface="Times New Roman" pitchFamily="18" charset="0"/>
              <a:cs typeface="Times New Roman" pitchFamily="18" charset="0"/>
            </a:endParaRPr>
          </a:p>
        </p:txBody>
      </p:sp>
      <p:sp>
        <p:nvSpPr>
          <p:cNvPr id="8" name="Прямоугольник 7"/>
          <p:cNvSpPr/>
          <p:nvPr/>
        </p:nvSpPr>
        <p:spPr>
          <a:xfrm>
            <a:off x="1905000" y="3810000"/>
            <a:ext cx="3886200" cy="1219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kk-KZ" sz="2000" i="1" dirty="0">
                <a:latin typeface="Times New Roman" pitchFamily="18" charset="0"/>
                <a:cs typeface="Times New Roman" pitchFamily="18" charset="0"/>
              </a:rPr>
              <a:t>Орман қорының;</a:t>
            </a:r>
            <a:endParaRPr lang="ru-RU" sz="2000" i="1" dirty="0">
              <a:latin typeface="Times New Roman" pitchFamily="18" charset="0"/>
              <a:cs typeface="Times New Roman" pitchFamily="18" charset="0"/>
            </a:endParaRPr>
          </a:p>
        </p:txBody>
      </p:sp>
      <p:sp>
        <p:nvSpPr>
          <p:cNvPr id="9" name="Прямоугольник 8"/>
          <p:cNvSpPr/>
          <p:nvPr/>
        </p:nvSpPr>
        <p:spPr>
          <a:xfrm>
            <a:off x="6400800" y="5715000"/>
            <a:ext cx="3886200"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kk-KZ" sz="2000" i="1" dirty="0">
                <a:latin typeface="Times New Roman" pitchFamily="18" charset="0"/>
                <a:cs typeface="Times New Roman" pitchFamily="18" charset="0"/>
              </a:rPr>
              <a:t>Су қорының жерлерінде.</a:t>
            </a:r>
            <a:endParaRPr lang="ru-RU" sz="2000" i="1" dirty="0">
              <a:latin typeface="Times New Roman" pitchFamily="18" charset="0"/>
              <a:cs typeface="Times New Roman" pitchFamily="18" charset="0"/>
            </a:endParaRPr>
          </a:p>
        </p:txBody>
      </p:sp>
      <p:sp>
        <p:nvSpPr>
          <p:cNvPr id="10" name="Прямоугольник 9"/>
          <p:cNvSpPr/>
          <p:nvPr/>
        </p:nvSpPr>
        <p:spPr>
          <a:xfrm>
            <a:off x="1905000" y="5181600"/>
            <a:ext cx="3886200" cy="152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kk-KZ" sz="2000" i="1" dirty="0">
                <a:latin typeface="Times New Roman" pitchFamily="18" charset="0"/>
                <a:cs typeface="Times New Roman" pitchFamily="18" charset="0"/>
              </a:rPr>
              <a:t>Ерекше қорғалатын табиғи аумақтар, сауықтыру, рекреациялық және тарихи</a:t>
            </a:r>
            <a:r>
              <a:rPr lang="en-US" sz="2000" i="1" dirty="0">
                <a:latin typeface="Times New Roman" pitchFamily="18" charset="0"/>
                <a:cs typeface="Times New Roman" pitchFamily="18" charset="0"/>
              </a:rPr>
              <a:t>-</a:t>
            </a:r>
            <a:r>
              <a:rPr lang="kk-KZ" sz="2000" i="1" dirty="0">
                <a:latin typeface="Times New Roman" pitchFamily="18" charset="0"/>
                <a:cs typeface="Times New Roman" pitchFamily="18" charset="0"/>
              </a:rPr>
              <a:t>мәдени мақсаттағы;</a:t>
            </a:r>
            <a:endParaRPr lang="ru-RU" sz="2000" i="1" dirty="0">
              <a:latin typeface="Times New Roman" pitchFamily="18" charset="0"/>
              <a:cs typeface="Times New Roman" pitchFamily="18" charset="0"/>
            </a:endParaRPr>
          </a:p>
        </p:txBody>
      </p:sp>
    </p:spTree>
    <p:extLst>
      <p:ext uri="{BB962C8B-B14F-4D97-AF65-F5344CB8AC3E}">
        <p14:creationId xmlns:p14="http://schemas.microsoft.com/office/powerpoint/2010/main" val="434298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3000"/>
                                        <p:tgtEl>
                                          <p:spTgt spid="2"/>
                                        </p:tgtEl>
                                      </p:cBhvr>
                                    </p:animEffect>
                                  </p:childTnLst>
                                </p:cTn>
                              </p:par>
                              <p:par>
                                <p:cTn id="8" presetID="5" presetClass="entr" presetSubtype="5"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heckerboard(down)">
                                      <p:cBhvr>
                                        <p:cTn id="10" dur="3000"/>
                                        <p:tgtEl>
                                          <p:spTgt spid="3"/>
                                        </p:tgtEl>
                                      </p:cBhvr>
                                    </p:animEffect>
                                  </p:childTnLst>
                                </p:cTn>
                              </p:par>
                              <p:par>
                                <p:cTn id="11" presetID="5" presetClass="entr" presetSubtype="5"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down)">
                                      <p:cBhvr>
                                        <p:cTn id="13" dur="3000"/>
                                        <p:tgtEl>
                                          <p:spTgt spid="6"/>
                                        </p:tgtEl>
                                      </p:cBhvr>
                                    </p:animEffect>
                                  </p:childTnLst>
                                </p:cTn>
                              </p:par>
                              <p:par>
                                <p:cTn id="14" presetID="5" presetClass="entr" presetSubtype="5"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checkerboard(down)">
                                      <p:cBhvr>
                                        <p:cTn id="16" dur="3000"/>
                                        <p:tgtEl>
                                          <p:spTgt spid="4"/>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heckerboard(across)">
                                      <p:cBhvr>
                                        <p:cTn id="19" dur="3000"/>
                                        <p:tgtEl>
                                          <p:spTgt spid="5"/>
                                        </p:tgtEl>
                                      </p:cBhvr>
                                    </p:animEffect>
                                  </p:childTnLst>
                                </p:cTn>
                              </p:par>
                              <p:par>
                                <p:cTn id="20" presetID="5" presetClass="entr" presetSubtype="5"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heckerboard(down)">
                                      <p:cBhvr>
                                        <p:cTn id="22" dur="3000"/>
                                        <p:tgtEl>
                                          <p:spTgt spid="8"/>
                                        </p:tgtEl>
                                      </p:cBhvr>
                                    </p:animEffect>
                                  </p:childTnLst>
                                </p:cTn>
                              </p:par>
                              <p:par>
                                <p:cTn id="23" presetID="5" presetClass="entr" presetSubtype="5"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checkerboard(down)">
                                      <p:cBhvr>
                                        <p:cTn id="25" dur="3000"/>
                                        <p:tgtEl>
                                          <p:spTgt spid="7"/>
                                        </p:tgtEl>
                                      </p:cBhvr>
                                    </p:animEffect>
                                  </p:childTnLst>
                                </p:cTn>
                              </p:par>
                              <p:par>
                                <p:cTn id="26" presetID="5" presetClass="entr" presetSubtype="5"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checkerboard(down)">
                                      <p:cBhvr>
                                        <p:cTn id="28" dur="3000"/>
                                        <p:tgtEl>
                                          <p:spTgt spid="10"/>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checkerboard(across)">
                                      <p:cBhvr>
                                        <p:cTn id="31"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62200" y="152400"/>
            <a:ext cx="7467600" cy="2438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2000" i="1" dirty="0">
                <a:latin typeface="Times New Roman" pitchFamily="18" charset="0"/>
                <a:cs typeface="Times New Roman" pitchFamily="18" charset="0"/>
              </a:rPr>
              <a:t>	</a:t>
            </a:r>
            <a:r>
              <a:rPr lang="kk-KZ" sz="2000" i="1" dirty="0" smtClean="0">
                <a:latin typeface="Times New Roman" pitchFamily="18" charset="0"/>
                <a:cs typeface="Times New Roman" pitchFamily="18" charset="0"/>
              </a:rPr>
              <a:t>Жер </a:t>
            </a:r>
            <a:r>
              <a:rPr lang="kk-KZ" sz="2000" i="1" dirty="0">
                <a:latin typeface="Times New Roman" pitchFamily="18" charset="0"/>
                <a:cs typeface="Times New Roman" pitchFamily="18" charset="0"/>
              </a:rPr>
              <a:t>пайдалану мақсаттарының әртүрлігі және оның субъектілерінің көптігі жер құқығындағы жер пайдалану құқығы институтын түрлерге бөлуді қажет етеді. Мұндай түрге бөлудің негізінде Қазақстан Республикасындағы жер қорының нысаналы мақсаттарын және жерлердің өз ішіндегі жер учаскесінің нақты нысаналы мақсатын, құқықтық режимін қоюға болады.</a:t>
            </a:r>
            <a:endParaRPr lang="ru-RU" sz="2000" i="1" dirty="0">
              <a:latin typeface="Times New Roman" pitchFamily="18" charset="0"/>
              <a:cs typeface="Times New Roman" pitchFamily="18" charset="0"/>
            </a:endParaRPr>
          </a:p>
        </p:txBody>
      </p:sp>
      <p:sp>
        <p:nvSpPr>
          <p:cNvPr id="3" name="Прямоугольник 2"/>
          <p:cNvSpPr/>
          <p:nvPr/>
        </p:nvSpPr>
        <p:spPr>
          <a:xfrm>
            <a:off x="1752600" y="2895600"/>
            <a:ext cx="4267200" cy="35814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just"/>
            <a:r>
              <a:rPr lang="kk-KZ" sz="2000" b="1" i="1" dirty="0" smtClean="0">
                <a:latin typeface="Times New Roman" pitchFamily="18" charset="0"/>
                <a:cs typeface="Times New Roman" pitchFamily="18" charset="0"/>
              </a:rPr>
              <a:t>Ауыл </a:t>
            </a:r>
            <a:r>
              <a:rPr lang="kk-KZ" sz="2000" b="1" i="1" dirty="0">
                <a:latin typeface="Times New Roman" pitchFamily="18" charset="0"/>
                <a:cs typeface="Times New Roman" pitchFamily="18" charset="0"/>
              </a:rPr>
              <a:t>шаруашылық алқаптары өзінің ішкі шарушылық мақсаттары бойынша келесі түрлерге бөлінеді: </a:t>
            </a:r>
            <a:r>
              <a:rPr lang="kk-KZ" sz="2000" i="1" dirty="0">
                <a:latin typeface="Times New Roman" pitchFamily="18" charset="0"/>
                <a:cs typeface="Times New Roman" pitchFamily="18" charset="0"/>
              </a:rPr>
              <a:t>егістік, тыңайған жер, көп жылдық екпелер, шабындықтар мен жайылымдар.</a:t>
            </a:r>
          </a:p>
          <a:p>
            <a:pPr algn="just"/>
            <a:r>
              <a:rPr lang="kk-KZ" sz="2000" i="1" dirty="0">
                <a:latin typeface="Times New Roman" pitchFamily="18" charset="0"/>
                <a:cs typeface="Times New Roman" pitchFamily="18" charset="0"/>
              </a:rPr>
              <a:t>	Ауыл шаруашылығы алқаптары суармалы және суарылмайтын болуы мүмкін.</a:t>
            </a:r>
            <a:endParaRPr lang="ru-RU" sz="2000" i="1" dirty="0">
              <a:latin typeface="Times New Roman" pitchFamily="18" charset="0"/>
              <a:cs typeface="Times New Roman" pitchFamily="18" charset="0"/>
            </a:endParaRPr>
          </a:p>
        </p:txBody>
      </p:sp>
      <p:sp>
        <p:nvSpPr>
          <p:cNvPr id="4" name="Прямоугольник 3"/>
          <p:cNvSpPr/>
          <p:nvPr/>
        </p:nvSpPr>
        <p:spPr>
          <a:xfrm>
            <a:off x="6248400" y="2895600"/>
            <a:ext cx="4267200" cy="35814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just"/>
            <a:r>
              <a:rPr lang="kk-KZ" sz="2000" b="1" i="1" dirty="0" smtClean="0">
                <a:latin typeface="Times New Roman" pitchFamily="18" charset="0"/>
                <a:cs typeface="Times New Roman" pitchFamily="18" charset="0"/>
              </a:rPr>
              <a:t>Елді </a:t>
            </a:r>
            <a:r>
              <a:rPr lang="kk-KZ" sz="2000" b="1" i="1" dirty="0">
                <a:latin typeface="Times New Roman" pitchFamily="18" charset="0"/>
                <a:cs typeface="Times New Roman" pitchFamily="18" charset="0"/>
              </a:rPr>
              <a:t>мекендер жері өзінің ішкі шаруашылық мақсаттары бойынша </a:t>
            </a:r>
            <a:r>
              <a:rPr lang="en-US" sz="2000" b="1" i="1" dirty="0">
                <a:latin typeface="Times New Roman" pitchFamily="18" charset="0"/>
                <a:cs typeface="Times New Roman" pitchFamily="18" charset="0"/>
              </a:rPr>
              <a:t>11</a:t>
            </a:r>
            <a:r>
              <a:rPr lang="kk-KZ" sz="2000" b="1" i="1" dirty="0">
                <a:latin typeface="Times New Roman" pitchFamily="18" charset="0"/>
                <a:cs typeface="Times New Roman" pitchFamily="18" charset="0"/>
              </a:rPr>
              <a:t> түрге бөлінеді,</a:t>
            </a:r>
            <a:r>
              <a:rPr lang="kk-KZ" sz="2000" i="1" dirty="0">
                <a:latin typeface="Times New Roman" pitchFamily="18" charset="0"/>
                <a:cs typeface="Times New Roman" pitchFamily="18" charset="0"/>
              </a:rPr>
              <a:t> олардың кейбіреулері өз ішінде де бірнеше түрге бөлінеді (темір жол, автомобиль, өзен, теңіз, әуе және құбыр тасымалдары өтетін және соларды салуға арналған көлік, байланыс, инженерлік, коммуникациялар жері).</a:t>
            </a:r>
            <a:endParaRPr lang="ru-RU" sz="2000" i="1" dirty="0">
              <a:latin typeface="Times New Roman" pitchFamily="18" charset="0"/>
              <a:cs typeface="Times New Roman" pitchFamily="18" charset="0"/>
            </a:endParaRPr>
          </a:p>
        </p:txBody>
      </p:sp>
    </p:spTree>
    <p:extLst>
      <p:ext uri="{BB962C8B-B14F-4D97-AF65-F5344CB8AC3E}">
        <p14:creationId xmlns:p14="http://schemas.microsoft.com/office/powerpoint/2010/main" val="2855987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30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3000"/>
                                        <p:tgtEl>
                                          <p:spTgt spid="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4600" y="304800"/>
            <a:ext cx="7696200" cy="9144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2000" b="1" i="1" dirty="0">
                <a:latin typeface="Times New Roman" pitchFamily="18" charset="0"/>
                <a:cs typeface="Times New Roman" pitchFamily="18" charset="0"/>
              </a:rPr>
              <a:t>Субъектілердің құқықтық жағдайына қарай жер пайдалану құқығы келесі түрлерге бөлінеді:</a:t>
            </a:r>
            <a:endParaRPr lang="ru-RU" sz="2000" b="1" i="1" dirty="0">
              <a:latin typeface="Times New Roman" pitchFamily="18" charset="0"/>
              <a:cs typeface="Times New Roman" pitchFamily="18" charset="0"/>
            </a:endParaRPr>
          </a:p>
        </p:txBody>
      </p:sp>
      <p:sp>
        <p:nvSpPr>
          <p:cNvPr id="3" name="Прямоугольник 2"/>
          <p:cNvSpPr/>
          <p:nvPr/>
        </p:nvSpPr>
        <p:spPr>
          <a:xfrm>
            <a:off x="1752600" y="1371600"/>
            <a:ext cx="1905000" cy="1447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kk-KZ" sz="2000" i="1" dirty="0">
                <a:latin typeface="Times New Roman" pitchFamily="18" charset="0"/>
                <a:cs typeface="Times New Roman" pitchFamily="18" charset="0"/>
              </a:rPr>
              <a:t>Мемлекттік және мемлекеттік емес;</a:t>
            </a:r>
            <a:endParaRPr lang="ru-RU" sz="2000" i="1" dirty="0">
              <a:latin typeface="Times New Roman" pitchFamily="18" charset="0"/>
              <a:cs typeface="Times New Roman" pitchFamily="18" charset="0"/>
            </a:endParaRPr>
          </a:p>
        </p:txBody>
      </p:sp>
      <p:sp>
        <p:nvSpPr>
          <p:cNvPr id="4" name="Прямоугольник 3"/>
          <p:cNvSpPr/>
          <p:nvPr/>
        </p:nvSpPr>
        <p:spPr>
          <a:xfrm>
            <a:off x="4038600" y="1371600"/>
            <a:ext cx="1905000" cy="1447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kk-KZ" sz="2000" i="1" dirty="0">
                <a:latin typeface="Times New Roman" pitchFamily="18" charset="0"/>
                <a:cs typeface="Times New Roman" pitchFamily="18" charset="0"/>
              </a:rPr>
              <a:t>Ұлттық және шетелдік;</a:t>
            </a:r>
            <a:endParaRPr lang="ru-RU" sz="2000" i="1" dirty="0">
              <a:latin typeface="Times New Roman" pitchFamily="18" charset="0"/>
              <a:cs typeface="Times New Roman" pitchFamily="18" charset="0"/>
            </a:endParaRPr>
          </a:p>
        </p:txBody>
      </p:sp>
      <p:sp>
        <p:nvSpPr>
          <p:cNvPr id="5" name="Прямоугольник 4"/>
          <p:cNvSpPr/>
          <p:nvPr/>
        </p:nvSpPr>
        <p:spPr>
          <a:xfrm>
            <a:off x="6248400" y="1371600"/>
            <a:ext cx="1905000" cy="1447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kk-KZ" sz="2000" i="1" dirty="0">
                <a:latin typeface="Times New Roman" pitchFamily="18" charset="0"/>
                <a:cs typeface="Times New Roman" pitchFamily="18" charset="0"/>
              </a:rPr>
              <a:t>Жеке және заңды тұлғалар;</a:t>
            </a:r>
            <a:endParaRPr lang="ru-RU" sz="2000" i="1" dirty="0">
              <a:latin typeface="Times New Roman" pitchFamily="18" charset="0"/>
              <a:cs typeface="Times New Roman" pitchFamily="18" charset="0"/>
            </a:endParaRPr>
          </a:p>
        </p:txBody>
      </p:sp>
      <p:sp>
        <p:nvSpPr>
          <p:cNvPr id="6" name="Прямоугольник 5"/>
          <p:cNvSpPr/>
          <p:nvPr/>
        </p:nvSpPr>
        <p:spPr>
          <a:xfrm>
            <a:off x="8458200" y="1371600"/>
            <a:ext cx="1905000" cy="1447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kk-KZ" sz="2000" i="1" dirty="0">
                <a:latin typeface="Times New Roman" pitchFamily="18" charset="0"/>
                <a:cs typeface="Times New Roman" pitchFamily="18" charset="0"/>
              </a:rPr>
              <a:t>Тұрақты және уақытша, бастапқы және кейінгі.</a:t>
            </a:r>
            <a:endParaRPr lang="ru-RU" sz="2000" i="1" dirty="0">
              <a:latin typeface="Times New Roman" pitchFamily="18" charset="0"/>
              <a:cs typeface="Times New Roman" pitchFamily="18" charset="0"/>
            </a:endParaRPr>
          </a:p>
        </p:txBody>
      </p:sp>
      <p:sp>
        <p:nvSpPr>
          <p:cNvPr id="7" name="Прямоугольник 6"/>
          <p:cNvSpPr/>
          <p:nvPr/>
        </p:nvSpPr>
        <p:spPr>
          <a:xfrm>
            <a:off x="1676400" y="2971800"/>
            <a:ext cx="8839200" cy="36576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kk-KZ" sz="2000" b="1" i="1" dirty="0">
                <a:latin typeface="Times New Roman" pitchFamily="18" charset="0"/>
                <a:cs typeface="Times New Roman" pitchFamily="18" charset="0"/>
              </a:rPr>
              <a:t>Жер пайдаланудың түрлері олардың шаруашылық мақсаттары бойынша мынадай мақсаттарда берілуі мүмкін:</a:t>
            </a:r>
          </a:p>
          <a:p>
            <a:pPr marL="457200" indent="-457200" algn="just">
              <a:buFont typeface="+mj-lt"/>
              <a:buAutoNum type="arabicParenR"/>
            </a:pPr>
            <a:r>
              <a:rPr lang="kk-KZ" sz="2000" i="1" dirty="0">
                <a:latin typeface="Times New Roman" pitchFamily="18" charset="0"/>
                <a:cs typeface="Times New Roman" pitchFamily="18" charset="0"/>
              </a:rPr>
              <a:t> тауарлы ауыл шаруашылығы өндірісі үшін;</a:t>
            </a:r>
          </a:p>
          <a:p>
            <a:pPr marL="457200" indent="-457200" algn="just">
              <a:buFont typeface="+mj-lt"/>
              <a:buAutoNum type="arabicParenR"/>
            </a:pPr>
            <a:r>
              <a:rPr lang="kk-KZ" sz="2000" i="1" dirty="0">
                <a:latin typeface="Times New Roman" pitchFamily="18" charset="0"/>
                <a:cs typeface="Times New Roman" pitchFamily="18" charset="0"/>
              </a:rPr>
              <a:t> шалғайдағы мал шаруашылығы үшін;</a:t>
            </a:r>
          </a:p>
          <a:p>
            <a:pPr marL="457200" indent="-457200" algn="just">
              <a:buFont typeface="+mj-lt"/>
              <a:buAutoNum type="arabicParenR"/>
            </a:pPr>
            <a:r>
              <a:rPr lang="kk-KZ" sz="2000" i="1" dirty="0">
                <a:latin typeface="Times New Roman" pitchFamily="18" charset="0"/>
                <a:cs typeface="Times New Roman" pitchFamily="18" charset="0"/>
              </a:rPr>
              <a:t> қызметтік жер телімі үшін;</a:t>
            </a:r>
          </a:p>
          <a:p>
            <a:pPr marL="457200" indent="-457200" algn="just">
              <a:buFont typeface="+mj-lt"/>
              <a:buAutoNum type="arabicParenR"/>
            </a:pPr>
            <a:r>
              <a:rPr lang="kk-KZ" sz="2000" i="1" dirty="0">
                <a:latin typeface="Times New Roman" pitchFamily="18" charset="0"/>
                <a:cs typeface="Times New Roman" pitchFamily="18" charset="0"/>
              </a:rPr>
              <a:t> бақша өсіру үшін;</a:t>
            </a:r>
          </a:p>
          <a:p>
            <a:pPr marL="457200" indent="-457200" algn="just">
              <a:buFont typeface="+mj-lt"/>
              <a:buAutoNum type="arabicParenR"/>
            </a:pPr>
            <a:r>
              <a:rPr lang="kk-KZ" sz="2000" i="1" dirty="0">
                <a:latin typeface="Times New Roman" pitchFamily="18" charset="0"/>
                <a:cs typeface="Times New Roman" pitchFamily="18" charset="0"/>
              </a:rPr>
              <a:t> бағбандық үшін;</a:t>
            </a:r>
          </a:p>
          <a:p>
            <a:pPr marL="457200" indent="-457200" algn="just">
              <a:buFont typeface="+mj-lt"/>
              <a:buAutoNum type="arabicParenR"/>
            </a:pPr>
            <a:r>
              <a:rPr lang="kk-KZ" sz="2000" i="1" dirty="0">
                <a:latin typeface="Times New Roman" pitchFamily="18" charset="0"/>
                <a:cs typeface="Times New Roman" pitchFamily="18" charset="0"/>
              </a:rPr>
              <a:t> тұрғын халықтың мал жоюы мен шөп шабуы үшін;</a:t>
            </a:r>
          </a:p>
          <a:p>
            <a:pPr marL="457200" indent="-457200" algn="just">
              <a:buFont typeface="+mj-lt"/>
              <a:buAutoNum type="arabicParenR"/>
            </a:pPr>
            <a:r>
              <a:rPr lang="kk-KZ" sz="2000" i="1" dirty="0">
                <a:latin typeface="Times New Roman" pitchFamily="18" charset="0"/>
                <a:cs typeface="Times New Roman" pitchFamily="18" charset="0"/>
              </a:rPr>
              <a:t> бал арасы өсіру үшін;</a:t>
            </a:r>
          </a:p>
          <a:p>
            <a:pPr marL="457200" indent="-457200" algn="just">
              <a:buFont typeface="+mj-lt"/>
              <a:buAutoNum type="arabicParenR"/>
            </a:pPr>
            <a:r>
              <a:rPr lang="kk-KZ" sz="2000" i="1" dirty="0">
                <a:latin typeface="Times New Roman" pitchFamily="18" charset="0"/>
                <a:cs typeface="Times New Roman" pitchFamily="18" charset="0"/>
              </a:rPr>
              <a:t> заңнамада көрзделген жағдайдағы басқа да түрлер. </a:t>
            </a:r>
            <a:endParaRPr lang="ru-RU" sz="2000" i="1" dirty="0">
              <a:latin typeface="Times New Roman" pitchFamily="18" charset="0"/>
              <a:cs typeface="Times New Roman" pitchFamily="18" charset="0"/>
            </a:endParaRPr>
          </a:p>
        </p:txBody>
      </p:sp>
    </p:spTree>
    <p:extLst>
      <p:ext uri="{BB962C8B-B14F-4D97-AF65-F5344CB8AC3E}">
        <p14:creationId xmlns:p14="http://schemas.microsoft.com/office/powerpoint/2010/main" val="3038066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 calcmode="lin" valueType="num">
                                      <p:cBhvr>
                                        <p:cTn id="9" dur="10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2"/>
                                        </p:tgtEl>
                                      </p:cBhvr>
                                    </p:animEffect>
                                  </p:childTnLst>
                                </p:cTn>
                              </p:par>
                              <p:par>
                                <p:cTn id="12" presetID="26" presetClass="entr" presetSubtype="0" fill="hold" grpId="0"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870">
                                          <p:stCondLst>
                                            <p:cond delay="0"/>
                                          </p:stCondLst>
                                        </p:cTn>
                                        <p:tgtEl>
                                          <p:spTgt spid="3"/>
                                        </p:tgtEl>
                                      </p:cBhvr>
                                    </p:animEffect>
                                    <p:anim calcmode="lin" valueType="num">
                                      <p:cBhvr>
                                        <p:cTn id="15" dur="2733"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6" dur="996"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7" dur="996" tmFilter="0, 0; 0.125,0.2665; 0.25,0.4; 0.375,0.465; 0.5,0.5;  0.625,0.535; 0.75,0.6; 0.875,0.7335; 1,1">
                                          <p:stCondLst>
                                            <p:cond delay="996"/>
                                          </p:stCondLst>
                                        </p:cTn>
                                        <p:tgtEl>
                                          <p:spTgt spid="3"/>
                                        </p:tgtEl>
                                        <p:attrNameLst>
                                          <p:attrName>ppt_y</p:attrName>
                                        </p:attrNameLst>
                                      </p:cBhvr>
                                      <p:tavLst>
                                        <p:tav tm="0" fmla="#ppt_y-sin(pi*$)/9">
                                          <p:val>
                                            <p:fltVal val="0"/>
                                          </p:val>
                                        </p:tav>
                                        <p:tav tm="100000">
                                          <p:val>
                                            <p:fltVal val="1"/>
                                          </p:val>
                                        </p:tav>
                                      </p:tavLst>
                                    </p:anim>
                                    <p:anim calcmode="lin" valueType="num">
                                      <p:cBhvr>
                                        <p:cTn id="18" dur="498" tmFilter="0, 0; 0.125,0.2665; 0.25,0.4; 0.375,0.465; 0.5,0.5;  0.625,0.535; 0.75,0.6; 0.875,0.7335; 1,1">
                                          <p:stCondLst>
                                            <p:cond delay="1986"/>
                                          </p:stCondLst>
                                        </p:cTn>
                                        <p:tgtEl>
                                          <p:spTgt spid="3"/>
                                        </p:tgtEl>
                                        <p:attrNameLst>
                                          <p:attrName>ppt_y</p:attrName>
                                        </p:attrNameLst>
                                      </p:cBhvr>
                                      <p:tavLst>
                                        <p:tav tm="0" fmla="#ppt_y-sin(pi*$)/27">
                                          <p:val>
                                            <p:fltVal val="0"/>
                                          </p:val>
                                        </p:tav>
                                        <p:tav tm="100000">
                                          <p:val>
                                            <p:fltVal val="1"/>
                                          </p:val>
                                        </p:tav>
                                      </p:tavLst>
                                    </p:anim>
                                    <p:anim calcmode="lin" valueType="num">
                                      <p:cBhvr>
                                        <p:cTn id="19" dur="246" tmFilter="0, 0; 0.125,0.2665; 0.25,0.4; 0.375,0.465; 0.5,0.5;  0.625,0.535; 0.75,0.6; 0.875,0.7335; 1,1">
                                          <p:stCondLst>
                                            <p:cond delay="2484"/>
                                          </p:stCondLst>
                                        </p:cTn>
                                        <p:tgtEl>
                                          <p:spTgt spid="3"/>
                                        </p:tgtEl>
                                        <p:attrNameLst>
                                          <p:attrName>ppt_y</p:attrName>
                                        </p:attrNameLst>
                                      </p:cBhvr>
                                      <p:tavLst>
                                        <p:tav tm="0" fmla="#ppt_y-sin(pi*$)/81">
                                          <p:val>
                                            <p:fltVal val="0"/>
                                          </p:val>
                                        </p:tav>
                                        <p:tav tm="100000">
                                          <p:val>
                                            <p:fltVal val="1"/>
                                          </p:val>
                                        </p:tav>
                                      </p:tavLst>
                                    </p:anim>
                                    <p:animScale>
                                      <p:cBhvr>
                                        <p:cTn id="20" dur="39">
                                          <p:stCondLst>
                                            <p:cond delay="975"/>
                                          </p:stCondLst>
                                        </p:cTn>
                                        <p:tgtEl>
                                          <p:spTgt spid="3"/>
                                        </p:tgtEl>
                                      </p:cBhvr>
                                      <p:to x="100000" y="60000"/>
                                    </p:animScale>
                                    <p:animScale>
                                      <p:cBhvr>
                                        <p:cTn id="21" dur="249" decel="50000">
                                          <p:stCondLst>
                                            <p:cond delay="1014"/>
                                          </p:stCondLst>
                                        </p:cTn>
                                        <p:tgtEl>
                                          <p:spTgt spid="3"/>
                                        </p:tgtEl>
                                      </p:cBhvr>
                                      <p:to x="100000" y="100000"/>
                                    </p:animScale>
                                    <p:animScale>
                                      <p:cBhvr>
                                        <p:cTn id="22" dur="39">
                                          <p:stCondLst>
                                            <p:cond delay="1968"/>
                                          </p:stCondLst>
                                        </p:cTn>
                                        <p:tgtEl>
                                          <p:spTgt spid="3"/>
                                        </p:tgtEl>
                                      </p:cBhvr>
                                      <p:to x="100000" y="80000"/>
                                    </p:animScale>
                                    <p:animScale>
                                      <p:cBhvr>
                                        <p:cTn id="23" dur="249" decel="50000">
                                          <p:stCondLst>
                                            <p:cond delay="2007"/>
                                          </p:stCondLst>
                                        </p:cTn>
                                        <p:tgtEl>
                                          <p:spTgt spid="3"/>
                                        </p:tgtEl>
                                      </p:cBhvr>
                                      <p:to x="100000" y="100000"/>
                                    </p:animScale>
                                    <p:animScale>
                                      <p:cBhvr>
                                        <p:cTn id="24" dur="39">
                                          <p:stCondLst>
                                            <p:cond delay="2463"/>
                                          </p:stCondLst>
                                        </p:cTn>
                                        <p:tgtEl>
                                          <p:spTgt spid="3"/>
                                        </p:tgtEl>
                                      </p:cBhvr>
                                      <p:to x="100000" y="90000"/>
                                    </p:animScale>
                                    <p:animScale>
                                      <p:cBhvr>
                                        <p:cTn id="25" dur="249" decel="50000">
                                          <p:stCondLst>
                                            <p:cond delay="2502"/>
                                          </p:stCondLst>
                                        </p:cTn>
                                        <p:tgtEl>
                                          <p:spTgt spid="3"/>
                                        </p:tgtEl>
                                      </p:cBhvr>
                                      <p:to x="100000" y="100000"/>
                                    </p:animScale>
                                    <p:animScale>
                                      <p:cBhvr>
                                        <p:cTn id="26" dur="39">
                                          <p:stCondLst>
                                            <p:cond delay="2712"/>
                                          </p:stCondLst>
                                        </p:cTn>
                                        <p:tgtEl>
                                          <p:spTgt spid="3"/>
                                        </p:tgtEl>
                                      </p:cBhvr>
                                      <p:to x="100000" y="95000"/>
                                    </p:animScale>
                                    <p:animScale>
                                      <p:cBhvr>
                                        <p:cTn id="27" dur="249" decel="50000">
                                          <p:stCondLst>
                                            <p:cond delay="2751"/>
                                          </p:stCondLst>
                                        </p:cTn>
                                        <p:tgtEl>
                                          <p:spTgt spid="3"/>
                                        </p:tgtEl>
                                      </p:cBhvr>
                                      <p:to x="100000" y="100000"/>
                                    </p:animScale>
                                  </p:childTnLst>
                                </p:cTn>
                              </p:par>
                              <p:par>
                                <p:cTn id="28" presetID="26" presetClass="entr" presetSubtype="0" fill="hold" grpId="0"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down)">
                                      <p:cBhvr>
                                        <p:cTn id="30" dur="870">
                                          <p:stCondLst>
                                            <p:cond delay="0"/>
                                          </p:stCondLst>
                                        </p:cTn>
                                        <p:tgtEl>
                                          <p:spTgt spid="4"/>
                                        </p:tgtEl>
                                      </p:cBhvr>
                                    </p:animEffect>
                                    <p:anim calcmode="lin" valueType="num">
                                      <p:cBhvr>
                                        <p:cTn id="31" dur="2733"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2" dur="996"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3" dur="996" tmFilter="0, 0; 0.125,0.2665; 0.25,0.4; 0.375,0.465; 0.5,0.5;  0.625,0.535; 0.75,0.6; 0.875,0.7335; 1,1">
                                          <p:stCondLst>
                                            <p:cond delay="996"/>
                                          </p:stCondLst>
                                        </p:cTn>
                                        <p:tgtEl>
                                          <p:spTgt spid="4"/>
                                        </p:tgtEl>
                                        <p:attrNameLst>
                                          <p:attrName>ppt_y</p:attrName>
                                        </p:attrNameLst>
                                      </p:cBhvr>
                                      <p:tavLst>
                                        <p:tav tm="0" fmla="#ppt_y-sin(pi*$)/9">
                                          <p:val>
                                            <p:fltVal val="0"/>
                                          </p:val>
                                        </p:tav>
                                        <p:tav tm="100000">
                                          <p:val>
                                            <p:fltVal val="1"/>
                                          </p:val>
                                        </p:tav>
                                      </p:tavLst>
                                    </p:anim>
                                    <p:anim calcmode="lin" valueType="num">
                                      <p:cBhvr>
                                        <p:cTn id="34" dur="498" tmFilter="0, 0; 0.125,0.2665; 0.25,0.4; 0.375,0.465; 0.5,0.5;  0.625,0.535; 0.75,0.6; 0.875,0.7335; 1,1">
                                          <p:stCondLst>
                                            <p:cond delay="1986"/>
                                          </p:stCondLst>
                                        </p:cTn>
                                        <p:tgtEl>
                                          <p:spTgt spid="4"/>
                                        </p:tgtEl>
                                        <p:attrNameLst>
                                          <p:attrName>ppt_y</p:attrName>
                                        </p:attrNameLst>
                                      </p:cBhvr>
                                      <p:tavLst>
                                        <p:tav tm="0" fmla="#ppt_y-sin(pi*$)/27">
                                          <p:val>
                                            <p:fltVal val="0"/>
                                          </p:val>
                                        </p:tav>
                                        <p:tav tm="100000">
                                          <p:val>
                                            <p:fltVal val="1"/>
                                          </p:val>
                                        </p:tav>
                                      </p:tavLst>
                                    </p:anim>
                                    <p:anim calcmode="lin" valueType="num">
                                      <p:cBhvr>
                                        <p:cTn id="35" dur="246" tmFilter="0, 0; 0.125,0.2665; 0.25,0.4; 0.375,0.465; 0.5,0.5;  0.625,0.535; 0.75,0.6; 0.875,0.7335; 1,1">
                                          <p:stCondLst>
                                            <p:cond delay="2484"/>
                                          </p:stCondLst>
                                        </p:cTn>
                                        <p:tgtEl>
                                          <p:spTgt spid="4"/>
                                        </p:tgtEl>
                                        <p:attrNameLst>
                                          <p:attrName>ppt_y</p:attrName>
                                        </p:attrNameLst>
                                      </p:cBhvr>
                                      <p:tavLst>
                                        <p:tav tm="0" fmla="#ppt_y-sin(pi*$)/81">
                                          <p:val>
                                            <p:fltVal val="0"/>
                                          </p:val>
                                        </p:tav>
                                        <p:tav tm="100000">
                                          <p:val>
                                            <p:fltVal val="1"/>
                                          </p:val>
                                        </p:tav>
                                      </p:tavLst>
                                    </p:anim>
                                    <p:animScale>
                                      <p:cBhvr>
                                        <p:cTn id="36" dur="39">
                                          <p:stCondLst>
                                            <p:cond delay="975"/>
                                          </p:stCondLst>
                                        </p:cTn>
                                        <p:tgtEl>
                                          <p:spTgt spid="4"/>
                                        </p:tgtEl>
                                      </p:cBhvr>
                                      <p:to x="100000" y="60000"/>
                                    </p:animScale>
                                    <p:animScale>
                                      <p:cBhvr>
                                        <p:cTn id="37" dur="249" decel="50000">
                                          <p:stCondLst>
                                            <p:cond delay="1014"/>
                                          </p:stCondLst>
                                        </p:cTn>
                                        <p:tgtEl>
                                          <p:spTgt spid="4"/>
                                        </p:tgtEl>
                                      </p:cBhvr>
                                      <p:to x="100000" y="100000"/>
                                    </p:animScale>
                                    <p:animScale>
                                      <p:cBhvr>
                                        <p:cTn id="38" dur="39">
                                          <p:stCondLst>
                                            <p:cond delay="1968"/>
                                          </p:stCondLst>
                                        </p:cTn>
                                        <p:tgtEl>
                                          <p:spTgt spid="4"/>
                                        </p:tgtEl>
                                      </p:cBhvr>
                                      <p:to x="100000" y="80000"/>
                                    </p:animScale>
                                    <p:animScale>
                                      <p:cBhvr>
                                        <p:cTn id="39" dur="249" decel="50000">
                                          <p:stCondLst>
                                            <p:cond delay="2007"/>
                                          </p:stCondLst>
                                        </p:cTn>
                                        <p:tgtEl>
                                          <p:spTgt spid="4"/>
                                        </p:tgtEl>
                                      </p:cBhvr>
                                      <p:to x="100000" y="100000"/>
                                    </p:animScale>
                                    <p:animScale>
                                      <p:cBhvr>
                                        <p:cTn id="40" dur="39">
                                          <p:stCondLst>
                                            <p:cond delay="2463"/>
                                          </p:stCondLst>
                                        </p:cTn>
                                        <p:tgtEl>
                                          <p:spTgt spid="4"/>
                                        </p:tgtEl>
                                      </p:cBhvr>
                                      <p:to x="100000" y="90000"/>
                                    </p:animScale>
                                    <p:animScale>
                                      <p:cBhvr>
                                        <p:cTn id="41" dur="249" decel="50000">
                                          <p:stCondLst>
                                            <p:cond delay="2502"/>
                                          </p:stCondLst>
                                        </p:cTn>
                                        <p:tgtEl>
                                          <p:spTgt spid="4"/>
                                        </p:tgtEl>
                                      </p:cBhvr>
                                      <p:to x="100000" y="100000"/>
                                    </p:animScale>
                                    <p:animScale>
                                      <p:cBhvr>
                                        <p:cTn id="42" dur="39">
                                          <p:stCondLst>
                                            <p:cond delay="2712"/>
                                          </p:stCondLst>
                                        </p:cTn>
                                        <p:tgtEl>
                                          <p:spTgt spid="4"/>
                                        </p:tgtEl>
                                      </p:cBhvr>
                                      <p:to x="100000" y="95000"/>
                                    </p:animScale>
                                    <p:animScale>
                                      <p:cBhvr>
                                        <p:cTn id="43" dur="249" decel="50000">
                                          <p:stCondLst>
                                            <p:cond delay="2751"/>
                                          </p:stCondLst>
                                        </p:cTn>
                                        <p:tgtEl>
                                          <p:spTgt spid="4"/>
                                        </p:tgtEl>
                                      </p:cBhvr>
                                      <p:to x="100000" y="100000"/>
                                    </p:animScale>
                                  </p:childTnLst>
                                </p:cTn>
                              </p:par>
                              <p:par>
                                <p:cTn id="44" presetID="26" presetClass="entr" presetSubtype="0" fill="hold" grpId="0" nodeType="with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wipe(down)">
                                      <p:cBhvr>
                                        <p:cTn id="46" dur="870">
                                          <p:stCondLst>
                                            <p:cond delay="0"/>
                                          </p:stCondLst>
                                        </p:cTn>
                                        <p:tgtEl>
                                          <p:spTgt spid="5"/>
                                        </p:tgtEl>
                                      </p:cBhvr>
                                    </p:animEffect>
                                    <p:anim calcmode="lin" valueType="num">
                                      <p:cBhvr>
                                        <p:cTn id="47" dur="2733"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8" dur="996"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9" dur="996" tmFilter="0, 0; 0.125,0.2665; 0.25,0.4; 0.375,0.465; 0.5,0.5;  0.625,0.535; 0.75,0.6; 0.875,0.7335; 1,1">
                                          <p:stCondLst>
                                            <p:cond delay="996"/>
                                          </p:stCondLst>
                                        </p:cTn>
                                        <p:tgtEl>
                                          <p:spTgt spid="5"/>
                                        </p:tgtEl>
                                        <p:attrNameLst>
                                          <p:attrName>ppt_y</p:attrName>
                                        </p:attrNameLst>
                                      </p:cBhvr>
                                      <p:tavLst>
                                        <p:tav tm="0" fmla="#ppt_y-sin(pi*$)/9">
                                          <p:val>
                                            <p:fltVal val="0"/>
                                          </p:val>
                                        </p:tav>
                                        <p:tav tm="100000">
                                          <p:val>
                                            <p:fltVal val="1"/>
                                          </p:val>
                                        </p:tav>
                                      </p:tavLst>
                                    </p:anim>
                                    <p:anim calcmode="lin" valueType="num">
                                      <p:cBhvr>
                                        <p:cTn id="50" dur="498" tmFilter="0, 0; 0.125,0.2665; 0.25,0.4; 0.375,0.465; 0.5,0.5;  0.625,0.535; 0.75,0.6; 0.875,0.7335; 1,1">
                                          <p:stCondLst>
                                            <p:cond delay="1986"/>
                                          </p:stCondLst>
                                        </p:cTn>
                                        <p:tgtEl>
                                          <p:spTgt spid="5"/>
                                        </p:tgtEl>
                                        <p:attrNameLst>
                                          <p:attrName>ppt_y</p:attrName>
                                        </p:attrNameLst>
                                      </p:cBhvr>
                                      <p:tavLst>
                                        <p:tav tm="0" fmla="#ppt_y-sin(pi*$)/27">
                                          <p:val>
                                            <p:fltVal val="0"/>
                                          </p:val>
                                        </p:tav>
                                        <p:tav tm="100000">
                                          <p:val>
                                            <p:fltVal val="1"/>
                                          </p:val>
                                        </p:tav>
                                      </p:tavLst>
                                    </p:anim>
                                    <p:anim calcmode="lin" valueType="num">
                                      <p:cBhvr>
                                        <p:cTn id="51" dur="246" tmFilter="0, 0; 0.125,0.2665; 0.25,0.4; 0.375,0.465; 0.5,0.5;  0.625,0.535; 0.75,0.6; 0.875,0.7335; 1,1">
                                          <p:stCondLst>
                                            <p:cond delay="2484"/>
                                          </p:stCondLst>
                                        </p:cTn>
                                        <p:tgtEl>
                                          <p:spTgt spid="5"/>
                                        </p:tgtEl>
                                        <p:attrNameLst>
                                          <p:attrName>ppt_y</p:attrName>
                                        </p:attrNameLst>
                                      </p:cBhvr>
                                      <p:tavLst>
                                        <p:tav tm="0" fmla="#ppt_y-sin(pi*$)/81">
                                          <p:val>
                                            <p:fltVal val="0"/>
                                          </p:val>
                                        </p:tav>
                                        <p:tav tm="100000">
                                          <p:val>
                                            <p:fltVal val="1"/>
                                          </p:val>
                                        </p:tav>
                                      </p:tavLst>
                                    </p:anim>
                                    <p:animScale>
                                      <p:cBhvr>
                                        <p:cTn id="52" dur="39">
                                          <p:stCondLst>
                                            <p:cond delay="975"/>
                                          </p:stCondLst>
                                        </p:cTn>
                                        <p:tgtEl>
                                          <p:spTgt spid="5"/>
                                        </p:tgtEl>
                                      </p:cBhvr>
                                      <p:to x="100000" y="60000"/>
                                    </p:animScale>
                                    <p:animScale>
                                      <p:cBhvr>
                                        <p:cTn id="53" dur="249" decel="50000">
                                          <p:stCondLst>
                                            <p:cond delay="1014"/>
                                          </p:stCondLst>
                                        </p:cTn>
                                        <p:tgtEl>
                                          <p:spTgt spid="5"/>
                                        </p:tgtEl>
                                      </p:cBhvr>
                                      <p:to x="100000" y="100000"/>
                                    </p:animScale>
                                    <p:animScale>
                                      <p:cBhvr>
                                        <p:cTn id="54" dur="39">
                                          <p:stCondLst>
                                            <p:cond delay="1968"/>
                                          </p:stCondLst>
                                        </p:cTn>
                                        <p:tgtEl>
                                          <p:spTgt spid="5"/>
                                        </p:tgtEl>
                                      </p:cBhvr>
                                      <p:to x="100000" y="80000"/>
                                    </p:animScale>
                                    <p:animScale>
                                      <p:cBhvr>
                                        <p:cTn id="55" dur="249" decel="50000">
                                          <p:stCondLst>
                                            <p:cond delay="2007"/>
                                          </p:stCondLst>
                                        </p:cTn>
                                        <p:tgtEl>
                                          <p:spTgt spid="5"/>
                                        </p:tgtEl>
                                      </p:cBhvr>
                                      <p:to x="100000" y="100000"/>
                                    </p:animScale>
                                    <p:animScale>
                                      <p:cBhvr>
                                        <p:cTn id="56" dur="39">
                                          <p:stCondLst>
                                            <p:cond delay="2463"/>
                                          </p:stCondLst>
                                        </p:cTn>
                                        <p:tgtEl>
                                          <p:spTgt spid="5"/>
                                        </p:tgtEl>
                                      </p:cBhvr>
                                      <p:to x="100000" y="90000"/>
                                    </p:animScale>
                                    <p:animScale>
                                      <p:cBhvr>
                                        <p:cTn id="57" dur="249" decel="50000">
                                          <p:stCondLst>
                                            <p:cond delay="2502"/>
                                          </p:stCondLst>
                                        </p:cTn>
                                        <p:tgtEl>
                                          <p:spTgt spid="5"/>
                                        </p:tgtEl>
                                      </p:cBhvr>
                                      <p:to x="100000" y="100000"/>
                                    </p:animScale>
                                    <p:animScale>
                                      <p:cBhvr>
                                        <p:cTn id="58" dur="39">
                                          <p:stCondLst>
                                            <p:cond delay="2712"/>
                                          </p:stCondLst>
                                        </p:cTn>
                                        <p:tgtEl>
                                          <p:spTgt spid="5"/>
                                        </p:tgtEl>
                                      </p:cBhvr>
                                      <p:to x="100000" y="95000"/>
                                    </p:animScale>
                                    <p:animScale>
                                      <p:cBhvr>
                                        <p:cTn id="59" dur="249" decel="50000">
                                          <p:stCondLst>
                                            <p:cond delay="2751"/>
                                          </p:stCondLst>
                                        </p:cTn>
                                        <p:tgtEl>
                                          <p:spTgt spid="5"/>
                                        </p:tgtEl>
                                      </p:cBhvr>
                                      <p:to x="100000" y="100000"/>
                                    </p:animScale>
                                  </p:childTnLst>
                                </p:cTn>
                              </p:par>
                              <p:par>
                                <p:cTn id="60" presetID="26" presetClass="entr" presetSubtype="0" fill="hold" grpId="0" nodeType="with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wipe(down)">
                                      <p:cBhvr>
                                        <p:cTn id="62" dur="870">
                                          <p:stCondLst>
                                            <p:cond delay="0"/>
                                          </p:stCondLst>
                                        </p:cTn>
                                        <p:tgtEl>
                                          <p:spTgt spid="6"/>
                                        </p:tgtEl>
                                      </p:cBhvr>
                                    </p:animEffect>
                                    <p:anim calcmode="lin" valueType="num">
                                      <p:cBhvr>
                                        <p:cTn id="63" dur="2733"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64" dur="996"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65" dur="996" tmFilter="0, 0; 0.125,0.2665; 0.25,0.4; 0.375,0.465; 0.5,0.5;  0.625,0.535; 0.75,0.6; 0.875,0.7335; 1,1">
                                          <p:stCondLst>
                                            <p:cond delay="996"/>
                                          </p:stCondLst>
                                        </p:cTn>
                                        <p:tgtEl>
                                          <p:spTgt spid="6"/>
                                        </p:tgtEl>
                                        <p:attrNameLst>
                                          <p:attrName>ppt_y</p:attrName>
                                        </p:attrNameLst>
                                      </p:cBhvr>
                                      <p:tavLst>
                                        <p:tav tm="0" fmla="#ppt_y-sin(pi*$)/9">
                                          <p:val>
                                            <p:fltVal val="0"/>
                                          </p:val>
                                        </p:tav>
                                        <p:tav tm="100000">
                                          <p:val>
                                            <p:fltVal val="1"/>
                                          </p:val>
                                        </p:tav>
                                      </p:tavLst>
                                    </p:anim>
                                    <p:anim calcmode="lin" valueType="num">
                                      <p:cBhvr>
                                        <p:cTn id="66" dur="498" tmFilter="0, 0; 0.125,0.2665; 0.25,0.4; 0.375,0.465; 0.5,0.5;  0.625,0.535; 0.75,0.6; 0.875,0.7335; 1,1">
                                          <p:stCondLst>
                                            <p:cond delay="1986"/>
                                          </p:stCondLst>
                                        </p:cTn>
                                        <p:tgtEl>
                                          <p:spTgt spid="6"/>
                                        </p:tgtEl>
                                        <p:attrNameLst>
                                          <p:attrName>ppt_y</p:attrName>
                                        </p:attrNameLst>
                                      </p:cBhvr>
                                      <p:tavLst>
                                        <p:tav tm="0" fmla="#ppt_y-sin(pi*$)/27">
                                          <p:val>
                                            <p:fltVal val="0"/>
                                          </p:val>
                                        </p:tav>
                                        <p:tav tm="100000">
                                          <p:val>
                                            <p:fltVal val="1"/>
                                          </p:val>
                                        </p:tav>
                                      </p:tavLst>
                                    </p:anim>
                                    <p:anim calcmode="lin" valueType="num">
                                      <p:cBhvr>
                                        <p:cTn id="67" dur="246" tmFilter="0, 0; 0.125,0.2665; 0.25,0.4; 0.375,0.465; 0.5,0.5;  0.625,0.535; 0.75,0.6; 0.875,0.7335; 1,1">
                                          <p:stCondLst>
                                            <p:cond delay="2484"/>
                                          </p:stCondLst>
                                        </p:cTn>
                                        <p:tgtEl>
                                          <p:spTgt spid="6"/>
                                        </p:tgtEl>
                                        <p:attrNameLst>
                                          <p:attrName>ppt_y</p:attrName>
                                        </p:attrNameLst>
                                      </p:cBhvr>
                                      <p:tavLst>
                                        <p:tav tm="0" fmla="#ppt_y-sin(pi*$)/81">
                                          <p:val>
                                            <p:fltVal val="0"/>
                                          </p:val>
                                        </p:tav>
                                        <p:tav tm="100000">
                                          <p:val>
                                            <p:fltVal val="1"/>
                                          </p:val>
                                        </p:tav>
                                      </p:tavLst>
                                    </p:anim>
                                    <p:animScale>
                                      <p:cBhvr>
                                        <p:cTn id="68" dur="39">
                                          <p:stCondLst>
                                            <p:cond delay="975"/>
                                          </p:stCondLst>
                                        </p:cTn>
                                        <p:tgtEl>
                                          <p:spTgt spid="6"/>
                                        </p:tgtEl>
                                      </p:cBhvr>
                                      <p:to x="100000" y="60000"/>
                                    </p:animScale>
                                    <p:animScale>
                                      <p:cBhvr>
                                        <p:cTn id="69" dur="249" decel="50000">
                                          <p:stCondLst>
                                            <p:cond delay="1014"/>
                                          </p:stCondLst>
                                        </p:cTn>
                                        <p:tgtEl>
                                          <p:spTgt spid="6"/>
                                        </p:tgtEl>
                                      </p:cBhvr>
                                      <p:to x="100000" y="100000"/>
                                    </p:animScale>
                                    <p:animScale>
                                      <p:cBhvr>
                                        <p:cTn id="70" dur="39">
                                          <p:stCondLst>
                                            <p:cond delay="1968"/>
                                          </p:stCondLst>
                                        </p:cTn>
                                        <p:tgtEl>
                                          <p:spTgt spid="6"/>
                                        </p:tgtEl>
                                      </p:cBhvr>
                                      <p:to x="100000" y="80000"/>
                                    </p:animScale>
                                    <p:animScale>
                                      <p:cBhvr>
                                        <p:cTn id="71" dur="249" decel="50000">
                                          <p:stCondLst>
                                            <p:cond delay="2007"/>
                                          </p:stCondLst>
                                        </p:cTn>
                                        <p:tgtEl>
                                          <p:spTgt spid="6"/>
                                        </p:tgtEl>
                                      </p:cBhvr>
                                      <p:to x="100000" y="100000"/>
                                    </p:animScale>
                                    <p:animScale>
                                      <p:cBhvr>
                                        <p:cTn id="72" dur="39">
                                          <p:stCondLst>
                                            <p:cond delay="2463"/>
                                          </p:stCondLst>
                                        </p:cTn>
                                        <p:tgtEl>
                                          <p:spTgt spid="6"/>
                                        </p:tgtEl>
                                      </p:cBhvr>
                                      <p:to x="100000" y="90000"/>
                                    </p:animScale>
                                    <p:animScale>
                                      <p:cBhvr>
                                        <p:cTn id="73" dur="249" decel="50000">
                                          <p:stCondLst>
                                            <p:cond delay="2502"/>
                                          </p:stCondLst>
                                        </p:cTn>
                                        <p:tgtEl>
                                          <p:spTgt spid="6"/>
                                        </p:tgtEl>
                                      </p:cBhvr>
                                      <p:to x="100000" y="100000"/>
                                    </p:animScale>
                                    <p:animScale>
                                      <p:cBhvr>
                                        <p:cTn id="74" dur="39">
                                          <p:stCondLst>
                                            <p:cond delay="2712"/>
                                          </p:stCondLst>
                                        </p:cTn>
                                        <p:tgtEl>
                                          <p:spTgt spid="6"/>
                                        </p:tgtEl>
                                      </p:cBhvr>
                                      <p:to x="100000" y="95000"/>
                                    </p:animScale>
                                    <p:animScale>
                                      <p:cBhvr>
                                        <p:cTn id="75" dur="249" decel="50000">
                                          <p:stCondLst>
                                            <p:cond delay="2751"/>
                                          </p:stCondLst>
                                        </p:cTn>
                                        <p:tgtEl>
                                          <p:spTgt spid="6"/>
                                        </p:tgtEl>
                                      </p:cBhvr>
                                      <p:to x="100000" y="100000"/>
                                    </p:animScale>
                                  </p:childTnLst>
                                </p:cTn>
                              </p:par>
                              <p:par>
                                <p:cTn id="76" presetID="15" presetClass="entr" presetSubtype="0" fill="hold" grpId="0" nodeType="withEffect">
                                  <p:stCondLst>
                                    <p:cond delay="0"/>
                                  </p:stCondLst>
                                  <p:childTnLst>
                                    <p:set>
                                      <p:cBhvr>
                                        <p:cTn id="77" dur="1" fill="hold">
                                          <p:stCondLst>
                                            <p:cond delay="0"/>
                                          </p:stCondLst>
                                        </p:cTn>
                                        <p:tgtEl>
                                          <p:spTgt spid="7"/>
                                        </p:tgtEl>
                                        <p:attrNameLst>
                                          <p:attrName>style.visibility</p:attrName>
                                        </p:attrNameLst>
                                      </p:cBhvr>
                                      <p:to>
                                        <p:strVal val="visible"/>
                                      </p:to>
                                    </p:set>
                                    <p:anim calcmode="lin" valueType="num">
                                      <p:cBhvr>
                                        <p:cTn id="78" dur="3000" fill="hold"/>
                                        <p:tgtEl>
                                          <p:spTgt spid="7"/>
                                        </p:tgtEl>
                                        <p:attrNameLst>
                                          <p:attrName>ppt_w</p:attrName>
                                        </p:attrNameLst>
                                      </p:cBhvr>
                                      <p:tavLst>
                                        <p:tav tm="0">
                                          <p:val>
                                            <p:fltVal val="0"/>
                                          </p:val>
                                        </p:tav>
                                        <p:tav tm="100000">
                                          <p:val>
                                            <p:strVal val="#ppt_w"/>
                                          </p:val>
                                        </p:tav>
                                      </p:tavLst>
                                    </p:anim>
                                    <p:anim calcmode="lin" valueType="num">
                                      <p:cBhvr>
                                        <p:cTn id="79" dur="3000" fill="hold"/>
                                        <p:tgtEl>
                                          <p:spTgt spid="7"/>
                                        </p:tgtEl>
                                        <p:attrNameLst>
                                          <p:attrName>ppt_h</p:attrName>
                                        </p:attrNameLst>
                                      </p:cBhvr>
                                      <p:tavLst>
                                        <p:tav tm="0">
                                          <p:val>
                                            <p:fltVal val="0"/>
                                          </p:val>
                                        </p:tav>
                                        <p:tav tm="100000">
                                          <p:val>
                                            <p:strVal val="#ppt_h"/>
                                          </p:val>
                                        </p:tav>
                                      </p:tavLst>
                                    </p:anim>
                                    <p:anim calcmode="lin" valueType="num">
                                      <p:cBhvr>
                                        <p:cTn id="80" dur="3000" fill="hold"/>
                                        <p:tgtEl>
                                          <p:spTgt spid="7"/>
                                        </p:tgtEl>
                                        <p:attrNameLst>
                                          <p:attrName>ppt_x</p:attrName>
                                        </p:attrNameLst>
                                      </p:cBhvr>
                                      <p:tavLst>
                                        <p:tav tm="0" fmla="#ppt_x+(cos(-2*pi*(1-$))*-#ppt_x-sin(-2*pi*(1-$))*(1-#ppt_y))*(1-$)">
                                          <p:val>
                                            <p:fltVal val="0"/>
                                          </p:val>
                                        </p:tav>
                                        <p:tav tm="100000">
                                          <p:val>
                                            <p:fltVal val="1"/>
                                          </p:val>
                                        </p:tav>
                                      </p:tavLst>
                                    </p:anim>
                                    <p:anim calcmode="lin" valueType="num">
                                      <p:cBhvr>
                                        <p:cTn id="81" dur="3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76400" y="152400"/>
            <a:ext cx="8839200" cy="3200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kk-KZ" sz="2000" i="1" dirty="0">
                <a:latin typeface="Times New Roman" pitchFamily="18" charset="0"/>
                <a:cs typeface="Times New Roman" pitchFamily="18" charset="0"/>
              </a:rPr>
              <a:t>	</a:t>
            </a:r>
            <a:r>
              <a:rPr lang="kk-KZ" sz="2000" i="1" dirty="0" smtClean="0">
                <a:latin typeface="Times New Roman" pitchFamily="18" charset="0"/>
                <a:cs typeface="Times New Roman" pitchFamily="18" charset="0"/>
              </a:rPr>
              <a:t>Жер </a:t>
            </a:r>
            <a:r>
              <a:rPr lang="kk-KZ" sz="2000" i="1" dirty="0">
                <a:latin typeface="Times New Roman" pitchFamily="18" charset="0"/>
                <a:cs typeface="Times New Roman" pitchFamily="18" charset="0"/>
              </a:rPr>
              <a:t>пайдалану құқығының мазмұны жер учаскелеріне меншік құқығының мазұнына ұқсас. Жер пайдаланушыға жер туралы заңнамада көзделген тәртіпте жер учаскесін иелену, пайдалану және оған билік ету құқықтары тиесілі болады. </a:t>
            </a:r>
            <a:r>
              <a:rPr lang="kk-KZ" sz="2000" b="1" i="1" dirty="0">
                <a:latin typeface="Times New Roman" pitchFamily="18" charset="0"/>
                <a:cs typeface="Times New Roman" pitchFamily="18" charset="0"/>
              </a:rPr>
              <a:t>Жер пайдалану құқығының мазмұнын тек иелену және пайдалану құқықтары құрайды.   </a:t>
            </a:r>
          </a:p>
          <a:p>
            <a:pPr algn="just"/>
            <a:r>
              <a:rPr lang="kk-KZ" sz="2000" b="1" i="1" dirty="0">
                <a:latin typeface="Times New Roman" pitchFamily="18" charset="0"/>
                <a:cs typeface="Times New Roman" pitchFamily="18" charset="0"/>
              </a:rPr>
              <a:t>	</a:t>
            </a:r>
            <a:r>
              <a:rPr lang="kk-KZ" sz="2000" i="1" dirty="0">
                <a:latin typeface="Times New Roman" pitchFamily="18" charset="0"/>
                <a:cs typeface="Times New Roman" pitchFamily="18" charset="0"/>
              </a:rPr>
              <a:t>Жер пайдалану құқығы мазмұнының мұндай құқықытық жағдайы ҚР ЖК </a:t>
            </a:r>
            <a:r>
              <a:rPr lang="en-US" sz="2000" i="1" dirty="0">
                <a:latin typeface="Times New Roman" pitchFamily="18" charset="0"/>
                <a:cs typeface="Times New Roman" pitchFamily="18" charset="0"/>
              </a:rPr>
              <a:t>33-</a:t>
            </a:r>
            <a:r>
              <a:rPr lang="kk-KZ" sz="2000" i="1" dirty="0">
                <a:latin typeface="Times New Roman" pitchFamily="18" charset="0"/>
                <a:cs typeface="Times New Roman" pitchFamily="18" charset="0"/>
              </a:rPr>
              <a:t>бабаының нормаларына қайшы келеді,аталған бапқа сәйкес, жер пайдалану құқығын иеліктен шығару азаматтық</a:t>
            </a:r>
            <a:r>
              <a:rPr lang="ru-RU" sz="2000" i="1" dirty="0">
                <a:latin typeface="Times New Roman" pitchFamily="18" charset="0"/>
                <a:cs typeface="Times New Roman" pitchFamily="18" charset="0"/>
              </a:rPr>
              <a:t>-</a:t>
            </a:r>
            <a:r>
              <a:rPr lang="kk-KZ" sz="2000" i="1" dirty="0">
                <a:latin typeface="Times New Roman" pitchFamily="18" charset="0"/>
                <a:cs typeface="Times New Roman" pitchFamily="18" charset="0"/>
              </a:rPr>
              <a:t>құқықтық мәмілелердің </a:t>
            </a:r>
            <a:r>
              <a:rPr lang="kk-KZ" sz="2000" b="1" i="1" dirty="0">
                <a:latin typeface="Times New Roman" pitchFamily="18" charset="0"/>
                <a:cs typeface="Times New Roman" pitchFamily="18" charset="0"/>
              </a:rPr>
              <a:t>(сату</a:t>
            </a:r>
            <a:r>
              <a:rPr lang="en-US" sz="2000" b="1" i="1" dirty="0">
                <a:latin typeface="Times New Roman" pitchFamily="18" charset="0"/>
                <a:cs typeface="Times New Roman" pitchFamily="18" charset="0"/>
              </a:rPr>
              <a:t>-</a:t>
            </a:r>
            <a:r>
              <a:rPr lang="kk-KZ" sz="2000" b="1" i="1" dirty="0">
                <a:latin typeface="Times New Roman" pitchFamily="18" charset="0"/>
                <a:cs typeface="Times New Roman" pitchFamily="18" charset="0"/>
              </a:rPr>
              <a:t>сатып алу, сыйға тарту, айырбас шарты және т.б.) </a:t>
            </a:r>
            <a:r>
              <a:rPr lang="kk-KZ" sz="2000" i="1" dirty="0">
                <a:latin typeface="Times New Roman" pitchFamily="18" charset="0"/>
                <a:cs typeface="Times New Roman" pitchFamily="18" charset="0"/>
              </a:rPr>
              <a:t>негізінде жүзеге асырылады.</a:t>
            </a:r>
            <a:endParaRPr lang="ru-RU" sz="2000" i="1" dirty="0">
              <a:latin typeface="Times New Roman" pitchFamily="18" charset="0"/>
              <a:cs typeface="Times New Roman" pitchFamily="18" charset="0"/>
            </a:endParaRPr>
          </a:p>
        </p:txBody>
      </p:sp>
      <p:sp>
        <p:nvSpPr>
          <p:cNvPr id="3" name="Прямоугольник 2"/>
          <p:cNvSpPr/>
          <p:nvPr/>
        </p:nvSpPr>
        <p:spPr>
          <a:xfrm>
            <a:off x="4267200" y="3429000"/>
            <a:ext cx="3810000" cy="533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kk-KZ" sz="2000" b="1" i="1" dirty="0">
                <a:latin typeface="Times New Roman" pitchFamily="18" charset="0"/>
                <a:cs typeface="Times New Roman" pitchFamily="18" charset="0"/>
              </a:rPr>
              <a:t>Жер пайдаланушылардың:</a:t>
            </a:r>
            <a:endParaRPr lang="ru-RU" sz="2000" b="1" i="1" dirty="0">
              <a:latin typeface="Times New Roman" pitchFamily="18" charset="0"/>
              <a:cs typeface="Times New Roman" pitchFamily="18" charset="0"/>
            </a:endParaRPr>
          </a:p>
        </p:txBody>
      </p:sp>
      <p:sp>
        <p:nvSpPr>
          <p:cNvPr id="4" name="Прямоугольник 3"/>
          <p:cNvSpPr/>
          <p:nvPr/>
        </p:nvSpPr>
        <p:spPr>
          <a:xfrm>
            <a:off x="1676400" y="4038600"/>
            <a:ext cx="8839200" cy="2590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marL="342900" indent="-342900" algn="just">
              <a:buFont typeface="+mj-lt"/>
              <a:buAutoNum type="arabicPeriod"/>
            </a:pPr>
            <a:r>
              <a:rPr lang="kk-KZ" sz="2000" i="1" dirty="0">
                <a:latin typeface="Times New Roman" pitchFamily="18" charset="0"/>
                <a:cs typeface="Times New Roman" pitchFamily="18" charset="0"/>
              </a:rPr>
              <a:t> ортақ пайдаланудағы;</a:t>
            </a:r>
          </a:p>
          <a:p>
            <a:pPr marL="342900" indent="-342900" algn="just">
              <a:buFont typeface="+mj-lt"/>
              <a:buAutoNum type="arabicPeriod"/>
            </a:pPr>
            <a:r>
              <a:rPr lang="kk-KZ" sz="2000" i="1" dirty="0">
                <a:latin typeface="Times New Roman" pitchFamily="18" charset="0"/>
                <a:cs typeface="Times New Roman" pitchFamily="18" charset="0"/>
              </a:rPr>
              <a:t> қоғаныс қажеттеріне берілген;</a:t>
            </a:r>
          </a:p>
          <a:p>
            <a:pPr marL="342900" indent="-342900" algn="just">
              <a:buFont typeface="+mj-lt"/>
              <a:buAutoNum type="arabicPeriod"/>
            </a:pPr>
            <a:r>
              <a:rPr lang="kk-KZ" sz="2000" i="1" dirty="0">
                <a:latin typeface="Times New Roman" pitchFamily="18" charset="0"/>
                <a:cs typeface="Times New Roman" pitchFamily="18" charset="0"/>
              </a:rPr>
              <a:t> орман қорының;</a:t>
            </a:r>
          </a:p>
          <a:p>
            <a:pPr marL="342900" indent="-342900" algn="just">
              <a:buFont typeface="+mj-lt"/>
              <a:buAutoNum type="arabicPeriod"/>
            </a:pPr>
            <a:r>
              <a:rPr lang="kk-KZ" sz="2000" i="1" dirty="0">
                <a:latin typeface="Times New Roman" pitchFamily="18" charset="0"/>
                <a:cs typeface="Times New Roman" pitchFamily="18" charset="0"/>
              </a:rPr>
              <a:t> ерекше қорғалатын табиғи аумақтар, сауықтыру, рекреациялық және тарихи</a:t>
            </a:r>
            <a:r>
              <a:rPr lang="en-US" sz="2000" i="1" dirty="0">
                <a:latin typeface="Times New Roman" pitchFamily="18" charset="0"/>
                <a:cs typeface="Times New Roman" pitchFamily="18" charset="0"/>
              </a:rPr>
              <a:t>-</a:t>
            </a:r>
            <a:r>
              <a:rPr lang="kk-KZ" sz="2000" i="1" dirty="0">
                <a:latin typeface="Times New Roman" pitchFamily="18" charset="0"/>
                <a:cs typeface="Times New Roman" pitchFamily="18" charset="0"/>
              </a:rPr>
              <a:t>мәдени мақсаттағы;</a:t>
            </a:r>
          </a:p>
          <a:p>
            <a:pPr marL="342900" indent="-342900" algn="just">
              <a:buFont typeface="+mj-lt"/>
              <a:buAutoNum type="arabicPeriod"/>
            </a:pPr>
            <a:r>
              <a:rPr lang="kk-KZ" sz="2000" i="1" dirty="0">
                <a:latin typeface="Times New Roman" pitchFamily="18" charset="0"/>
                <a:cs typeface="Times New Roman" pitchFamily="18" charset="0"/>
              </a:rPr>
              <a:t> уақытша өтеусіз және уақытша қысқа мерзімді өтеулі жер пайдалану құқығымен берілген жер учаскелерінің;</a:t>
            </a:r>
          </a:p>
          <a:p>
            <a:pPr marL="342900" indent="-342900" algn="just">
              <a:buFont typeface="+mj-lt"/>
              <a:buAutoNum type="arabicPeriod"/>
            </a:pPr>
            <a:r>
              <a:rPr lang="kk-KZ" sz="2000" i="1" dirty="0">
                <a:latin typeface="Times New Roman" pitchFamily="18" charset="0"/>
                <a:cs typeface="Times New Roman" pitchFamily="18" charset="0"/>
              </a:rPr>
              <a:t> қызметтік жер телімінің.</a:t>
            </a:r>
            <a:endParaRPr lang="ru-RU" sz="2000" i="1" dirty="0">
              <a:latin typeface="Times New Roman" pitchFamily="18" charset="0"/>
              <a:cs typeface="Times New Roman" pitchFamily="18" charset="0"/>
            </a:endParaRPr>
          </a:p>
        </p:txBody>
      </p:sp>
    </p:spTree>
    <p:extLst>
      <p:ext uri="{BB962C8B-B14F-4D97-AF65-F5344CB8AC3E}">
        <p14:creationId xmlns:p14="http://schemas.microsoft.com/office/powerpoint/2010/main" val="2819857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 calcmode="lin" valueType="num">
                                      <p:cBhvr>
                                        <p:cTn id="9" dur="3000" fill="hold"/>
                                        <p:tgtEl>
                                          <p:spTgt spid="2"/>
                                        </p:tgtEl>
                                        <p:attrNameLst>
                                          <p:attrName>style.rotation</p:attrName>
                                        </p:attrNameLst>
                                      </p:cBhvr>
                                      <p:tavLst>
                                        <p:tav tm="0">
                                          <p:val>
                                            <p:fltVal val="360"/>
                                          </p:val>
                                        </p:tav>
                                        <p:tav tm="100000">
                                          <p:val>
                                            <p:fltVal val="0"/>
                                          </p:val>
                                        </p:tav>
                                      </p:tavLst>
                                    </p:anim>
                                    <p:animEffect transition="in" filter="fade">
                                      <p:cBhvr>
                                        <p:cTn id="10" dur="3000"/>
                                        <p:tgtEl>
                                          <p:spTgt spid="2"/>
                                        </p:tgtEl>
                                      </p:cBhvr>
                                    </p:animEffect>
                                  </p:childTnLst>
                                </p:cTn>
                              </p:par>
                              <p:par>
                                <p:cTn id="11" presetID="45" presetClass="entr" presetSubtype="0" fill="hold" grpId="0" nodeType="withEffect">
                                  <p:stCondLst>
                                    <p:cond delay="0"/>
                                  </p:stCondLst>
                                  <p:iterate type="lt">
                                    <p:tmPct val="10000"/>
                                  </p:iterate>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ppt_w</p:attrName>
                                        </p:attrNameLst>
                                      </p:cBhvr>
                                      <p:tavLst>
                                        <p:tav tm="0" fmla="#ppt_w*sin(2.5*pi*$)">
                                          <p:val>
                                            <p:fltVal val="0"/>
                                          </p:val>
                                        </p:tav>
                                        <p:tav tm="100000">
                                          <p:val>
                                            <p:fltVal val="1"/>
                                          </p:val>
                                        </p:tav>
                                      </p:tavLst>
                                    </p:anim>
                                    <p:anim calcmode="lin" valueType="num">
                                      <p:cBhvr>
                                        <p:cTn id="15" dur="1000" fill="hold"/>
                                        <p:tgtEl>
                                          <p:spTgt spid="3"/>
                                        </p:tgtEl>
                                        <p:attrNameLst>
                                          <p:attrName>ppt_h</p:attrName>
                                        </p:attrNameLst>
                                      </p:cBhvr>
                                      <p:tavLst>
                                        <p:tav tm="0">
                                          <p:val>
                                            <p:strVal val="#ppt_h"/>
                                          </p:val>
                                        </p:tav>
                                        <p:tav tm="100000">
                                          <p:val>
                                            <p:strVal val="#ppt_h"/>
                                          </p:val>
                                        </p:tav>
                                      </p:tavLst>
                                    </p:anim>
                                  </p:childTnLst>
                                </p:cTn>
                              </p:par>
                              <p:par>
                                <p:cTn id="16" presetID="35" presetClass="entr" presetSubtype="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3000"/>
                                        <p:tgtEl>
                                          <p:spTgt spid="4"/>
                                        </p:tgtEl>
                                      </p:cBhvr>
                                    </p:animEffect>
                                    <p:anim calcmode="lin" valueType="num">
                                      <p:cBhvr>
                                        <p:cTn id="19" dur="3000" fill="hold"/>
                                        <p:tgtEl>
                                          <p:spTgt spid="4"/>
                                        </p:tgtEl>
                                        <p:attrNameLst>
                                          <p:attrName>style.rotation</p:attrName>
                                        </p:attrNameLst>
                                      </p:cBhvr>
                                      <p:tavLst>
                                        <p:tav tm="0">
                                          <p:val>
                                            <p:fltVal val="720"/>
                                          </p:val>
                                        </p:tav>
                                        <p:tav tm="100000">
                                          <p:val>
                                            <p:fltVal val="0"/>
                                          </p:val>
                                        </p:tav>
                                      </p:tavLst>
                                    </p:anim>
                                    <p:anim calcmode="lin" valueType="num">
                                      <p:cBhvr>
                                        <p:cTn id="20" dur="3000" fill="hold"/>
                                        <p:tgtEl>
                                          <p:spTgt spid="4"/>
                                        </p:tgtEl>
                                        <p:attrNameLst>
                                          <p:attrName>ppt_h</p:attrName>
                                        </p:attrNameLst>
                                      </p:cBhvr>
                                      <p:tavLst>
                                        <p:tav tm="0">
                                          <p:val>
                                            <p:fltVal val="0"/>
                                          </p:val>
                                        </p:tav>
                                        <p:tav tm="100000">
                                          <p:val>
                                            <p:strVal val="#ppt_h"/>
                                          </p:val>
                                        </p:tav>
                                      </p:tavLst>
                                    </p:anim>
                                    <p:anim calcmode="lin" valueType="num">
                                      <p:cBhvr>
                                        <p:cTn id="21" dur="3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57400" y="228600"/>
            <a:ext cx="8077200" cy="2057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kk-KZ" i="1" dirty="0">
                <a:latin typeface="Times New Roman" pitchFamily="18" charset="0"/>
                <a:cs typeface="Times New Roman" pitchFamily="18" charset="0"/>
              </a:rPr>
              <a:t>	Жер пайдалану құқығының мазмұнын олардың түрлері бойынша көрсету үшін жер пайдалану құқығының объектісіне және оның  құқықтық режиміне тоқталамыз. </a:t>
            </a:r>
          </a:p>
          <a:p>
            <a:pPr algn="just"/>
            <a:r>
              <a:rPr lang="kk-KZ" i="1" dirty="0">
                <a:latin typeface="Times New Roman" pitchFamily="18" charset="0"/>
                <a:cs typeface="Times New Roman" pitchFamily="18" charset="0"/>
              </a:rPr>
              <a:t>	Азаматтар  мен заңды тұлғалардың жер пайдалану құқығы мазмұнының туындауына негіз болып атқарушы органның жер учаскесіне жер пайдалану құқығын табыстау жөніндегі құзіретіне сәйкес оның шешімі табылады.</a:t>
            </a:r>
            <a:endParaRPr lang="ru-RU" i="1" dirty="0">
              <a:latin typeface="Times New Roman" pitchFamily="18" charset="0"/>
              <a:cs typeface="Times New Roman" pitchFamily="18" charset="0"/>
            </a:endParaRPr>
          </a:p>
        </p:txBody>
      </p:sp>
      <p:sp>
        <p:nvSpPr>
          <p:cNvPr id="3" name="Прямоугольник 2"/>
          <p:cNvSpPr/>
          <p:nvPr/>
        </p:nvSpPr>
        <p:spPr>
          <a:xfrm>
            <a:off x="5029200" y="2438400"/>
            <a:ext cx="2362200" cy="1981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kk-KZ" sz="2000" i="1" dirty="0">
                <a:latin typeface="Times New Roman" pitchFamily="18" charset="0"/>
                <a:cs typeface="Times New Roman" pitchFamily="18" charset="0"/>
              </a:rPr>
              <a:t>Уақытша ақысыз жер пайдалану құқығы;</a:t>
            </a:r>
            <a:endParaRPr lang="ru-RU" sz="2000" i="1" dirty="0">
              <a:latin typeface="Times New Roman" pitchFamily="18" charset="0"/>
              <a:cs typeface="Times New Roman" pitchFamily="18" charset="0"/>
            </a:endParaRPr>
          </a:p>
        </p:txBody>
      </p:sp>
      <p:sp>
        <p:nvSpPr>
          <p:cNvPr id="4" name="Прямоугольник 3"/>
          <p:cNvSpPr/>
          <p:nvPr/>
        </p:nvSpPr>
        <p:spPr>
          <a:xfrm>
            <a:off x="7620000" y="2438400"/>
            <a:ext cx="2362200" cy="1981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kk-KZ" sz="2000" i="1" dirty="0">
                <a:latin typeface="Times New Roman" pitchFamily="18" charset="0"/>
                <a:cs typeface="Times New Roman" pitchFamily="18" charset="0"/>
              </a:rPr>
              <a:t>Уақытша ақылы жер пайдалану құқығы;</a:t>
            </a:r>
            <a:endParaRPr lang="ru-RU" sz="2000" i="1" dirty="0">
              <a:latin typeface="Times New Roman" pitchFamily="18" charset="0"/>
              <a:cs typeface="Times New Roman" pitchFamily="18" charset="0"/>
            </a:endParaRPr>
          </a:p>
        </p:txBody>
      </p:sp>
      <p:sp>
        <p:nvSpPr>
          <p:cNvPr id="5" name="Прямоугольник 4"/>
          <p:cNvSpPr/>
          <p:nvPr/>
        </p:nvSpPr>
        <p:spPr>
          <a:xfrm>
            <a:off x="2286000" y="2438400"/>
            <a:ext cx="2362200" cy="1981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kk-KZ" sz="2000" i="1" dirty="0">
                <a:latin typeface="Times New Roman" pitchFamily="18" charset="0"/>
                <a:cs typeface="Times New Roman" pitchFamily="18" charset="0"/>
              </a:rPr>
              <a:t>Уақытша жер пайдалану құқығы;</a:t>
            </a:r>
            <a:endParaRPr lang="ru-RU" sz="2000" i="1" dirty="0">
              <a:latin typeface="Times New Roman" pitchFamily="18" charset="0"/>
              <a:cs typeface="Times New Roman" pitchFamily="18" charset="0"/>
            </a:endParaRPr>
          </a:p>
        </p:txBody>
      </p:sp>
      <p:sp>
        <p:nvSpPr>
          <p:cNvPr id="6" name="Прямоугольник 5"/>
          <p:cNvSpPr/>
          <p:nvPr/>
        </p:nvSpPr>
        <p:spPr>
          <a:xfrm>
            <a:off x="2286000" y="4572000"/>
            <a:ext cx="2362200" cy="1981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kk-KZ" sz="2000" i="1" dirty="0">
                <a:latin typeface="Times New Roman" pitchFamily="18" charset="0"/>
                <a:cs typeface="Times New Roman" pitchFamily="18" charset="0"/>
              </a:rPr>
              <a:t>Кейінгі жер пайдалану құқығы;</a:t>
            </a:r>
            <a:endParaRPr lang="ru-RU" sz="2000" i="1" dirty="0">
              <a:latin typeface="Times New Roman" pitchFamily="18" charset="0"/>
              <a:cs typeface="Times New Roman" pitchFamily="18" charset="0"/>
            </a:endParaRPr>
          </a:p>
        </p:txBody>
      </p:sp>
      <p:sp>
        <p:nvSpPr>
          <p:cNvPr id="7" name="Прямоугольник 6"/>
          <p:cNvSpPr/>
          <p:nvPr/>
        </p:nvSpPr>
        <p:spPr>
          <a:xfrm>
            <a:off x="5029200" y="4572000"/>
            <a:ext cx="2362200" cy="1981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kk-KZ" sz="2000" i="1" dirty="0">
                <a:latin typeface="Times New Roman" pitchFamily="18" charset="0"/>
                <a:cs typeface="Times New Roman" pitchFamily="18" charset="0"/>
              </a:rPr>
              <a:t>Мемлекеттік жер пайдаланушылар</a:t>
            </a:r>
            <a:r>
              <a:rPr lang="en-US" sz="2000" i="1" dirty="0">
                <a:latin typeface="Times New Roman" pitchFamily="18" charset="0"/>
                <a:cs typeface="Times New Roman" pitchFamily="18" charset="0"/>
              </a:rPr>
              <a:t>-</a:t>
            </a:r>
            <a:r>
              <a:rPr lang="kk-KZ" sz="2000" i="1" dirty="0">
                <a:latin typeface="Times New Roman" pitchFamily="18" charset="0"/>
                <a:cs typeface="Times New Roman" pitchFamily="18" charset="0"/>
              </a:rPr>
              <a:t>дың құқықтық жағдайларының ерекшеліктері;</a:t>
            </a:r>
            <a:endParaRPr lang="ru-RU" sz="2000" i="1" dirty="0">
              <a:latin typeface="Times New Roman" pitchFamily="18" charset="0"/>
              <a:cs typeface="Times New Roman" pitchFamily="18" charset="0"/>
            </a:endParaRPr>
          </a:p>
        </p:txBody>
      </p:sp>
      <p:sp>
        <p:nvSpPr>
          <p:cNvPr id="8" name="Прямоугольник 7"/>
          <p:cNvSpPr/>
          <p:nvPr/>
        </p:nvSpPr>
        <p:spPr>
          <a:xfrm>
            <a:off x="7620000" y="4572000"/>
            <a:ext cx="2362200" cy="1981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kk-KZ" sz="2000" i="1" dirty="0">
                <a:latin typeface="Times New Roman" pitchFamily="18" charset="0"/>
                <a:cs typeface="Times New Roman" pitchFamily="18" charset="0"/>
              </a:rPr>
              <a:t>Тұрақты жер пайдалану құқығы.</a:t>
            </a:r>
            <a:endParaRPr lang="ru-RU" sz="2000" i="1" dirty="0">
              <a:latin typeface="Times New Roman" pitchFamily="18" charset="0"/>
              <a:cs typeface="Times New Roman" pitchFamily="18" charset="0"/>
            </a:endParaRPr>
          </a:p>
        </p:txBody>
      </p:sp>
    </p:spTree>
    <p:extLst>
      <p:ext uri="{BB962C8B-B14F-4D97-AF65-F5344CB8AC3E}">
        <p14:creationId xmlns:p14="http://schemas.microsoft.com/office/powerpoint/2010/main" val="125918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400" decel="100000"/>
                                        <p:tgtEl>
                                          <p:spTgt spid="2"/>
                                        </p:tgtEl>
                                      </p:cBhvr>
                                    </p:animEffect>
                                    <p:anim calcmode="lin" valueType="num">
                                      <p:cBhvr>
                                        <p:cTn id="8" dur="2400" decel="100000" fill="hold"/>
                                        <p:tgtEl>
                                          <p:spTgt spid="2"/>
                                        </p:tgtEl>
                                        <p:attrNameLst>
                                          <p:attrName>style.rotation</p:attrName>
                                        </p:attrNameLst>
                                      </p:cBhvr>
                                      <p:tavLst>
                                        <p:tav tm="0">
                                          <p:val>
                                            <p:fltVal val="-90"/>
                                          </p:val>
                                        </p:tav>
                                        <p:tav tm="100000">
                                          <p:val>
                                            <p:fltVal val="0"/>
                                          </p:val>
                                        </p:tav>
                                      </p:tavLst>
                                    </p:anim>
                                    <p:anim calcmode="lin" valueType="num">
                                      <p:cBhvr>
                                        <p:cTn id="9" dur="2400" decel="100000" fill="hold"/>
                                        <p:tgtEl>
                                          <p:spTgt spid="2"/>
                                        </p:tgtEl>
                                        <p:attrNameLst>
                                          <p:attrName>ppt_x</p:attrName>
                                        </p:attrNameLst>
                                      </p:cBhvr>
                                      <p:tavLst>
                                        <p:tav tm="0">
                                          <p:val>
                                            <p:strVal val="#ppt_x+0.4"/>
                                          </p:val>
                                        </p:tav>
                                        <p:tav tm="100000">
                                          <p:val>
                                            <p:strVal val="#ppt_x-0.05"/>
                                          </p:val>
                                        </p:tav>
                                      </p:tavLst>
                                    </p:anim>
                                    <p:anim calcmode="lin" valueType="num">
                                      <p:cBhvr>
                                        <p:cTn id="10" dur="2400" decel="100000" fill="hold"/>
                                        <p:tgtEl>
                                          <p:spTgt spid="2"/>
                                        </p:tgtEl>
                                        <p:attrNameLst>
                                          <p:attrName>ppt_y</p:attrName>
                                        </p:attrNameLst>
                                      </p:cBhvr>
                                      <p:tavLst>
                                        <p:tav tm="0">
                                          <p:val>
                                            <p:strVal val="#ppt_y-0.4"/>
                                          </p:val>
                                        </p:tav>
                                        <p:tav tm="100000">
                                          <p:val>
                                            <p:strVal val="#ppt_y+0.1"/>
                                          </p:val>
                                        </p:tav>
                                      </p:tavLst>
                                    </p:anim>
                                    <p:anim calcmode="lin" valueType="num">
                                      <p:cBhvr>
                                        <p:cTn id="11" dur="600" accel="100000" fill="hold">
                                          <p:stCondLst>
                                            <p:cond delay="2400"/>
                                          </p:stCondLst>
                                        </p:cTn>
                                        <p:tgtEl>
                                          <p:spTgt spid="2"/>
                                        </p:tgtEl>
                                        <p:attrNameLst>
                                          <p:attrName>ppt_x</p:attrName>
                                        </p:attrNameLst>
                                      </p:cBhvr>
                                      <p:tavLst>
                                        <p:tav tm="0">
                                          <p:val>
                                            <p:strVal val="#ppt_x-0.05"/>
                                          </p:val>
                                        </p:tav>
                                        <p:tav tm="100000">
                                          <p:val>
                                            <p:strVal val="#ppt_x"/>
                                          </p:val>
                                        </p:tav>
                                      </p:tavLst>
                                    </p:anim>
                                    <p:anim calcmode="lin" valueType="num">
                                      <p:cBhvr>
                                        <p:cTn id="12" dur="600" accel="100000" fill="hold">
                                          <p:stCondLst>
                                            <p:cond delay="2400"/>
                                          </p:stCondLst>
                                        </p:cTn>
                                        <p:tgtEl>
                                          <p:spTgt spid="2"/>
                                        </p:tgtEl>
                                        <p:attrNameLst>
                                          <p:attrName>ppt_y</p:attrName>
                                        </p:attrNameLst>
                                      </p:cBhvr>
                                      <p:tavLst>
                                        <p:tav tm="0">
                                          <p:val>
                                            <p:strVal val="#ppt_y+0.1"/>
                                          </p:val>
                                        </p:tav>
                                        <p:tav tm="100000">
                                          <p:val>
                                            <p:strVal val="#ppt_y"/>
                                          </p:val>
                                        </p:tav>
                                      </p:tavLst>
                                    </p:anim>
                                  </p:childTnLst>
                                </p:cTn>
                              </p:par>
                              <p:par>
                                <p:cTn id="13" presetID="15"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3000" fill="hold"/>
                                        <p:tgtEl>
                                          <p:spTgt spid="5"/>
                                        </p:tgtEl>
                                        <p:attrNameLst>
                                          <p:attrName>ppt_w</p:attrName>
                                        </p:attrNameLst>
                                      </p:cBhvr>
                                      <p:tavLst>
                                        <p:tav tm="0">
                                          <p:val>
                                            <p:fltVal val="0"/>
                                          </p:val>
                                        </p:tav>
                                        <p:tav tm="100000">
                                          <p:val>
                                            <p:strVal val="#ppt_w"/>
                                          </p:val>
                                        </p:tav>
                                      </p:tavLst>
                                    </p:anim>
                                    <p:anim calcmode="lin" valueType="num">
                                      <p:cBhvr>
                                        <p:cTn id="16" dur="3000" fill="hold"/>
                                        <p:tgtEl>
                                          <p:spTgt spid="5"/>
                                        </p:tgtEl>
                                        <p:attrNameLst>
                                          <p:attrName>ppt_h</p:attrName>
                                        </p:attrNameLst>
                                      </p:cBhvr>
                                      <p:tavLst>
                                        <p:tav tm="0">
                                          <p:val>
                                            <p:fltVal val="0"/>
                                          </p:val>
                                        </p:tav>
                                        <p:tav tm="100000">
                                          <p:val>
                                            <p:strVal val="#ppt_h"/>
                                          </p:val>
                                        </p:tav>
                                      </p:tavLst>
                                    </p:anim>
                                    <p:anim calcmode="lin" valueType="num">
                                      <p:cBhvr>
                                        <p:cTn id="17" dur="3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8" dur="3000" fill="hold"/>
                                        <p:tgtEl>
                                          <p:spTgt spid="5"/>
                                        </p:tgtEl>
                                        <p:attrNameLst>
                                          <p:attrName>ppt_y</p:attrName>
                                        </p:attrNameLst>
                                      </p:cBhvr>
                                      <p:tavLst>
                                        <p:tav tm="0" fmla="#ppt_y+(sin(-2*pi*(1-$))*-#ppt_x+cos(-2*pi*(1-$))*(1-#ppt_y))*(1-$)">
                                          <p:val>
                                            <p:fltVal val="0"/>
                                          </p:val>
                                        </p:tav>
                                        <p:tav tm="100000">
                                          <p:val>
                                            <p:fltVal val="1"/>
                                          </p:val>
                                        </p:tav>
                                      </p:tavLst>
                                    </p:anim>
                                  </p:childTnLst>
                                </p:cTn>
                              </p:par>
                              <p:par>
                                <p:cTn id="19" presetID="15"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3000" fill="hold"/>
                                        <p:tgtEl>
                                          <p:spTgt spid="3"/>
                                        </p:tgtEl>
                                        <p:attrNameLst>
                                          <p:attrName>ppt_w</p:attrName>
                                        </p:attrNameLst>
                                      </p:cBhvr>
                                      <p:tavLst>
                                        <p:tav tm="0">
                                          <p:val>
                                            <p:fltVal val="0"/>
                                          </p:val>
                                        </p:tav>
                                        <p:tav tm="100000">
                                          <p:val>
                                            <p:strVal val="#ppt_w"/>
                                          </p:val>
                                        </p:tav>
                                      </p:tavLst>
                                    </p:anim>
                                    <p:anim calcmode="lin" valueType="num">
                                      <p:cBhvr>
                                        <p:cTn id="22" dur="3000" fill="hold"/>
                                        <p:tgtEl>
                                          <p:spTgt spid="3"/>
                                        </p:tgtEl>
                                        <p:attrNameLst>
                                          <p:attrName>ppt_h</p:attrName>
                                        </p:attrNameLst>
                                      </p:cBhvr>
                                      <p:tavLst>
                                        <p:tav tm="0">
                                          <p:val>
                                            <p:fltVal val="0"/>
                                          </p:val>
                                        </p:tav>
                                        <p:tav tm="100000">
                                          <p:val>
                                            <p:strVal val="#ppt_h"/>
                                          </p:val>
                                        </p:tav>
                                      </p:tavLst>
                                    </p:anim>
                                    <p:anim calcmode="lin" valueType="num">
                                      <p:cBhvr>
                                        <p:cTn id="23" dur="3000" fill="hold"/>
                                        <p:tgtEl>
                                          <p:spTgt spid="3"/>
                                        </p:tgtEl>
                                        <p:attrNameLst>
                                          <p:attrName>ppt_x</p:attrName>
                                        </p:attrNameLst>
                                      </p:cBhvr>
                                      <p:tavLst>
                                        <p:tav tm="0" fmla="#ppt_x+(cos(-2*pi*(1-$))*-#ppt_x-sin(-2*pi*(1-$))*(1-#ppt_y))*(1-$)">
                                          <p:val>
                                            <p:fltVal val="0"/>
                                          </p:val>
                                        </p:tav>
                                        <p:tav tm="100000">
                                          <p:val>
                                            <p:fltVal val="1"/>
                                          </p:val>
                                        </p:tav>
                                      </p:tavLst>
                                    </p:anim>
                                    <p:anim calcmode="lin" valueType="num">
                                      <p:cBhvr>
                                        <p:cTn id="24" dur="3000" fill="hold"/>
                                        <p:tgtEl>
                                          <p:spTgt spid="3"/>
                                        </p:tgtEl>
                                        <p:attrNameLst>
                                          <p:attrName>ppt_y</p:attrName>
                                        </p:attrNameLst>
                                      </p:cBhvr>
                                      <p:tavLst>
                                        <p:tav tm="0" fmla="#ppt_y+(sin(-2*pi*(1-$))*-#ppt_x+cos(-2*pi*(1-$))*(1-#ppt_y))*(1-$)">
                                          <p:val>
                                            <p:fltVal val="0"/>
                                          </p:val>
                                        </p:tav>
                                        <p:tav tm="100000">
                                          <p:val>
                                            <p:fltVal val="1"/>
                                          </p:val>
                                        </p:tav>
                                      </p:tavLst>
                                    </p:anim>
                                  </p:childTnLst>
                                </p:cTn>
                              </p:par>
                              <p:par>
                                <p:cTn id="25" presetID="15"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3000" fill="hold"/>
                                        <p:tgtEl>
                                          <p:spTgt spid="4"/>
                                        </p:tgtEl>
                                        <p:attrNameLst>
                                          <p:attrName>ppt_w</p:attrName>
                                        </p:attrNameLst>
                                      </p:cBhvr>
                                      <p:tavLst>
                                        <p:tav tm="0">
                                          <p:val>
                                            <p:fltVal val="0"/>
                                          </p:val>
                                        </p:tav>
                                        <p:tav tm="100000">
                                          <p:val>
                                            <p:strVal val="#ppt_w"/>
                                          </p:val>
                                        </p:tav>
                                      </p:tavLst>
                                    </p:anim>
                                    <p:anim calcmode="lin" valueType="num">
                                      <p:cBhvr>
                                        <p:cTn id="28" dur="3000" fill="hold"/>
                                        <p:tgtEl>
                                          <p:spTgt spid="4"/>
                                        </p:tgtEl>
                                        <p:attrNameLst>
                                          <p:attrName>ppt_h</p:attrName>
                                        </p:attrNameLst>
                                      </p:cBhvr>
                                      <p:tavLst>
                                        <p:tav tm="0">
                                          <p:val>
                                            <p:fltVal val="0"/>
                                          </p:val>
                                        </p:tav>
                                        <p:tav tm="100000">
                                          <p:val>
                                            <p:strVal val="#ppt_h"/>
                                          </p:val>
                                        </p:tav>
                                      </p:tavLst>
                                    </p:anim>
                                    <p:anim calcmode="lin" valueType="num">
                                      <p:cBhvr>
                                        <p:cTn id="29" dur="3000" fill="hold"/>
                                        <p:tgtEl>
                                          <p:spTgt spid="4"/>
                                        </p:tgtEl>
                                        <p:attrNameLst>
                                          <p:attrName>ppt_x</p:attrName>
                                        </p:attrNameLst>
                                      </p:cBhvr>
                                      <p:tavLst>
                                        <p:tav tm="0" fmla="#ppt_x+(cos(-2*pi*(1-$))*-#ppt_x-sin(-2*pi*(1-$))*(1-#ppt_y))*(1-$)">
                                          <p:val>
                                            <p:fltVal val="0"/>
                                          </p:val>
                                        </p:tav>
                                        <p:tav tm="100000">
                                          <p:val>
                                            <p:fltVal val="1"/>
                                          </p:val>
                                        </p:tav>
                                      </p:tavLst>
                                    </p:anim>
                                    <p:anim calcmode="lin" valueType="num">
                                      <p:cBhvr>
                                        <p:cTn id="30" dur="3000" fill="hold"/>
                                        <p:tgtEl>
                                          <p:spTgt spid="4"/>
                                        </p:tgtEl>
                                        <p:attrNameLst>
                                          <p:attrName>ppt_y</p:attrName>
                                        </p:attrNameLst>
                                      </p:cBhvr>
                                      <p:tavLst>
                                        <p:tav tm="0" fmla="#ppt_y+(sin(-2*pi*(1-$))*-#ppt_x+cos(-2*pi*(1-$))*(1-#ppt_y))*(1-$)">
                                          <p:val>
                                            <p:fltVal val="0"/>
                                          </p:val>
                                        </p:tav>
                                        <p:tav tm="100000">
                                          <p:val>
                                            <p:fltVal val="1"/>
                                          </p:val>
                                        </p:tav>
                                      </p:tavLst>
                                    </p:anim>
                                  </p:childTnLst>
                                </p:cTn>
                              </p:par>
                              <p:par>
                                <p:cTn id="31" presetID="15"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3000" fill="hold"/>
                                        <p:tgtEl>
                                          <p:spTgt spid="6"/>
                                        </p:tgtEl>
                                        <p:attrNameLst>
                                          <p:attrName>ppt_w</p:attrName>
                                        </p:attrNameLst>
                                      </p:cBhvr>
                                      <p:tavLst>
                                        <p:tav tm="0">
                                          <p:val>
                                            <p:fltVal val="0"/>
                                          </p:val>
                                        </p:tav>
                                        <p:tav tm="100000">
                                          <p:val>
                                            <p:strVal val="#ppt_w"/>
                                          </p:val>
                                        </p:tav>
                                      </p:tavLst>
                                    </p:anim>
                                    <p:anim calcmode="lin" valueType="num">
                                      <p:cBhvr>
                                        <p:cTn id="34" dur="3000" fill="hold"/>
                                        <p:tgtEl>
                                          <p:spTgt spid="6"/>
                                        </p:tgtEl>
                                        <p:attrNameLst>
                                          <p:attrName>ppt_h</p:attrName>
                                        </p:attrNameLst>
                                      </p:cBhvr>
                                      <p:tavLst>
                                        <p:tav tm="0">
                                          <p:val>
                                            <p:fltVal val="0"/>
                                          </p:val>
                                        </p:tav>
                                        <p:tav tm="100000">
                                          <p:val>
                                            <p:strVal val="#ppt_h"/>
                                          </p:val>
                                        </p:tav>
                                      </p:tavLst>
                                    </p:anim>
                                    <p:anim calcmode="lin" valueType="num">
                                      <p:cBhvr>
                                        <p:cTn id="35" dur="3000" fill="hold"/>
                                        <p:tgtEl>
                                          <p:spTgt spid="6"/>
                                        </p:tgtEl>
                                        <p:attrNameLst>
                                          <p:attrName>ppt_x</p:attrName>
                                        </p:attrNameLst>
                                      </p:cBhvr>
                                      <p:tavLst>
                                        <p:tav tm="0" fmla="#ppt_x+(cos(-2*pi*(1-$))*-#ppt_x-sin(-2*pi*(1-$))*(1-#ppt_y))*(1-$)">
                                          <p:val>
                                            <p:fltVal val="0"/>
                                          </p:val>
                                        </p:tav>
                                        <p:tav tm="100000">
                                          <p:val>
                                            <p:fltVal val="1"/>
                                          </p:val>
                                        </p:tav>
                                      </p:tavLst>
                                    </p:anim>
                                    <p:anim calcmode="lin" valueType="num">
                                      <p:cBhvr>
                                        <p:cTn id="36" dur="3000" fill="hold"/>
                                        <p:tgtEl>
                                          <p:spTgt spid="6"/>
                                        </p:tgtEl>
                                        <p:attrNameLst>
                                          <p:attrName>ppt_y</p:attrName>
                                        </p:attrNameLst>
                                      </p:cBhvr>
                                      <p:tavLst>
                                        <p:tav tm="0" fmla="#ppt_y+(sin(-2*pi*(1-$))*-#ppt_x+cos(-2*pi*(1-$))*(1-#ppt_y))*(1-$)">
                                          <p:val>
                                            <p:fltVal val="0"/>
                                          </p:val>
                                        </p:tav>
                                        <p:tav tm="100000">
                                          <p:val>
                                            <p:fltVal val="1"/>
                                          </p:val>
                                        </p:tav>
                                      </p:tavLst>
                                    </p:anim>
                                  </p:childTnLst>
                                </p:cTn>
                              </p:par>
                              <p:par>
                                <p:cTn id="37" presetID="15" presetClass="entr" presetSubtype="0"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3000" fill="hold"/>
                                        <p:tgtEl>
                                          <p:spTgt spid="7"/>
                                        </p:tgtEl>
                                        <p:attrNameLst>
                                          <p:attrName>ppt_w</p:attrName>
                                        </p:attrNameLst>
                                      </p:cBhvr>
                                      <p:tavLst>
                                        <p:tav tm="0">
                                          <p:val>
                                            <p:fltVal val="0"/>
                                          </p:val>
                                        </p:tav>
                                        <p:tav tm="100000">
                                          <p:val>
                                            <p:strVal val="#ppt_w"/>
                                          </p:val>
                                        </p:tav>
                                      </p:tavLst>
                                    </p:anim>
                                    <p:anim calcmode="lin" valueType="num">
                                      <p:cBhvr>
                                        <p:cTn id="40" dur="3000" fill="hold"/>
                                        <p:tgtEl>
                                          <p:spTgt spid="7"/>
                                        </p:tgtEl>
                                        <p:attrNameLst>
                                          <p:attrName>ppt_h</p:attrName>
                                        </p:attrNameLst>
                                      </p:cBhvr>
                                      <p:tavLst>
                                        <p:tav tm="0">
                                          <p:val>
                                            <p:fltVal val="0"/>
                                          </p:val>
                                        </p:tav>
                                        <p:tav tm="100000">
                                          <p:val>
                                            <p:strVal val="#ppt_h"/>
                                          </p:val>
                                        </p:tav>
                                      </p:tavLst>
                                    </p:anim>
                                    <p:anim calcmode="lin" valueType="num">
                                      <p:cBhvr>
                                        <p:cTn id="41" dur="3000" fill="hold"/>
                                        <p:tgtEl>
                                          <p:spTgt spid="7"/>
                                        </p:tgtEl>
                                        <p:attrNameLst>
                                          <p:attrName>ppt_x</p:attrName>
                                        </p:attrNameLst>
                                      </p:cBhvr>
                                      <p:tavLst>
                                        <p:tav tm="0" fmla="#ppt_x+(cos(-2*pi*(1-$))*-#ppt_x-sin(-2*pi*(1-$))*(1-#ppt_y))*(1-$)">
                                          <p:val>
                                            <p:fltVal val="0"/>
                                          </p:val>
                                        </p:tav>
                                        <p:tav tm="100000">
                                          <p:val>
                                            <p:fltVal val="1"/>
                                          </p:val>
                                        </p:tav>
                                      </p:tavLst>
                                    </p:anim>
                                    <p:anim calcmode="lin" valueType="num">
                                      <p:cBhvr>
                                        <p:cTn id="42" dur="3000" fill="hold"/>
                                        <p:tgtEl>
                                          <p:spTgt spid="7"/>
                                        </p:tgtEl>
                                        <p:attrNameLst>
                                          <p:attrName>ppt_y</p:attrName>
                                        </p:attrNameLst>
                                      </p:cBhvr>
                                      <p:tavLst>
                                        <p:tav tm="0" fmla="#ppt_y+(sin(-2*pi*(1-$))*-#ppt_x+cos(-2*pi*(1-$))*(1-#ppt_y))*(1-$)">
                                          <p:val>
                                            <p:fltVal val="0"/>
                                          </p:val>
                                        </p:tav>
                                        <p:tav tm="100000">
                                          <p:val>
                                            <p:fltVal val="1"/>
                                          </p:val>
                                        </p:tav>
                                      </p:tavLst>
                                    </p:anim>
                                  </p:childTnLst>
                                </p:cTn>
                              </p:par>
                              <p:par>
                                <p:cTn id="43" presetID="15" presetClass="entr" presetSubtype="0" fill="hold" grpId="0" nodeType="with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p:cTn id="45" dur="3000" fill="hold"/>
                                        <p:tgtEl>
                                          <p:spTgt spid="8"/>
                                        </p:tgtEl>
                                        <p:attrNameLst>
                                          <p:attrName>ppt_w</p:attrName>
                                        </p:attrNameLst>
                                      </p:cBhvr>
                                      <p:tavLst>
                                        <p:tav tm="0">
                                          <p:val>
                                            <p:fltVal val="0"/>
                                          </p:val>
                                        </p:tav>
                                        <p:tav tm="100000">
                                          <p:val>
                                            <p:strVal val="#ppt_w"/>
                                          </p:val>
                                        </p:tav>
                                      </p:tavLst>
                                    </p:anim>
                                    <p:anim calcmode="lin" valueType="num">
                                      <p:cBhvr>
                                        <p:cTn id="46" dur="3000" fill="hold"/>
                                        <p:tgtEl>
                                          <p:spTgt spid="8"/>
                                        </p:tgtEl>
                                        <p:attrNameLst>
                                          <p:attrName>ppt_h</p:attrName>
                                        </p:attrNameLst>
                                      </p:cBhvr>
                                      <p:tavLst>
                                        <p:tav tm="0">
                                          <p:val>
                                            <p:fltVal val="0"/>
                                          </p:val>
                                        </p:tav>
                                        <p:tav tm="100000">
                                          <p:val>
                                            <p:strVal val="#ppt_h"/>
                                          </p:val>
                                        </p:tav>
                                      </p:tavLst>
                                    </p:anim>
                                    <p:anim calcmode="lin" valueType="num">
                                      <p:cBhvr>
                                        <p:cTn id="47" dur="3000" fill="hold"/>
                                        <p:tgtEl>
                                          <p:spTgt spid="8"/>
                                        </p:tgtEl>
                                        <p:attrNameLst>
                                          <p:attrName>ppt_x</p:attrName>
                                        </p:attrNameLst>
                                      </p:cBhvr>
                                      <p:tavLst>
                                        <p:tav tm="0" fmla="#ppt_x+(cos(-2*pi*(1-$))*-#ppt_x-sin(-2*pi*(1-$))*(1-#ppt_y))*(1-$)">
                                          <p:val>
                                            <p:fltVal val="0"/>
                                          </p:val>
                                        </p:tav>
                                        <p:tav tm="100000">
                                          <p:val>
                                            <p:fltVal val="1"/>
                                          </p:val>
                                        </p:tav>
                                      </p:tavLst>
                                    </p:anim>
                                    <p:anim calcmode="lin" valueType="num">
                                      <p:cBhvr>
                                        <p:cTn id="48" dur="3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pPr algn="just"/>
            <a:r>
              <a:rPr lang="kk-KZ" sz="2400" i="1" dirty="0">
                <a:latin typeface="Times New Roman" pitchFamily="18" charset="0"/>
                <a:cs typeface="Times New Roman" pitchFamily="18" charset="0"/>
              </a:rPr>
              <a:t>	Жер учаскелері ҚР азаматтары мен тұлғаларына уақытша ақысыз жер пайдалану құқығымен мына жағдайларда берілуі мүмкін:</a:t>
            </a:r>
            <a:endParaRPr lang="ru-RU" sz="2400" i="1" dirty="0">
              <a:latin typeface="Times New Roman" pitchFamily="18" charset="0"/>
              <a:cs typeface="Times New Roman" pitchFamily="18" charset="0"/>
            </a:endParaRPr>
          </a:p>
        </p:txBody>
      </p:sp>
      <p:sp>
        <p:nvSpPr>
          <p:cNvPr id="3" name="Содержимое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fontScale="92500"/>
          </a:bodyPr>
          <a:lstStyle/>
          <a:p>
            <a:pPr algn="just"/>
            <a:r>
              <a:rPr lang="kk-KZ" sz="2000" i="1" dirty="0">
                <a:latin typeface="Times New Roman" pitchFamily="18" charset="0"/>
                <a:cs typeface="Times New Roman" pitchFamily="18" charset="0"/>
              </a:rPr>
              <a:t> </a:t>
            </a:r>
            <a:r>
              <a:rPr lang="kk-KZ" i="1" dirty="0">
                <a:latin typeface="Times New Roman" pitchFamily="18" charset="0"/>
                <a:cs typeface="Times New Roman" pitchFamily="18" charset="0"/>
              </a:rPr>
              <a:t>ТҰРҒЫН ХАЛЫҚТЫҢ МАЛ ЖОЮЫ МЕН ШӨП ШАБУЫ ҮШІН;</a:t>
            </a:r>
          </a:p>
          <a:p>
            <a:pPr algn="just"/>
            <a:r>
              <a:rPr lang="kk-KZ" i="1" dirty="0">
                <a:latin typeface="Times New Roman" pitchFamily="18" charset="0"/>
                <a:cs typeface="Times New Roman" pitchFamily="18" charset="0"/>
              </a:rPr>
              <a:t> МЕМЛЕКЕТТІК ЖЕР ПАЙДАЛАНУШЫЛАРҒА;</a:t>
            </a:r>
          </a:p>
          <a:p>
            <a:pPr algn="just"/>
            <a:r>
              <a:rPr lang="kk-KZ" i="1" dirty="0">
                <a:latin typeface="Times New Roman" pitchFamily="18" charset="0"/>
                <a:cs typeface="Times New Roman" pitchFamily="18" charset="0"/>
              </a:rPr>
              <a:t> БАҚША ӨСІРУ ҮШІН;</a:t>
            </a:r>
          </a:p>
          <a:p>
            <a:pPr algn="just"/>
            <a:r>
              <a:rPr lang="kk-KZ" i="1" dirty="0">
                <a:latin typeface="Times New Roman" pitchFamily="18" charset="0"/>
                <a:cs typeface="Times New Roman" pitchFamily="18" charset="0"/>
              </a:rPr>
              <a:t> ҚЫЗМЕТТІК ЖЕР ТЕЛІМІ ҮШІН;</a:t>
            </a:r>
          </a:p>
          <a:p>
            <a:pPr algn="just"/>
            <a:r>
              <a:rPr lang="kk-KZ" i="1" dirty="0">
                <a:latin typeface="Times New Roman" pitchFamily="18" charset="0"/>
                <a:cs typeface="Times New Roman" pitchFamily="18" charset="0"/>
              </a:rPr>
              <a:t> ОРТАҚ ПАДАЛАНЫЛАТЫН ЖОЛДАРЫ САЛУ, МЕМЛЕКЕТТІК МЕНШІКТЕГІ ЖӘНЕ ӘЛЕУМЕТТІК</a:t>
            </a:r>
            <a:r>
              <a:rPr lang="en-US" i="1" dirty="0">
                <a:latin typeface="Times New Roman" pitchFamily="18" charset="0"/>
                <a:cs typeface="Times New Roman" pitchFamily="18" charset="0"/>
              </a:rPr>
              <a:t>-</a:t>
            </a:r>
            <a:r>
              <a:rPr lang="kk-KZ" i="1" dirty="0">
                <a:latin typeface="Times New Roman" pitchFamily="18" charset="0"/>
                <a:cs typeface="Times New Roman" pitchFamily="18" charset="0"/>
              </a:rPr>
              <a:t>МӘДЕНИ МАҚСАТТАҒЫ ОБЪЕКТІЛЕР ҚҰРЫЛЫСЫ КЕЗЕҢІНДЕ;</a:t>
            </a:r>
          </a:p>
          <a:p>
            <a:pPr algn="just"/>
            <a:r>
              <a:rPr lang="kk-KZ" i="1" dirty="0">
                <a:latin typeface="Times New Roman" pitchFamily="18" charset="0"/>
                <a:cs typeface="Times New Roman" pitchFamily="18" charset="0"/>
              </a:rPr>
              <a:t> ТОЗҒАН ЖӘНЕ БҮЛІНГЕ ЖЕРЛЕРДІ ҚАЛПЫНА КЕЛТІРУ КЕЗІНДЕ;</a:t>
            </a:r>
          </a:p>
          <a:p>
            <a:pPr algn="just"/>
            <a:r>
              <a:rPr lang="kk-KZ" i="1" dirty="0">
                <a:latin typeface="Times New Roman" pitchFamily="18" charset="0"/>
                <a:cs typeface="Times New Roman" pitchFamily="18" charset="0"/>
              </a:rPr>
              <a:t> ҚАЗАҚСТАН РЕСПУБЛИКАСЫ НЫҢ ЗАҢДАРЫНДА БЕЛГІЛЕНГЕН ТӘРТІППЕН ҮЙЛЕРДІ ЖӘНЕ ҒИМАРАТТАРДЫ УАҚЫТША АҚЫСЫЗ ПАЙДАЛАНУҒА БЕУ КЕЗІНДЕ;</a:t>
            </a:r>
          </a:p>
          <a:p>
            <a:pPr algn="just"/>
            <a:r>
              <a:rPr lang="kk-KZ" i="1" dirty="0">
                <a:latin typeface="Times New Roman" pitchFamily="18" charset="0"/>
                <a:cs typeface="Times New Roman" pitchFamily="18" charset="0"/>
              </a:rPr>
              <a:t> ҒИБАДАТ ОБЪЕКТІЛЕРІ ҮШІН.</a:t>
            </a:r>
            <a:endParaRPr lang="ru-RU" i="1" dirty="0">
              <a:latin typeface="Times New Roman" pitchFamily="18" charset="0"/>
              <a:cs typeface="Times New Roman" pitchFamily="18" charset="0"/>
            </a:endParaRPr>
          </a:p>
        </p:txBody>
      </p:sp>
    </p:spTree>
    <p:extLst>
      <p:ext uri="{BB962C8B-B14F-4D97-AF65-F5344CB8AC3E}">
        <p14:creationId xmlns:p14="http://schemas.microsoft.com/office/powerpoint/2010/main" val="3078635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3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3000" decel="50000" fill="hold">
                                          <p:stCondLst>
                                            <p:cond delay="0"/>
                                          </p:stCondLst>
                                        </p:cTn>
                                        <p:tgtEl>
                                          <p:spTgt spid="2"/>
                                        </p:tgtEl>
                                        <p:attrNameLst>
                                          <p:attrName>ppt_x</p:attrName>
                                          <p:attrName>ppt_y</p:attrName>
                                        </p:attrNameLst>
                                      </p:cBhvr>
                                    </p:animMotion>
                                    <p:animEffect transition="in" filter="fade">
                                      <p:cBhvr>
                                        <p:cTn id="9" dur="3000"/>
                                        <p:tgtEl>
                                          <p:spTgt spid="2"/>
                                        </p:tgtEl>
                                      </p:cBhvr>
                                    </p:animEffect>
                                  </p:childTnLst>
                                </p:cTn>
                              </p:par>
                              <p:par>
                                <p:cTn id="10" presetID="3" presetClass="entr" presetSubtype="10" fill="hold" grpId="0" nodeType="with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linds(horizontal)">
                                      <p:cBhvr>
                                        <p:cTn id="12" dur="3000"/>
                                        <p:tgtEl>
                                          <p:spTgt spid="3">
                                            <p:bg/>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linds(horizontal)">
                                      <p:cBhvr>
                                        <p:cTn id="15" dur="3000"/>
                                        <p:tgtEl>
                                          <p:spTgt spid="3">
                                            <p:txEl>
                                              <p:pRg st="0" end="0"/>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3000"/>
                                        <p:tgtEl>
                                          <p:spTgt spid="3">
                                            <p:txEl>
                                              <p:pRg st="1" end="1"/>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3000"/>
                                        <p:tgtEl>
                                          <p:spTgt spid="3">
                                            <p:txEl>
                                              <p:pRg st="2" end="2"/>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linds(horizontal)">
                                      <p:cBhvr>
                                        <p:cTn id="24" dur="3000"/>
                                        <p:tgtEl>
                                          <p:spTgt spid="3">
                                            <p:txEl>
                                              <p:pRg st="3" end="3"/>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3000"/>
                                        <p:tgtEl>
                                          <p:spTgt spid="3">
                                            <p:txEl>
                                              <p:pRg st="4" end="4"/>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linds(horizontal)">
                                      <p:cBhvr>
                                        <p:cTn id="30" dur="3000"/>
                                        <p:tgtEl>
                                          <p:spTgt spid="3">
                                            <p:txEl>
                                              <p:pRg st="5" end="5"/>
                                            </p:tx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linds(horizontal)">
                                      <p:cBhvr>
                                        <p:cTn id="33" dur="3000"/>
                                        <p:tgtEl>
                                          <p:spTgt spid="3">
                                            <p:txEl>
                                              <p:pRg st="6" end="6"/>
                                            </p:txEl>
                                          </p:spTgt>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linds(horizontal)">
                                      <p:cBhvr>
                                        <p:cTn id="36" dur="3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95600" y="228600"/>
            <a:ext cx="6400800" cy="9906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kk-KZ" sz="2000" i="1" dirty="0">
                <a:latin typeface="Times New Roman" pitchFamily="18" charset="0"/>
                <a:cs typeface="Times New Roman" pitchFamily="18" charset="0"/>
              </a:rPr>
              <a:t>Жер учаскелері тұрақты жер пайдалану құқығымен  мынадай мемлекеттік жер пайдаланушыларға беріледі:</a:t>
            </a:r>
            <a:endParaRPr lang="ru-RU" sz="2000" i="1" dirty="0">
              <a:latin typeface="Times New Roman" pitchFamily="18" charset="0"/>
              <a:cs typeface="Times New Roman" pitchFamily="18" charset="0"/>
            </a:endParaRPr>
          </a:p>
        </p:txBody>
      </p:sp>
      <p:sp>
        <p:nvSpPr>
          <p:cNvPr id="4" name="Прямоугольник с двумя вырезанными противолежащими углами 3"/>
          <p:cNvSpPr/>
          <p:nvPr/>
        </p:nvSpPr>
        <p:spPr>
          <a:xfrm>
            <a:off x="2362200" y="1524000"/>
            <a:ext cx="7696200" cy="4876800"/>
          </a:xfrm>
          <a:prstGeom prst="snip2DiagRect">
            <a:avLst/>
          </a:prstGeom>
        </p:spPr>
        <p:style>
          <a:lnRef idx="2">
            <a:schemeClr val="accent4"/>
          </a:lnRef>
          <a:fillRef idx="1">
            <a:schemeClr val="lt1"/>
          </a:fillRef>
          <a:effectRef idx="0">
            <a:schemeClr val="accent4"/>
          </a:effectRef>
          <a:fontRef idx="minor">
            <a:schemeClr val="dk1"/>
          </a:fontRef>
        </p:style>
        <p:txBody>
          <a:bodyPr rtlCol="0" anchor="ctr"/>
          <a:lstStyle/>
          <a:p>
            <a:pPr algn="just">
              <a:buFont typeface="Wingdings" pitchFamily="2" charset="2"/>
              <a:buChar char="v"/>
            </a:pPr>
            <a:r>
              <a:rPr lang="kk-KZ" dirty="0"/>
              <a:t> </a:t>
            </a:r>
            <a:r>
              <a:rPr lang="kk-KZ" sz="2400" i="1" dirty="0">
                <a:latin typeface="Times New Roman" pitchFamily="18" charset="0"/>
                <a:cs typeface="Times New Roman" pitchFamily="18" charset="0"/>
              </a:rPr>
              <a:t>кондоминиум объектілеріндегі үйлерді, үй</a:t>
            </a:r>
            <a:r>
              <a:rPr lang="en-US" sz="2400" i="1" dirty="0">
                <a:latin typeface="Times New Roman" pitchFamily="18" charset="0"/>
                <a:cs typeface="Times New Roman" pitchFamily="18" charset="0"/>
              </a:rPr>
              <a:t>-</a:t>
            </a:r>
            <a:r>
              <a:rPr lang="kk-KZ" sz="2400" i="1" dirty="0">
                <a:latin typeface="Times New Roman" pitchFamily="18" charset="0"/>
                <a:cs typeface="Times New Roman" pitchFamily="18" charset="0"/>
              </a:rPr>
              <a:t>жайларды шаруашылық жүргізу құқығымен немесе оралымды басқару құқығымен иеленетін заңды тұлғаларға;</a:t>
            </a:r>
          </a:p>
          <a:p>
            <a:pPr algn="just">
              <a:buFont typeface="Wingdings" pitchFamily="2" charset="2"/>
              <a:buChar char="v"/>
            </a:pPr>
            <a:r>
              <a:rPr lang="kk-KZ" sz="2400" i="1" dirty="0">
                <a:latin typeface="Times New Roman" pitchFamily="18" charset="0"/>
                <a:cs typeface="Times New Roman" pitchFamily="18" charset="0"/>
              </a:rPr>
              <a:t> ауыл шаруашылығы және орман шаруашылығы өндірісін жүзеге асыратын заңды тұлғалар;</a:t>
            </a:r>
          </a:p>
          <a:p>
            <a:pPr algn="just">
              <a:buFont typeface="Wingdings" pitchFamily="2" charset="2"/>
              <a:buChar char="v"/>
            </a:pPr>
            <a:r>
              <a:rPr lang="kk-KZ" sz="2400" i="1" dirty="0">
                <a:latin typeface="Times New Roman" pitchFamily="18" charset="0"/>
                <a:cs typeface="Times New Roman" pitchFamily="18" charset="0"/>
              </a:rPr>
              <a:t> ерекше қорғалатын табиғи аумақтар жерінде жер пайдалануды жүзеге асыратын заңды тұлғаларға;</a:t>
            </a:r>
          </a:p>
          <a:p>
            <a:pPr algn="just">
              <a:buFont typeface="Wingdings" pitchFamily="2" charset="2"/>
              <a:buChar char="v"/>
            </a:pPr>
            <a:r>
              <a:rPr lang="kk-KZ" sz="2400" i="1" dirty="0">
                <a:latin typeface="Times New Roman" pitchFamily="18" charset="0"/>
                <a:cs typeface="Times New Roman" pitchFamily="18" charset="0"/>
              </a:rPr>
              <a:t> Қазақстан Республикасының заң актілерінде көзделген өзге де жағдайларда.</a:t>
            </a:r>
            <a:endParaRPr lang="ru-RU"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857644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870">
                                          <p:stCondLst>
                                            <p:cond delay="0"/>
                                          </p:stCondLst>
                                        </p:cTn>
                                        <p:tgtEl>
                                          <p:spTgt spid="2"/>
                                        </p:tgtEl>
                                      </p:cBhvr>
                                    </p:animEffect>
                                    <p:anim calcmode="lin" valueType="num">
                                      <p:cBhvr>
                                        <p:cTn id="8" dur="2733"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2"/>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2"/>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2"/>
                                        </p:tgtEl>
                                        <p:attrNameLst>
                                          <p:attrName>ppt_y</p:attrName>
                                        </p:attrNameLst>
                                      </p:cBhvr>
                                      <p:tavLst>
                                        <p:tav tm="0" fmla="#ppt_y-sin(pi*$)/81">
                                          <p:val>
                                            <p:fltVal val="0"/>
                                          </p:val>
                                        </p:tav>
                                        <p:tav tm="100000">
                                          <p:val>
                                            <p:fltVal val="1"/>
                                          </p:val>
                                        </p:tav>
                                      </p:tavLst>
                                    </p:anim>
                                    <p:animScale>
                                      <p:cBhvr>
                                        <p:cTn id="13" dur="39">
                                          <p:stCondLst>
                                            <p:cond delay="975"/>
                                          </p:stCondLst>
                                        </p:cTn>
                                        <p:tgtEl>
                                          <p:spTgt spid="2"/>
                                        </p:tgtEl>
                                      </p:cBhvr>
                                      <p:to x="100000" y="60000"/>
                                    </p:animScale>
                                    <p:animScale>
                                      <p:cBhvr>
                                        <p:cTn id="14" dur="249" decel="50000">
                                          <p:stCondLst>
                                            <p:cond delay="1014"/>
                                          </p:stCondLst>
                                        </p:cTn>
                                        <p:tgtEl>
                                          <p:spTgt spid="2"/>
                                        </p:tgtEl>
                                      </p:cBhvr>
                                      <p:to x="100000" y="100000"/>
                                    </p:animScale>
                                    <p:animScale>
                                      <p:cBhvr>
                                        <p:cTn id="15" dur="39">
                                          <p:stCondLst>
                                            <p:cond delay="1968"/>
                                          </p:stCondLst>
                                        </p:cTn>
                                        <p:tgtEl>
                                          <p:spTgt spid="2"/>
                                        </p:tgtEl>
                                      </p:cBhvr>
                                      <p:to x="100000" y="80000"/>
                                    </p:animScale>
                                    <p:animScale>
                                      <p:cBhvr>
                                        <p:cTn id="16" dur="249" decel="50000">
                                          <p:stCondLst>
                                            <p:cond delay="2007"/>
                                          </p:stCondLst>
                                        </p:cTn>
                                        <p:tgtEl>
                                          <p:spTgt spid="2"/>
                                        </p:tgtEl>
                                      </p:cBhvr>
                                      <p:to x="100000" y="100000"/>
                                    </p:animScale>
                                    <p:animScale>
                                      <p:cBhvr>
                                        <p:cTn id="17" dur="39">
                                          <p:stCondLst>
                                            <p:cond delay="2463"/>
                                          </p:stCondLst>
                                        </p:cTn>
                                        <p:tgtEl>
                                          <p:spTgt spid="2"/>
                                        </p:tgtEl>
                                      </p:cBhvr>
                                      <p:to x="100000" y="90000"/>
                                    </p:animScale>
                                    <p:animScale>
                                      <p:cBhvr>
                                        <p:cTn id="18" dur="249" decel="50000">
                                          <p:stCondLst>
                                            <p:cond delay="2502"/>
                                          </p:stCondLst>
                                        </p:cTn>
                                        <p:tgtEl>
                                          <p:spTgt spid="2"/>
                                        </p:tgtEl>
                                      </p:cBhvr>
                                      <p:to x="100000" y="100000"/>
                                    </p:animScale>
                                    <p:animScale>
                                      <p:cBhvr>
                                        <p:cTn id="19" dur="39">
                                          <p:stCondLst>
                                            <p:cond delay="2712"/>
                                          </p:stCondLst>
                                        </p:cTn>
                                        <p:tgtEl>
                                          <p:spTgt spid="2"/>
                                        </p:tgtEl>
                                      </p:cBhvr>
                                      <p:to x="100000" y="95000"/>
                                    </p:animScale>
                                    <p:animScale>
                                      <p:cBhvr>
                                        <p:cTn id="20" dur="249" decel="50000">
                                          <p:stCondLst>
                                            <p:cond delay="2751"/>
                                          </p:stCondLst>
                                        </p:cTn>
                                        <p:tgtEl>
                                          <p:spTgt spid="2"/>
                                        </p:tgtEl>
                                      </p:cBhvr>
                                      <p:to x="100000" y="100000"/>
                                    </p:animScale>
                                  </p:childTnLst>
                                </p:cTn>
                              </p:par>
                              <p:par>
                                <p:cTn id="21" presetID="21" presetClass="entr" presetSubtype="8"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heel(8)">
                                      <p:cBhvr>
                                        <p:cTn id="23"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57400" y="228600"/>
            <a:ext cx="7924800" cy="152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kk-KZ" sz="2000" b="1" i="1" dirty="0" smtClean="0">
                <a:solidFill>
                  <a:srgbClr val="FF0000"/>
                </a:solidFill>
                <a:latin typeface="Times New Roman" pitchFamily="18" charset="0"/>
                <a:cs typeface="Times New Roman" pitchFamily="18" charset="0"/>
              </a:rPr>
              <a:t>Жер </a:t>
            </a:r>
            <a:r>
              <a:rPr lang="kk-KZ" sz="2000" b="1" i="1" dirty="0">
                <a:solidFill>
                  <a:srgbClr val="FF0000"/>
                </a:solidFill>
                <a:latin typeface="Times New Roman" pitchFamily="18" charset="0"/>
                <a:cs typeface="Times New Roman" pitchFamily="18" charset="0"/>
              </a:rPr>
              <a:t>учаскелеріндегі жер пайдалану құқығының субъектілері </a:t>
            </a:r>
            <a:r>
              <a:rPr lang="en-US" sz="2000" i="1" dirty="0">
                <a:latin typeface="Times New Roman" pitchFamily="18" charset="0"/>
                <a:cs typeface="Times New Roman" pitchFamily="18" charset="0"/>
              </a:rPr>
              <a:t>–</a:t>
            </a:r>
            <a:r>
              <a:rPr lang="kk-KZ" sz="2000" i="1" dirty="0">
                <a:latin typeface="Times New Roman" pitchFamily="18" charset="0"/>
                <a:cs typeface="Times New Roman" pitchFamily="18" charset="0"/>
              </a:rPr>
              <a:t> бұл жер құқығы қатынастарының субъектілері </a:t>
            </a:r>
            <a:r>
              <a:rPr lang="en-US" sz="2000" i="1" dirty="0">
                <a:latin typeface="Times New Roman" pitchFamily="18" charset="0"/>
                <a:cs typeface="Times New Roman" pitchFamily="18" charset="0"/>
              </a:rPr>
              <a:t>–</a:t>
            </a:r>
            <a:r>
              <a:rPr lang="kk-KZ" sz="2000" i="1" dirty="0">
                <a:latin typeface="Times New Roman" pitchFamily="18" charset="0"/>
                <a:cs typeface="Times New Roman" pitchFamily="18" charset="0"/>
              </a:rPr>
              <a:t> жер құқығы қатынастарының қатысушысы болып табылатын және соған сәйкес жер пайдалану құқығы саласында құқықтар мен міндеттерді иеленетін жеке заңды тұлғалар, мемлекет.</a:t>
            </a:r>
            <a:endParaRPr lang="ru-RU" sz="2000" i="1" dirty="0">
              <a:latin typeface="Times New Roman" pitchFamily="18" charset="0"/>
              <a:cs typeface="Times New Roman" pitchFamily="18" charset="0"/>
            </a:endParaRPr>
          </a:p>
        </p:txBody>
      </p:sp>
      <p:sp>
        <p:nvSpPr>
          <p:cNvPr id="3" name="Прямоугольник 2"/>
          <p:cNvSpPr/>
          <p:nvPr/>
        </p:nvSpPr>
        <p:spPr>
          <a:xfrm>
            <a:off x="3962400" y="1905000"/>
            <a:ext cx="4419600" cy="1066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kk-KZ" sz="2000" i="1" dirty="0">
                <a:latin typeface="Times New Roman" pitchFamily="18" charset="0"/>
                <a:cs typeface="Times New Roman" pitchFamily="18" charset="0"/>
              </a:rPr>
              <a:t>ҚР Жер кодексінің </a:t>
            </a:r>
            <a:r>
              <a:rPr lang="en-US" sz="2000" i="1" dirty="0">
                <a:latin typeface="Times New Roman" pitchFamily="18" charset="0"/>
                <a:cs typeface="Times New Roman" pitchFamily="18" charset="0"/>
              </a:rPr>
              <a:t>30-</a:t>
            </a:r>
            <a:r>
              <a:rPr lang="ru-RU" sz="2000" i="1" dirty="0" err="1">
                <a:latin typeface="Times New Roman" pitchFamily="18" charset="0"/>
                <a:cs typeface="Times New Roman" pitchFamily="18" charset="0"/>
              </a:rPr>
              <a:t>бабына</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сәйкес  жер</a:t>
            </a:r>
            <a:r>
              <a:rPr lang="ru-RU" sz="2000" i="1" dirty="0">
                <a:latin typeface="Times New Roman" pitchFamily="18" charset="0"/>
                <a:cs typeface="Times New Roman" pitchFamily="18" charset="0"/>
              </a:rPr>
              <a:t> пайдалану </a:t>
            </a:r>
            <a:r>
              <a:rPr lang="ru-RU" sz="2000" i="1" dirty="0" err="1">
                <a:latin typeface="Times New Roman" pitchFamily="18" charset="0"/>
                <a:cs typeface="Times New Roman" pitchFamily="18" charset="0"/>
              </a:rPr>
              <a:t>құқығының субъектілері</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келесі</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түрлерге бөлінеді</a:t>
            </a:r>
            <a:r>
              <a:rPr lang="ru-RU" sz="2000" i="1" dirty="0">
                <a:latin typeface="Times New Roman" pitchFamily="18" charset="0"/>
                <a:cs typeface="Times New Roman" pitchFamily="18" charset="0"/>
              </a:rPr>
              <a:t>.</a:t>
            </a:r>
          </a:p>
        </p:txBody>
      </p:sp>
      <p:sp>
        <p:nvSpPr>
          <p:cNvPr id="4" name="Прямоугольник 3"/>
          <p:cNvSpPr/>
          <p:nvPr/>
        </p:nvSpPr>
        <p:spPr>
          <a:xfrm>
            <a:off x="1828800" y="3200400"/>
            <a:ext cx="2590800" cy="1524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kk-KZ" sz="2000" i="1" dirty="0">
                <a:latin typeface="Times New Roman" pitchFamily="18" charset="0"/>
                <a:cs typeface="Times New Roman" pitchFamily="18" charset="0"/>
              </a:rPr>
              <a:t>Мемлекеттік және мемлекеттік емес субъектілері;</a:t>
            </a:r>
            <a:endParaRPr lang="ru-RU" sz="2000" i="1" dirty="0">
              <a:latin typeface="Times New Roman" pitchFamily="18" charset="0"/>
              <a:cs typeface="Times New Roman" pitchFamily="18" charset="0"/>
            </a:endParaRPr>
          </a:p>
        </p:txBody>
      </p:sp>
      <p:sp>
        <p:nvSpPr>
          <p:cNvPr id="5" name="Прямоугольник 4"/>
          <p:cNvSpPr/>
          <p:nvPr/>
        </p:nvSpPr>
        <p:spPr>
          <a:xfrm>
            <a:off x="4876800" y="3200400"/>
            <a:ext cx="2590800" cy="1524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kk-KZ" sz="2000" i="1" dirty="0">
                <a:latin typeface="Times New Roman" pitchFamily="18" charset="0"/>
                <a:cs typeface="Times New Roman" pitchFamily="18" charset="0"/>
              </a:rPr>
              <a:t>Ұлттық және шетелдік субъектілер;</a:t>
            </a:r>
            <a:endParaRPr lang="ru-RU" sz="2000" i="1" dirty="0">
              <a:latin typeface="Times New Roman" pitchFamily="18" charset="0"/>
              <a:cs typeface="Times New Roman" pitchFamily="18" charset="0"/>
            </a:endParaRPr>
          </a:p>
        </p:txBody>
      </p:sp>
      <p:sp>
        <p:nvSpPr>
          <p:cNvPr id="6" name="Прямоугольник 5"/>
          <p:cNvSpPr/>
          <p:nvPr/>
        </p:nvSpPr>
        <p:spPr>
          <a:xfrm>
            <a:off x="7848600" y="3200400"/>
            <a:ext cx="2590800" cy="1524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kk-KZ" sz="2000" i="1" dirty="0">
                <a:latin typeface="Times New Roman" pitchFamily="18" charset="0"/>
                <a:cs typeface="Times New Roman" pitchFamily="18" charset="0"/>
              </a:rPr>
              <a:t>Жеке және заңды тұлғалар;</a:t>
            </a:r>
            <a:endParaRPr lang="ru-RU" sz="2000" i="1" dirty="0">
              <a:latin typeface="Times New Roman" pitchFamily="18" charset="0"/>
              <a:cs typeface="Times New Roman" pitchFamily="18" charset="0"/>
            </a:endParaRPr>
          </a:p>
        </p:txBody>
      </p:sp>
      <p:sp>
        <p:nvSpPr>
          <p:cNvPr id="7" name="Прямоугольник 6"/>
          <p:cNvSpPr/>
          <p:nvPr/>
        </p:nvSpPr>
        <p:spPr>
          <a:xfrm>
            <a:off x="3276600" y="5029200"/>
            <a:ext cx="2590800" cy="1524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kk-KZ" sz="2000" i="1" dirty="0">
                <a:latin typeface="Times New Roman" pitchFamily="18" charset="0"/>
                <a:cs typeface="Times New Roman" pitchFamily="18" charset="0"/>
              </a:rPr>
              <a:t>Тұрақты және уақытша субъеткілер;</a:t>
            </a:r>
            <a:endParaRPr lang="ru-RU" sz="2000" i="1" dirty="0">
              <a:latin typeface="Times New Roman" pitchFamily="18" charset="0"/>
              <a:cs typeface="Times New Roman" pitchFamily="18" charset="0"/>
            </a:endParaRPr>
          </a:p>
        </p:txBody>
      </p:sp>
      <p:sp>
        <p:nvSpPr>
          <p:cNvPr id="8" name="Прямоугольник 7"/>
          <p:cNvSpPr/>
          <p:nvPr/>
        </p:nvSpPr>
        <p:spPr>
          <a:xfrm>
            <a:off x="6705600" y="5029200"/>
            <a:ext cx="2667000" cy="1524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kk-KZ" sz="2000" i="1" dirty="0">
                <a:latin typeface="Times New Roman" pitchFamily="18" charset="0"/>
                <a:cs typeface="Times New Roman" pitchFamily="18" charset="0"/>
              </a:rPr>
              <a:t>Бастапқы және кейінгі субъектілер.</a:t>
            </a:r>
            <a:endParaRPr lang="ru-RU" sz="2000" i="1" dirty="0">
              <a:latin typeface="Times New Roman" pitchFamily="18" charset="0"/>
              <a:cs typeface="Times New Roman" pitchFamily="18" charset="0"/>
            </a:endParaRPr>
          </a:p>
        </p:txBody>
      </p:sp>
      <p:cxnSp>
        <p:nvCxnSpPr>
          <p:cNvPr id="10" name="Прямая со стрелкой 9"/>
          <p:cNvCxnSpPr>
            <a:stCxn id="3" idx="1"/>
          </p:cNvCxnSpPr>
          <p:nvPr/>
        </p:nvCxnSpPr>
        <p:spPr>
          <a:xfrm flipH="1">
            <a:off x="2982351" y="2438400"/>
            <a:ext cx="980049" cy="762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a:endCxn id="7" idx="0"/>
          </p:cNvCxnSpPr>
          <p:nvPr/>
        </p:nvCxnSpPr>
        <p:spPr>
          <a:xfrm flipH="1">
            <a:off x="4572000" y="2971800"/>
            <a:ext cx="56271" cy="2057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a:stCxn id="3" idx="2"/>
            <a:endCxn id="5" idx="0"/>
          </p:cNvCxnSpPr>
          <p:nvPr/>
        </p:nvCxnSpPr>
        <p:spPr>
          <a:xfrm>
            <a:off x="6172200" y="2971800"/>
            <a:ext cx="0"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a:off x="7638757" y="2971800"/>
            <a:ext cx="0" cy="2057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a:stCxn id="3" idx="3"/>
          </p:cNvCxnSpPr>
          <p:nvPr/>
        </p:nvCxnSpPr>
        <p:spPr>
          <a:xfrm>
            <a:off x="8382000" y="2438400"/>
            <a:ext cx="990600" cy="762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9522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30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вырезанными противолежащими углами 1"/>
          <p:cNvSpPr/>
          <p:nvPr/>
        </p:nvSpPr>
        <p:spPr>
          <a:xfrm>
            <a:off x="1828800" y="228600"/>
            <a:ext cx="8610600" cy="6324600"/>
          </a:xfrm>
          <a:prstGeom prst="snip2Diag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kk-KZ" sz="2000" i="1" dirty="0">
                <a:latin typeface="Times New Roman" pitchFamily="18" charset="0"/>
                <a:cs typeface="Times New Roman" pitchFamily="18" charset="0"/>
              </a:rPr>
              <a:t>	</a:t>
            </a:r>
            <a:r>
              <a:rPr lang="kk-KZ" sz="2000" b="1" i="1" dirty="0">
                <a:latin typeface="Times New Roman" pitchFamily="18" charset="0"/>
                <a:cs typeface="Times New Roman" pitchFamily="18" charset="0"/>
              </a:rPr>
              <a:t>Мемлекеттік жер падаланушылар</a:t>
            </a:r>
            <a:r>
              <a:rPr lang="kk-KZ" sz="2000" i="1" dirty="0">
                <a:latin typeface="Times New Roman" pitchFamily="18" charset="0"/>
                <a:cs typeface="Times New Roman" pitchFamily="18" charset="0"/>
              </a:rPr>
              <a:t> </a:t>
            </a:r>
            <a:r>
              <a:rPr lang="en-US" sz="2000" i="1" dirty="0">
                <a:latin typeface="Times New Roman" pitchFamily="18" charset="0"/>
                <a:cs typeface="Times New Roman" pitchFamily="18" charset="0"/>
              </a:rPr>
              <a:t>–</a:t>
            </a:r>
            <a:r>
              <a:rPr lang="kk-KZ" sz="2000" i="1" dirty="0">
                <a:latin typeface="Times New Roman" pitchFamily="18" charset="0"/>
                <a:cs typeface="Times New Roman" pitchFamily="18" charset="0"/>
              </a:rPr>
              <a:t> мемлекеттік республикалық және коммуналдық заңды тұлғалар.</a:t>
            </a:r>
          </a:p>
          <a:p>
            <a:pPr algn="just"/>
            <a:r>
              <a:rPr lang="kk-KZ" sz="2000" i="1" dirty="0">
                <a:latin typeface="Times New Roman" pitchFamily="18" charset="0"/>
                <a:cs typeface="Times New Roman" pitchFamily="18" charset="0"/>
              </a:rPr>
              <a:t>	</a:t>
            </a:r>
            <a:r>
              <a:rPr lang="kk-KZ" sz="2000" b="1" i="1" dirty="0">
                <a:latin typeface="Times New Roman" pitchFamily="18" charset="0"/>
                <a:cs typeface="Times New Roman" pitchFamily="18" charset="0"/>
              </a:rPr>
              <a:t>Шетелдік жер пайдаланушылар </a:t>
            </a:r>
            <a:r>
              <a:rPr lang="en-US" sz="2000" i="1" dirty="0">
                <a:latin typeface="Times New Roman" pitchFamily="18" charset="0"/>
                <a:cs typeface="Times New Roman" pitchFamily="18" charset="0"/>
              </a:rPr>
              <a:t>–</a:t>
            </a:r>
            <a:r>
              <a:rPr lang="kk-KZ" sz="2000" i="1" dirty="0">
                <a:latin typeface="Times New Roman" pitchFamily="18" charset="0"/>
                <a:cs typeface="Times New Roman" pitchFamily="18" charset="0"/>
              </a:rPr>
              <a:t> бұл шет мемлекет азаматтары, азаматтығы жоқ адамдар, шет мемлекет заңдарына сәйкес құрылған заңды тұлғалар , шет  мемлекеттер, халықаралық бірлестіктер мен ұйымдар.</a:t>
            </a:r>
          </a:p>
          <a:p>
            <a:pPr algn="just"/>
            <a:r>
              <a:rPr lang="kk-KZ" sz="2000" i="1" dirty="0">
                <a:latin typeface="Times New Roman" pitchFamily="18" charset="0"/>
                <a:cs typeface="Times New Roman" pitchFamily="18" charset="0"/>
              </a:rPr>
              <a:t>	</a:t>
            </a:r>
            <a:r>
              <a:rPr lang="kk-KZ" sz="2000" b="1" i="1" dirty="0">
                <a:latin typeface="Times New Roman" pitchFamily="18" charset="0"/>
                <a:cs typeface="Times New Roman" pitchFamily="18" charset="0"/>
              </a:rPr>
              <a:t>Ұлттық жер пайдаланушылар</a:t>
            </a:r>
            <a:r>
              <a:rPr lang="kk-KZ" sz="2000" i="1" dirty="0">
                <a:latin typeface="Times New Roman" pitchFamily="18" charset="0"/>
                <a:cs typeface="Times New Roman" pitchFamily="18" charset="0"/>
              </a:rPr>
              <a:t> </a:t>
            </a:r>
            <a:r>
              <a:rPr lang="en-US" sz="2000" i="1" dirty="0">
                <a:latin typeface="Times New Roman" pitchFamily="18" charset="0"/>
                <a:cs typeface="Times New Roman" pitchFamily="18" charset="0"/>
              </a:rPr>
              <a:t>–</a:t>
            </a:r>
            <a:r>
              <a:rPr lang="kk-KZ" sz="2000" i="1" dirty="0">
                <a:latin typeface="Times New Roman" pitchFamily="18" charset="0"/>
                <a:cs typeface="Times New Roman" pitchFamily="18" charset="0"/>
              </a:rPr>
              <a:t> Қазақстан Республикасының азаматтары, Қазақстан Республикасы заңдарына сәйкес құрылған заңды тұлғалар, соның ішінде, шетелдік қатысушылары бар кәсіпорындар.</a:t>
            </a:r>
          </a:p>
          <a:p>
            <a:pPr algn="just"/>
            <a:r>
              <a:rPr lang="kk-KZ" sz="2000" i="1" dirty="0">
                <a:latin typeface="Times New Roman" pitchFamily="18" charset="0"/>
                <a:cs typeface="Times New Roman" pitchFamily="18" charset="0"/>
              </a:rPr>
              <a:t>	</a:t>
            </a:r>
            <a:r>
              <a:rPr lang="kk-KZ" sz="2000" b="1" i="1" dirty="0">
                <a:latin typeface="Times New Roman" pitchFamily="18" charset="0"/>
                <a:cs typeface="Times New Roman" pitchFamily="18" charset="0"/>
              </a:rPr>
              <a:t>Мемлекеттік емес жер падаланушылар </a:t>
            </a:r>
            <a:r>
              <a:rPr lang="en-US" sz="2000" i="1" dirty="0">
                <a:latin typeface="Times New Roman" pitchFamily="18" charset="0"/>
                <a:cs typeface="Times New Roman" pitchFamily="18" charset="0"/>
              </a:rPr>
              <a:t>–</a:t>
            </a:r>
            <a:r>
              <a:rPr lang="kk-KZ" sz="2000" i="1" dirty="0">
                <a:latin typeface="Times New Roman" pitchFamily="18" charset="0"/>
                <a:cs typeface="Times New Roman" pitchFamily="18" charset="0"/>
              </a:rPr>
              <a:t> азаматтар және мемлекеттік емес заңды тұлғалар. </a:t>
            </a:r>
          </a:p>
          <a:p>
            <a:pPr algn="just"/>
            <a:r>
              <a:rPr lang="kk-KZ" sz="2000" i="1" dirty="0">
                <a:latin typeface="Times New Roman" pitchFamily="18" charset="0"/>
                <a:cs typeface="Times New Roman" pitchFamily="18" charset="0"/>
              </a:rPr>
              <a:t>	</a:t>
            </a:r>
            <a:r>
              <a:rPr lang="kk-KZ" sz="2000" b="1" i="1" dirty="0">
                <a:latin typeface="Times New Roman" pitchFamily="18" charset="0"/>
                <a:cs typeface="Times New Roman" pitchFamily="18" charset="0"/>
              </a:rPr>
              <a:t>Бастапқы жер падаланушылар </a:t>
            </a:r>
            <a:r>
              <a:rPr lang="en-US" sz="2000" i="1" dirty="0">
                <a:latin typeface="Times New Roman" pitchFamily="18" charset="0"/>
                <a:cs typeface="Times New Roman" pitchFamily="18" charset="0"/>
              </a:rPr>
              <a:t>–</a:t>
            </a:r>
            <a:r>
              <a:rPr lang="kk-KZ" sz="2000" i="1" dirty="0">
                <a:latin typeface="Times New Roman" pitchFamily="18" charset="0"/>
                <a:cs typeface="Times New Roman" pitchFamily="18" charset="0"/>
              </a:rPr>
              <a:t> жер пайдалану құқығы Жер кодексінің </a:t>
            </a:r>
            <a:r>
              <a:rPr lang="en-US" sz="2000" i="1" dirty="0">
                <a:latin typeface="Times New Roman" pitchFamily="18" charset="0"/>
                <a:cs typeface="Times New Roman" pitchFamily="18" charset="0"/>
              </a:rPr>
              <a:t>32-</a:t>
            </a:r>
            <a:r>
              <a:rPr lang="kk-KZ" sz="2000" i="1" dirty="0">
                <a:latin typeface="Times New Roman" pitchFamily="18" charset="0"/>
                <a:cs typeface="Times New Roman" pitchFamily="18" charset="0"/>
              </a:rPr>
              <a:t>бабында көзделген тәртіппен тікелей мемлекеттен не осы құқықтан айыру тәртібімен басқа да бастапқы жер пайдаланушылардан алған тұлғалар.</a:t>
            </a:r>
          </a:p>
          <a:p>
            <a:pPr algn="just"/>
            <a:r>
              <a:rPr lang="kk-KZ" sz="2000" i="1" dirty="0">
                <a:latin typeface="Times New Roman" pitchFamily="18" charset="0"/>
                <a:cs typeface="Times New Roman" pitchFamily="18" charset="0"/>
              </a:rPr>
              <a:t>	</a:t>
            </a:r>
            <a:r>
              <a:rPr lang="kk-KZ" sz="2000" b="1" i="1" dirty="0">
                <a:latin typeface="Times New Roman" pitchFamily="18" charset="0"/>
                <a:cs typeface="Times New Roman" pitchFamily="18" charset="0"/>
              </a:rPr>
              <a:t>Тұрақты жер пайдаланушылар</a:t>
            </a:r>
            <a:r>
              <a:rPr lang="kk-KZ" sz="2000" i="1" dirty="0">
                <a:latin typeface="Times New Roman" pitchFamily="18" charset="0"/>
                <a:cs typeface="Times New Roman" pitchFamily="18" charset="0"/>
              </a:rPr>
              <a:t> </a:t>
            </a:r>
            <a:r>
              <a:rPr lang="en-US" sz="2000" i="1" dirty="0">
                <a:latin typeface="Times New Roman" pitchFamily="18" charset="0"/>
                <a:cs typeface="Times New Roman" pitchFamily="18" charset="0"/>
              </a:rPr>
              <a:t>–</a:t>
            </a:r>
            <a:r>
              <a:rPr lang="kk-KZ" sz="2000" i="1" dirty="0">
                <a:latin typeface="Times New Roman" pitchFamily="18" charset="0"/>
                <a:cs typeface="Times New Roman" pitchFamily="18" charset="0"/>
              </a:rPr>
              <a:t> жер пайдалану құқығының мерзімі шектеусіз сипатта болатын тұлғалар.</a:t>
            </a:r>
            <a:endParaRPr lang="ru-RU" sz="2000" i="1" dirty="0">
              <a:latin typeface="Times New Roman" pitchFamily="18" charset="0"/>
              <a:cs typeface="Times New Roman" pitchFamily="18" charset="0"/>
            </a:endParaRPr>
          </a:p>
        </p:txBody>
      </p:sp>
    </p:spTree>
    <p:extLst>
      <p:ext uri="{BB962C8B-B14F-4D97-AF65-F5344CB8AC3E}">
        <p14:creationId xmlns:p14="http://schemas.microsoft.com/office/powerpoint/2010/main" val="2666470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anim calcmode="lin" valueType="num">
                                      <p:cBhvr>
                                        <p:cTn id="8" dur="3000" fill="hold"/>
                                        <p:tgtEl>
                                          <p:spTgt spid="2"/>
                                        </p:tgtEl>
                                        <p:attrNameLst>
                                          <p:attrName>style.rotation</p:attrName>
                                        </p:attrNameLst>
                                      </p:cBhvr>
                                      <p:tavLst>
                                        <p:tav tm="0">
                                          <p:val>
                                            <p:fltVal val="720"/>
                                          </p:val>
                                        </p:tav>
                                        <p:tav tm="100000">
                                          <p:val>
                                            <p:fltVal val="0"/>
                                          </p:val>
                                        </p:tav>
                                      </p:tavLst>
                                    </p:anim>
                                    <p:anim calcmode="lin" valueType="num">
                                      <p:cBhvr>
                                        <p:cTn id="9" dur="3000" fill="hold"/>
                                        <p:tgtEl>
                                          <p:spTgt spid="2"/>
                                        </p:tgtEl>
                                        <p:attrNameLst>
                                          <p:attrName>ppt_h</p:attrName>
                                        </p:attrNameLst>
                                      </p:cBhvr>
                                      <p:tavLst>
                                        <p:tav tm="0">
                                          <p:val>
                                            <p:fltVal val="0"/>
                                          </p:val>
                                        </p:tav>
                                        <p:tav tm="100000">
                                          <p:val>
                                            <p:strVal val="#ppt_h"/>
                                          </p:val>
                                        </p:tav>
                                      </p:tavLst>
                                    </p:anim>
                                    <p:anim calcmode="lin" valueType="num">
                                      <p:cBhvr>
                                        <p:cTn id="10" dur="3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0" y="228600"/>
            <a:ext cx="6477000" cy="6096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kk-KZ" sz="2000" b="1" i="1" dirty="0">
                <a:latin typeface="Times New Roman" pitchFamily="18" charset="0"/>
                <a:cs typeface="Times New Roman" pitchFamily="18" charset="0"/>
              </a:rPr>
              <a:t>Жер қатынастарын түрлерге бөлу:</a:t>
            </a:r>
            <a:endParaRPr lang="ru-RU" sz="2000" b="1" i="1" dirty="0">
              <a:latin typeface="Times New Roman" pitchFamily="18" charset="0"/>
              <a:cs typeface="Times New Roman" pitchFamily="18" charset="0"/>
            </a:endParaRPr>
          </a:p>
        </p:txBody>
      </p:sp>
      <p:sp>
        <p:nvSpPr>
          <p:cNvPr id="3" name="Прямоугольник с двумя вырезанными противолежащими углами 2"/>
          <p:cNvSpPr/>
          <p:nvPr/>
        </p:nvSpPr>
        <p:spPr>
          <a:xfrm>
            <a:off x="1828800" y="1143000"/>
            <a:ext cx="3810000" cy="2590800"/>
          </a:xfrm>
          <a:prstGeom prst="snip2Diag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kk-KZ" sz="2000" i="1" dirty="0">
                <a:latin typeface="Times New Roman" pitchFamily="18" charset="0"/>
                <a:cs typeface="Times New Roman" pitchFamily="18" charset="0"/>
              </a:rPr>
              <a:t>	Материалдық нормалар </a:t>
            </a:r>
            <a:r>
              <a:rPr lang="en-US" sz="2000" i="1" dirty="0">
                <a:latin typeface="Times New Roman" pitchFamily="18" charset="0"/>
                <a:cs typeface="Times New Roman" pitchFamily="18" charset="0"/>
              </a:rPr>
              <a:t>–</a:t>
            </a:r>
            <a:r>
              <a:rPr lang="kk-KZ" sz="2000" i="1" dirty="0">
                <a:latin typeface="Times New Roman" pitchFamily="18" charset="0"/>
                <a:cs typeface="Times New Roman" pitchFamily="18" charset="0"/>
              </a:rPr>
              <a:t> бұл меншік, басқару, бақылау объектілерін, субъектілердің аталған мәселелері бойынша құқықтарын және  т.б. реттейтін жер туралы заңнаманың нормалары.</a:t>
            </a:r>
            <a:endParaRPr lang="ru-RU" sz="2000" i="1" dirty="0">
              <a:latin typeface="Times New Roman" pitchFamily="18" charset="0"/>
              <a:cs typeface="Times New Roman" pitchFamily="18" charset="0"/>
            </a:endParaRPr>
          </a:p>
        </p:txBody>
      </p:sp>
      <p:sp>
        <p:nvSpPr>
          <p:cNvPr id="4" name="Прямоугольник с двумя вырезанными противолежащими углами 3"/>
          <p:cNvSpPr/>
          <p:nvPr/>
        </p:nvSpPr>
        <p:spPr>
          <a:xfrm>
            <a:off x="5867400" y="1066800"/>
            <a:ext cx="4648200" cy="2743200"/>
          </a:xfrm>
          <a:prstGeom prst="snip2Diag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kk-KZ" sz="2000" i="1" dirty="0">
                <a:latin typeface="Times New Roman" pitchFamily="18" charset="0"/>
                <a:cs typeface="Times New Roman" pitchFamily="18" charset="0"/>
              </a:rPr>
              <a:t>	Іс жүргізушілік нормалар </a:t>
            </a:r>
            <a:r>
              <a:rPr lang="en-US" sz="2000" i="1" dirty="0">
                <a:latin typeface="Times New Roman" pitchFamily="18" charset="0"/>
                <a:cs typeface="Times New Roman" pitchFamily="18" charset="0"/>
              </a:rPr>
              <a:t>–</a:t>
            </a:r>
            <a:r>
              <a:rPr lang="kk-KZ" sz="2000" i="1" dirty="0">
                <a:latin typeface="Times New Roman" pitchFamily="18" charset="0"/>
                <a:cs typeface="Times New Roman" pitchFamily="18" charset="0"/>
              </a:rPr>
              <a:t> бұл жер туралы заңнаманың материалдық нормаларын қолдану тәртібі, мысалы, жеке меншік құқығын, жер пайдалану құқығын, жер үлестерін, жер учаскелерін беру мен алуды рәсімдеу.</a:t>
            </a:r>
            <a:endParaRPr lang="ru-RU" sz="2000" i="1" dirty="0">
              <a:latin typeface="Times New Roman" pitchFamily="18" charset="0"/>
              <a:cs typeface="Times New Roman" pitchFamily="18" charset="0"/>
            </a:endParaRPr>
          </a:p>
        </p:txBody>
      </p:sp>
      <p:sp>
        <p:nvSpPr>
          <p:cNvPr id="5" name="Прямоугольник 4"/>
          <p:cNvSpPr/>
          <p:nvPr/>
        </p:nvSpPr>
        <p:spPr>
          <a:xfrm>
            <a:off x="1981200" y="4038600"/>
            <a:ext cx="7848600" cy="23622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just"/>
            <a:r>
              <a:rPr lang="kk-KZ" sz="2000" i="1" dirty="0">
                <a:latin typeface="Times New Roman" pitchFamily="18" charset="0"/>
                <a:cs typeface="Times New Roman" pitchFamily="18" charset="0"/>
              </a:rPr>
              <a:t>	Б.Ф. Ерофеевтің тұжырымдауынша, іс жүргізушілік норма материалдық нормаға қарағанда дербес мәнге ие емес. Бұл дұрыс емес.</a:t>
            </a:r>
          </a:p>
          <a:p>
            <a:pPr algn="just"/>
            <a:r>
              <a:rPr lang="kk-KZ" sz="2000" i="1" dirty="0">
                <a:latin typeface="Times New Roman" pitchFamily="18" charset="0"/>
                <a:cs typeface="Times New Roman" pitchFamily="18" charset="0"/>
              </a:rPr>
              <a:t>	Дұрыс әрі негізді болып “жер процесі жер қорын мемлекеттік басқарудың бөлігі ғана емес, қажетті элементі де болып табылады” деген тұжырымдама табылады.</a:t>
            </a:r>
            <a:endParaRPr lang="ru-RU" sz="2000" i="1" dirty="0">
              <a:latin typeface="Times New Roman" pitchFamily="18" charset="0"/>
              <a:cs typeface="Times New Roman" pitchFamily="18" charset="0"/>
            </a:endParaRPr>
          </a:p>
        </p:txBody>
      </p:sp>
    </p:spTree>
    <p:extLst>
      <p:ext uri="{BB962C8B-B14F-4D97-AF65-F5344CB8AC3E}">
        <p14:creationId xmlns:p14="http://schemas.microsoft.com/office/powerpoint/2010/main" val="2964692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30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3000"/>
                                        <p:tgtEl>
                                          <p:spTgt spid="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ssolve">
                                      <p:cBhvr>
                                        <p:cTn id="13" dur="3000"/>
                                        <p:tgtEl>
                                          <p:spTgt spid="3"/>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dissolve">
                                      <p:cBhvr>
                                        <p:cTn id="16"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вырезанными противолежащими углами 1"/>
          <p:cNvSpPr/>
          <p:nvPr/>
        </p:nvSpPr>
        <p:spPr>
          <a:xfrm>
            <a:off x="3581400" y="228600"/>
            <a:ext cx="5257800" cy="1295400"/>
          </a:xfrm>
          <a:prstGeom prst="snip2DiagRect">
            <a:avLst/>
          </a:prstGeom>
        </p:spPr>
        <p:style>
          <a:lnRef idx="2">
            <a:schemeClr val="accent4"/>
          </a:lnRef>
          <a:fillRef idx="1">
            <a:schemeClr val="lt1"/>
          </a:fillRef>
          <a:effectRef idx="0">
            <a:schemeClr val="accent4"/>
          </a:effectRef>
          <a:fontRef idx="minor">
            <a:schemeClr val="dk1"/>
          </a:fontRef>
        </p:style>
        <p:txBody>
          <a:bodyPr rtlCol="0" anchor="ctr"/>
          <a:lstStyle/>
          <a:p>
            <a:pPr algn="ctr">
              <a:defRPr/>
            </a:pPr>
            <a:r>
              <a:rPr lang="kk-KZ" sz="2000" b="1" i="1" dirty="0">
                <a:latin typeface="Times New Roman" pitchFamily="18" charset="0"/>
                <a:cs typeface="Times New Roman" pitchFamily="18" charset="0"/>
              </a:rPr>
              <a:t>Жер процесінің құрылымы келесі процедуралардан тұрады:</a:t>
            </a:r>
            <a:endParaRPr lang="ru-RU" sz="2000" b="1" i="1" dirty="0">
              <a:latin typeface="Times New Roman" pitchFamily="18" charset="0"/>
              <a:cs typeface="Times New Roman" pitchFamily="18" charset="0"/>
            </a:endParaRPr>
          </a:p>
        </p:txBody>
      </p:sp>
      <p:sp>
        <p:nvSpPr>
          <p:cNvPr id="3" name="Прямоугольник 2"/>
          <p:cNvSpPr/>
          <p:nvPr/>
        </p:nvSpPr>
        <p:spPr>
          <a:xfrm>
            <a:off x="1905000" y="1828800"/>
            <a:ext cx="2514600" cy="25146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defRPr/>
            </a:pPr>
            <a:r>
              <a:rPr lang="kk-KZ" sz="2000" b="1" i="1" dirty="0">
                <a:latin typeface="Times New Roman" pitchFamily="18" charset="0"/>
                <a:cs typeface="Times New Roman" pitchFamily="18" charset="0"/>
              </a:rPr>
              <a:t>Құқыққолданушы жер  құқығы процедуралары;</a:t>
            </a:r>
            <a:endParaRPr lang="ru-RU" sz="2000" b="1" i="1" dirty="0">
              <a:latin typeface="Times New Roman" pitchFamily="18" charset="0"/>
              <a:cs typeface="Times New Roman" pitchFamily="18" charset="0"/>
            </a:endParaRPr>
          </a:p>
        </p:txBody>
      </p:sp>
      <p:sp>
        <p:nvSpPr>
          <p:cNvPr id="4" name="Прямоугольник 3"/>
          <p:cNvSpPr/>
          <p:nvPr/>
        </p:nvSpPr>
        <p:spPr>
          <a:xfrm>
            <a:off x="4800600" y="1828800"/>
            <a:ext cx="2667000" cy="25146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defRPr/>
            </a:pPr>
            <a:r>
              <a:rPr lang="kk-KZ" sz="2000" b="1" i="1" dirty="0">
                <a:latin typeface="Times New Roman" pitchFamily="18" charset="0"/>
                <a:cs typeface="Times New Roman" pitchFamily="18" charset="0"/>
              </a:rPr>
              <a:t>Ұйымдастырушы жер құқығы процедуралары;</a:t>
            </a:r>
            <a:endParaRPr lang="ru-RU" sz="2000" b="1" i="1" dirty="0">
              <a:latin typeface="Times New Roman" pitchFamily="18" charset="0"/>
              <a:cs typeface="Times New Roman" pitchFamily="18" charset="0"/>
            </a:endParaRPr>
          </a:p>
        </p:txBody>
      </p:sp>
      <p:sp>
        <p:nvSpPr>
          <p:cNvPr id="5" name="Прямоугольник 4"/>
          <p:cNvSpPr/>
          <p:nvPr/>
        </p:nvSpPr>
        <p:spPr>
          <a:xfrm>
            <a:off x="7848600" y="1828800"/>
            <a:ext cx="2438400" cy="2438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defRPr/>
            </a:pPr>
            <a:r>
              <a:rPr lang="kk-KZ" sz="2000" b="1" i="1" dirty="0">
                <a:latin typeface="Times New Roman" pitchFamily="18" charset="0"/>
                <a:cs typeface="Times New Roman" pitchFamily="18" charset="0"/>
              </a:rPr>
              <a:t>Жер құқығының билікке ие емес субъектілерінің заң қызметін жүзеге асыруына жағдай жасаушы жер құқығы процедуралары.</a:t>
            </a:r>
            <a:endParaRPr lang="ru-RU" sz="2000" b="1" i="1" dirty="0">
              <a:latin typeface="Times New Roman" pitchFamily="18" charset="0"/>
              <a:cs typeface="Times New Roman" pitchFamily="18" charset="0"/>
            </a:endParaRPr>
          </a:p>
        </p:txBody>
      </p:sp>
      <p:sp>
        <p:nvSpPr>
          <p:cNvPr id="6" name="Прямоугольник 5"/>
          <p:cNvSpPr/>
          <p:nvPr/>
        </p:nvSpPr>
        <p:spPr>
          <a:xfrm>
            <a:off x="1981200" y="4572000"/>
            <a:ext cx="8229600" cy="19050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just"/>
            <a:r>
              <a:rPr lang="kk-KZ" sz="2000" i="1" dirty="0">
                <a:latin typeface="Times New Roman" pitchFamily="18" charset="0"/>
                <a:cs typeface="Times New Roman" pitchFamily="18" charset="0"/>
              </a:rPr>
              <a:t>	Жер құқығы қатынастарын олардың объектілері, субъектілері және мазмұны бойынша бөлудің теориялық тұрғыдан танымдық және қолданбалы мәні бар. Жер және жер учаскелері барлық жер құқығы қатынастарының, әсіресе, меншік, жер пайдалану құқығының, жалға берудің, сервитуттың объектісі бола тұра, аса маңызды рөлге ие. </a:t>
            </a:r>
            <a:endParaRPr lang="ru-RU" sz="2000" i="1" dirty="0">
              <a:latin typeface="Times New Roman" pitchFamily="18" charset="0"/>
              <a:cs typeface="Times New Roman" pitchFamily="18" charset="0"/>
            </a:endParaRPr>
          </a:p>
        </p:txBody>
      </p:sp>
    </p:spTree>
    <p:extLst>
      <p:ext uri="{BB962C8B-B14F-4D97-AF65-F5344CB8AC3E}">
        <p14:creationId xmlns:p14="http://schemas.microsoft.com/office/powerpoint/2010/main" val="1654906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strVal val="#ppt_w*0.70"/>
                                          </p:val>
                                        </p:tav>
                                        <p:tav tm="100000">
                                          <p:val>
                                            <p:strVal val="#ppt_w"/>
                                          </p:val>
                                        </p:tav>
                                      </p:tavLst>
                                    </p:anim>
                                    <p:anim calcmode="lin" valueType="num">
                                      <p:cBhvr>
                                        <p:cTn id="8" dur="3000" fill="hold"/>
                                        <p:tgtEl>
                                          <p:spTgt spid="2"/>
                                        </p:tgtEl>
                                        <p:attrNameLst>
                                          <p:attrName>ppt_h</p:attrName>
                                        </p:attrNameLst>
                                      </p:cBhvr>
                                      <p:tavLst>
                                        <p:tav tm="0">
                                          <p:val>
                                            <p:strVal val="#ppt_h"/>
                                          </p:val>
                                        </p:tav>
                                        <p:tav tm="100000">
                                          <p:val>
                                            <p:strVal val="#ppt_h"/>
                                          </p:val>
                                        </p:tav>
                                      </p:tavLst>
                                    </p:anim>
                                    <p:animEffect transition="in" filter="fade">
                                      <p:cBhvr>
                                        <p:cTn id="9" dur="3000"/>
                                        <p:tgtEl>
                                          <p:spTgt spid="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3000" fill="hold"/>
                                        <p:tgtEl>
                                          <p:spTgt spid="3"/>
                                        </p:tgtEl>
                                        <p:attrNameLst>
                                          <p:attrName>ppt_w</p:attrName>
                                        </p:attrNameLst>
                                      </p:cBhvr>
                                      <p:tavLst>
                                        <p:tav tm="0">
                                          <p:val>
                                            <p:strVal val="#ppt_w*0.70"/>
                                          </p:val>
                                        </p:tav>
                                        <p:tav tm="100000">
                                          <p:val>
                                            <p:strVal val="#ppt_w"/>
                                          </p:val>
                                        </p:tav>
                                      </p:tavLst>
                                    </p:anim>
                                    <p:anim calcmode="lin" valueType="num">
                                      <p:cBhvr>
                                        <p:cTn id="13" dur="3000" fill="hold"/>
                                        <p:tgtEl>
                                          <p:spTgt spid="3"/>
                                        </p:tgtEl>
                                        <p:attrNameLst>
                                          <p:attrName>ppt_h</p:attrName>
                                        </p:attrNameLst>
                                      </p:cBhvr>
                                      <p:tavLst>
                                        <p:tav tm="0">
                                          <p:val>
                                            <p:strVal val="#ppt_h"/>
                                          </p:val>
                                        </p:tav>
                                        <p:tav tm="100000">
                                          <p:val>
                                            <p:strVal val="#ppt_h"/>
                                          </p:val>
                                        </p:tav>
                                      </p:tavLst>
                                    </p:anim>
                                    <p:animEffect transition="in" filter="fade">
                                      <p:cBhvr>
                                        <p:cTn id="14" dur="3000"/>
                                        <p:tgtEl>
                                          <p:spTgt spid="3"/>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3000" fill="hold"/>
                                        <p:tgtEl>
                                          <p:spTgt spid="4"/>
                                        </p:tgtEl>
                                        <p:attrNameLst>
                                          <p:attrName>ppt_w</p:attrName>
                                        </p:attrNameLst>
                                      </p:cBhvr>
                                      <p:tavLst>
                                        <p:tav tm="0">
                                          <p:val>
                                            <p:strVal val="#ppt_w*0.70"/>
                                          </p:val>
                                        </p:tav>
                                        <p:tav tm="100000">
                                          <p:val>
                                            <p:strVal val="#ppt_w"/>
                                          </p:val>
                                        </p:tav>
                                      </p:tavLst>
                                    </p:anim>
                                    <p:anim calcmode="lin" valueType="num">
                                      <p:cBhvr>
                                        <p:cTn id="18" dur="3000" fill="hold"/>
                                        <p:tgtEl>
                                          <p:spTgt spid="4"/>
                                        </p:tgtEl>
                                        <p:attrNameLst>
                                          <p:attrName>ppt_h</p:attrName>
                                        </p:attrNameLst>
                                      </p:cBhvr>
                                      <p:tavLst>
                                        <p:tav tm="0">
                                          <p:val>
                                            <p:strVal val="#ppt_h"/>
                                          </p:val>
                                        </p:tav>
                                        <p:tav tm="100000">
                                          <p:val>
                                            <p:strVal val="#ppt_h"/>
                                          </p:val>
                                        </p:tav>
                                      </p:tavLst>
                                    </p:anim>
                                    <p:animEffect transition="in" filter="fade">
                                      <p:cBhvr>
                                        <p:cTn id="19" dur="3000"/>
                                        <p:tgtEl>
                                          <p:spTgt spid="4"/>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3000" fill="hold"/>
                                        <p:tgtEl>
                                          <p:spTgt spid="5"/>
                                        </p:tgtEl>
                                        <p:attrNameLst>
                                          <p:attrName>ppt_w</p:attrName>
                                        </p:attrNameLst>
                                      </p:cBhvr>
                                      <p:tavLst>
                                        <p:tav tm="0">
                                          <p:val>
                                            <p:strVal val="#ppt_w*0.70"/>
                                          </p:val>
                                        </p:tav>
                                        <p:tav tm="100000">
                                          <p:val>
                                            <p:strVal val="#ppt_w"/>
                                          </p:val>
                                        </p:tav>
                                      </p:tavLst>
                                    </p:anim>
                                    <p:anim calcmode="lin" valueType="num">
                                      <p:cBhvr>
                                        <p:cTn id="23" dur="3000" fill="hold"/>
                                        <p:tgtEl>
                                          <p:spTgt spid="5"/>
                                        </p:tgtEl>
                                        <p:attrNameLst>
                                          <p:attrName>ppt_h</p:attrName>
                                        </p:attrNameLst>
                                      </p:cBhvr>
                                      <p:tavLst>
                                        <p:tav tm="0">
                                          <p:val>
                                            <p:strVal val="#ppt_h"/>
                                          </p:val>
                                        </p:tav>
                                        <p:tav tm="100000">
                                          <p:val>
                                            <p:strVal val="#ppt_h"/>
                                          </p:val>
                                        </p:tav>
                                      </p:tavLst>
                                    </p:anim>
                                    <p:animEffect transition="in" filter="fade">
                                      <p:cBhvr>
                                        <p:cTn id="24" dur="3000"/>
                                        <p:tgtEl>
                                          <p:spTgt spid="5"/>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3000" fill="hold"/>
                                        <p:tgtEl>
                                          <p:spTgt spid="6"/>
                                        </p:tgtEl>
                                        <p:attrNameLst>
                                          <p:attrName>ppt_w</p:attrName>
                                        </p:attrNameLst>
                                      </p:cBhvr>
                                      <p:tavLst>
                                        <p:tav tm="0">
                                          <p:val>
                                            <p:strVal val="#ppt_w*0.70"/>
                                          </p:val>
                                        </p:tav>
                                        <p:tav tm="100000">
                                          <p:val>
                                            <p:strVal val="#ppt_w"/>
                                          </p:val>
                                        </p:tav>
                                      </p:tavLst>
                                    </p:anim>
                                    <p:anim calcmode="lin" valueType="num">
                                      <p:cBhvr>
                                        <p:cTn id="28" dur="3000" fill="hold"/>
                                        <p:tgtEl>
                                          <p:spTgt spid="6"/>
                                        </p:tgtEl>
                                        <p:attrNameLst>
                                          <p:attrName>ppt_h</p:attrName>
                                        </p:attrNameLst>
                                      </p:cBhvr>
                                      <p:tavLst>
                                        <p:tav tm="0">
                                          <p:val>
                                            <p:strVal val="#ppt_h"/>
                                          </p:val>
                                        </p:tav>
                                        <p:tav tm="100000">
                                          <p:val>
                                            <p:strVal val="#ppt_h"/>
                                          </p:val>
                                        </p:tav>
                                      </p:tavLst>
                                    </p:anim>
                                    <p:animEffect transition="in" filter="fade">
                                      <p:cBhvr>
                                        <p:cTn id="29"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33600" y="152400"/>
            <a:ext cx="8001000" cy="15240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kk-KZ" sz="2000" i="1" dirty="0" smtClean="0">
                <a:solidFill>
                  <a:srgbClr val="FF0000"/>
                </a:solidFill>
                <a:latin typeface="Times New Roman" pitchFamily="18" charset="0"/>
                <a:cs typeface="Times New Roman" pitchFamily="18" charset="0"/>
              </a:rPr>
              <a:t>Жер </a:t>
            </a:r>
            <a:r>
              <a:rPr lang="kk-KZ" sz="2000" i="1" dirty="0">
                <a:solidFill>
                  <a:srgbClr val="FF0000"/>
                </a:solidFill>
                <a:latin typeface="Times New Roman" pitchFamily="18" charset="0"/>
                <a:cs typeface="Times New Roman" pitchFamily="18" charset="0"/>
              </a:rPr>
              <a:t>қатынастарының объектісі </a:t>
            </a:r>
            <a:r>
              <a:rPr lang="kk-KZ" sz="2000" i="1" dirty="0">
                <a:latin typeface="Times New Roman" pitchFamily="18" charset="0"/>
                <a:cs typeface="Times New Roman" pitchFamily="18" charset="0"/>
              </a:rPr>
              <a:t>дегеніміз  Қазақстан Республикасы аумағының шегіндегі бүкіл жер, онда не орналасқанына және олрадың жекелеген субъектілерге бекітіліп берілуінің құқықтық негіздеріне қарамастан жекелеген жер учаскелеріне құқықтар.</a:t>
            </a:r>
            <a:endParaRPr lang="ru-RU" sz="2000" i="1" dirty="0">
              <a:latin typeface="Times New Roman" pitchFamily="18" charset="0"/>
              <a:cs typeface="Times New Roman" pitchFamily="18" charset="0"/>
            </a:endParaRPr>
          </a:p>
        </p:txBody>
      </p:sp>
      <p:sp>
        <p:nvSpPr>
          <p:cNvPr id="3" name="Прямоугольник 2"/>
          <p:cNvSpPr/>
          <p:nvPr/>
        </p:nvSpPr>
        <p:spPr>
          <a:xfrm>
            <a:off x="1905000" y="1905000"/>
            <a:ext cx="8534400" cy="6858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defRPr/>
            </a:pPr>
            <a:r>
              <a:rPr lang="kk-KZ" sz="2400" b="1" i="1" dirty="0">
                <a:latin typeface="Times New Roman" pitchFamily="18" charset="0"/>
                <a:cs typeface="Times New Roman" pitchFamily="18" charset="0"/>
              </a:rPr>
              <a:t>Жер құқығы қатынастарының объектілері</a:t>
            </a:r>
            <a:endParaRPr lang="ru-RU" sz="2400" b="1" i="1" dirty="0">
              <a:latin typeface="Times New Roman" pitchFamily="18" charset="0"/>
              <a:cs typeface="Times New Roman" pitchFamily="18" charset="0"/>
            </a:endParaRPr>
          </a:p>
        </p:txBody>
      </p:sp>
      <p:sp>
        <p:nvSpPr>
          <p:cNvPr id="4" name="Прямоугольник 3"/>
          <p:cNvSpPr/>
          <p:nvPr/>
        </p:nvSpPr>
        <p:spPr>
          <a:xfrm>
            <a:off x="1676400" y="2743200"/>
            <a:ext cx="1295400" cy="22098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defRPr/>
            </a:pPr>
            <a:r>
              <a:rPr lang="kk-KZ" sz="2000" b="1" i="1" dirty="0">
                <a:latin typeface="Times New Roman" pitchFamily="18" charset="0"/>
                <a:cs typeface="Times New Roman" pitchFamily="18" charset="0"/>
              </a:rPr>
              <a:t>Жер қоры</a:t>
            </a:r>
            <a:endParaRPr lang="ru-RU" sz="2000" b="1" i="1" dirty="0">
              <a:latin typeface="Times New Roman" pitchFamily="18" charset="0"/>
              <a:cs typeface="Times New Roman" pitchFamily="18" charset="0"/>
            </a:endParaRPr>
          </a:p>
        </p:txBody>
      </p:sp>
      <p:sp>
        <p:nvSpPr>
          <p:cNvPr id="5" name="Прямоугольник 4"/>
          <p:cNvSpPr/>
          <p:nvPr/>
        </p:nvSpPr>
        <p:spPr>
          <a:xfrm>
            <a:off x="3048000" y="4114800"/>
            <a:ext cx="1371600" cy="21336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defRPr/>
            </a:pPr>
            <a:r>
              <a:rPr lang="kk-KZ" sz="2000" b="1" i="1" dirty="0">
                <a:latin typeface="Times New Roman" pitchFamily="18" charset="0"/>
                <a:cs typeface="Times New Roman" pitchFamily="18" charset="0"/>
              </a:rPr>
              <a:t>Жерге меншік</a:t>
            </a:r>
            <a:endParaRPr lang="ru-RU" sz="2000" b="1" i="1" dirty="0">
              <a:latin typeface="Times New Roman" pitchFamily="18" charset="0"/>
              <a:cs typeface="Times New Roman" pitchFamily="18" charset="0"/>
            </a:endParaRPr>
          </a:p>
        </p:txBody>
      </p:sp>
      <p:sp>
        <p:nvSpPr>
          <p:cNvPr id="6" name="Прямоугольник 5"/>
          <p:cNvSpPr/>
          <p:nvPr/>
        </p:nvSpPr>
        <p:spPr>
          <a:xfrm>
            <a:off x="4495800" y="2743200"/>
            <a:ext cx="1600200" cy="2362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defRPr/>
            </a:pPr>
            <a:r>
              <a:rPr lang="kk-KZ" sz="2000" b="1" i="1" dirty="0">
                <a:latin typeface="Times New Roman" pitchFamily="18" charset="0"/>
                <a:cs typeface="Times New Roman" pitchFamily="18" charset="0"/>
              </a:rPr>
              <a:t>Жер құығы қатынас-тары саласында</a:t>
            </a:r>
            <a:r>
              <a:rPr lang="en-US" sz="2000" b="1" i="1" dirty="0">
                <a:latin typeface="Times New Roman" pitchFamily="18" charset="0"/>
                <a:cs typeface="Times New Roman" pitchFamily="18" charset="0"/>
              </a:rPr>
              <a:t>-</a:t>
            </a:r>
            <a:r>
              <a:rPr lang="kk-KZ" sz="2000" b="1" i="1" dirty="0">
                <a:latin typeface="Times New Roman" pitchFamily="18" charset="0"/>
                <a:cs typeface="Times New Roman" pitchFamily="18" charset="0"/>
              </a:rPr>
              <a:t>ғы мелекет-тік басқару</a:t>
            </a:r>
            <a:endParaRPr lang="ru-RU" sz="2000" b="1" i="1" dirty="0">
              <a:latin typeface="Times New Roman" pitchFamily="18" charset="0"/>
              <a:cs typeface="Times New Roman" pitchFamily="18" charset="0"/>
            </a:endParaRPr>
          </a:p>
        </p:txBody>
      </p:sp>
      <p:sp>
        <p:nvSpPr>
          <p:cNvPr id="7" name="Прямоугольник 6"/>
          <p:cNvSpPr/>
          <p:nvPr/>
        </p:nvSpPr>
        <p:spPr>
          <a:xfrm>
            <a:off x="7620000" y="2743200"/>
            <a:ext cx="1371600" cy="2362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defRPr/>
            </a:pPr>
            <a:r>
              <a:rPr lang="kk-KZ" b="1" i="1" dirty="0">
                <a:latin typeface="Times New Roman" pitchFamily="18" charset="0"/>
                <a:cs typeface="Times New Roman" pitchFamily="18" charset="0"/>
              </a:rPr>
              <a:t>Сервитут</a:t>
            </a:r>
            <a:endParaRPr lang="ru-RU" b="1" i="1" dirty="0">
              <a:latin typeface="Times New Roman" pitchFamily="18" charset="0"/>
              <a:cs typeface="Times New Roman" pitchFamily="18" charset="0"/>
            </a:endParaRPr>
          </a:p>
        </p:txBody>
      </p:sp>
      <p:sp>
        <p:nvSpPr>
          <p:cNvPr id="8" name="Прямоугольник 7"/>
          <p:cNvSpPr/>
          <p:nvPr/>
        </p:nvSpPr>
        <p:spPr>
          <a:xfrm>
            <a:off x="6172200" y="4038600"/>
            <a:ext cx="1371600" cy="21336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defRPr/>
            </a:pPr>
            <a:r>
              <a:rPr lang="kk-KZ" sz="2000" b="1" i="1" dirty="0">
                <a:latin typeface="Times New Roman" pitchFamily="18" charset="0"/>
                <a:cs typeface="Times New Roman" pitchFamily="18" charset="0"/>
              </a:rPr>
              <a:t>Жер пайдала</a:t>
            </a:r>
            <a:r>
              <a:rPr lang="kk-KZ" b="1" i="1" dirty="0">
                <a:latin typeface="Times New Roman" pitchFamily="18" charset="0"/>
                <a:cs typeface="Times New Roman" pitchFamily="18" charset="0"/>
              </a:rPr>
              <a:t>ну құқығы</a:t>
            </a:r>
            <a:endParaRPr lang="ru-RU" b="1" i="1" dirty="0">
              <a:latin typeface="Times New Roman" pitchFamily="18" charset="0"/>
              <a:cs typeface="Times New Roman" pitchFamily="18" charset="0"/>
            </a:endParaRPr>
          </a:p>
        </p:txBody>
      </p:sp>
      <p:sp>
        <p:nvSpPr>
          <p:cNvPr id="9" name="Прямоугольник 8"/>
          <p:cNvSpPr/>
          <p:nvPr/>
        </p:nvSpPr>
        <p:spPr>
          <a:xfrm>
            <a:off x="9144000" y="3886200"/>
            <a:ext cx="1371600" cy="2819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defRPr/>
            </a:pPr>
            <a:r>
              <a:rPr lang="kk-KZ" sz="2000" b="1" i="1" dirty="0">
                <a:latin typeface="Times New Roman" pitchFamily="18" charset="0"/>
                <a:cs typeface="Times New Roman" pitchFamily="18" charset="0"/>
              </a:rPr>
              <a:t>Меншік құқығы мен жер пайдалану құқығын қорғау және зияндар</a:t>
            </a:r>
            <a:r>
              <a:rPr lang="en-US" sz="2000" b="1" i="1" dirty="0">
                <a:latin typeface="Times New Roman" pitchFamily="18" charset="0"/>
                <a:cs typeface="Times New Roman" pitchFamily="18" charset="0"/>
              </a:rPr>
              <a:t>-</a:t>
            </a:r>
            <a:r>
              <a:rPr lang="kk-KZ" sz="2000" b="1" i="1" dirty="0">
                <a:latin typeface="Times New Roman" pitchFamily="18" charset="0"/>
                <a:cs typeface="Times New Roman" pitchFamily="18" charset="0"/>
              </a:rPr>
              <a:t>ды өтеу</a:t>
            </a:r>
            <a:endParaRPr lang="ru-RU" sz="2000" b="1" i="1" dirty="0">
              <a:latin typeface="Times New Roman" pitchFamily="18" charset="0"/>
              <a:cs typeface="Times New Roman" pitchFamily="18" charset="0"/>
            </a:endParaRPr>
          </a:p>
        </p:txBody>
      </p:sp>
    </p:spTree>
    <p:extLst>
      <p:ext uri="{BB962C8B-B14F-4D97-AF65-F5344CB8AC3E}">
        <p14:creationId xmlns:p14="http://schemas.microsoft.com/office/powerpoint/2010/main" val="636125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Effect transition="in" filter="fade">
                                      <p:cBhvr>
                                        <p:cTn id="9" dur="3000"/>
                                        <p:tgtEl>
                                          <p:spTgt spid="2"/>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3000" fill="hold"/>
                                        <p:tgtEl>
                                          <p:spTgt spid="3"/>
                                        </p:tgtEl>
                                        <p:attrNameLst>
                                          <p:attrName>ppt_w</p:attrName>
                                        </p:attrNameLst>
                                      </p:cBhvr>
                                      <p:tavLst>
                                        <p:tav tm="0">
                                          <p:val>
                                            <p:fltVal val="0"/>
                                          </p:val>
                                        </p:tav>
                                        <p:tav tm="100000">
                                          <p:val>
                                            <p:strVal val="#ppt_w"/>
                                          </p:val>
                                        </p:tav>
                                      </p:tavLst>
                                    </p:anim>
                                    <p:anim calcmode="lin" valueType="num">
                                      <p:cBhvr>
                                        <p:cTn id="13" dur="3000" fill="hold"/>
                                        <p:tgtEl>
                                          <p:spTgt spid="3"/>
                                        </p:tgtEl>
                                        <p:attrNameLst>
                                          <p:attrName>ppt_h</p:attrName>
                                        </p:attrNameLst>
                                      </p:cBhvr>
                                      <p:tavLst>
                                        <p:tav tm="0">
                                          <p:val>
                                            <p:fltVal val="0"/>
                                          </p:val>
                                        </p:tav>
                                        <p:tav tm="100000">
                                          <p:val>
                                            <p:strVal val="#ppt_h"/>
                                          </p:val>
                                        </p:tav>
                                      </p:tavLst>
                                    </p:anim>
                                    <p:animEffect transition="in" filter="fade">
                                      <p:cBhvr>
                                        <p:cTn id="14" dur="3000"/>
                                        <p:tgtEl>
                                          <p:spTgt spid="3"/>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3000" fill="hold"/>
                                        <p:tgtEl>
                                          <p:spTgt spid="4"/>
                                        </p:tgtEl>
                                        <p:attrNameLst>
                                          <p:attrName>ppt_w</p:attrName>
                                        </p:attrNameLst>
                                      </p:cBhvr>
                                      <p:tavLst>
                                        <p:tav tm="0">
                                          <p:val>
                                            <p:fltVal val="0"/>
                                          </p:val>
                                        </p:tav>
                                        <p:tav tm="100000">
                                          <p:val>
                                            <p:strVal val="#ppt_w"/>
                                          </p:val>
                                        </p:tav>
                                      </p:tavLst>
                                    </p:anim>
                                    <p:anim calcmode="lin" valueType="num">
                                      <p:cBhvr>
                                        <p:cTn id="18" dur="3000" fill="hold"/>
                                        <p:tgtEl>
                                          <p:spTgt spid="4"/>
                                        </p:tgtEl>
                                        <p:attrNameLst>
                                          <p:attrName>ppt_h</p:attrName>
                                        </p:attrNameLst>
                                      </p:cBhvr>
                                      <p:tavLst>
                                        <p:tav tm="0">
                                          <p:val>
                                            <p:fltVal val="0"/>
                                          </p:val>
                                        </p:tav>
                                        <p:tav tm="100000">
                                          <p:val>
                                            <p:strVal val="#ppt_h"/>
                                          </p:val>
                                        </p:tav>
                                      </p:tavLst>
                                    </p:anim>
                                    <p:animEffect transition="in" filter="fade">
                                      <p:cBhvr>
                                        <p:cTn id="19" dur="3000"/>
                                        <p:tgtEl>
                                          <p:spTgt spid="4"/>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3000" fill="hold"/>
                                        <p:tgtEl>
                                          <p:spTgt spid="5"/>
                                        </p:tgtEl>
                                        <p:attrNameLst>
                                          <p:attrName>ppt_w</p:attrName>
                                        </p:attrNameLst>
                                      </p:cBhvr>
                                      <p:tavLst>
                                        <p:tav tm="0">
                                          <p:val>
                                            <p:fltVal val="0"/>
                                          </p:val>
                                        </p:tav>
                                        <p:tav tm="100000">
                                          <p:val>
                                            <p:strVal val="#ppt_w"/>
                                          </p:val>
                                        </p:tav>
                                      </p:tavLst>
                                    </p:anim>
                                    <p:anim calcmode="lin" valueType="num">
                                      <p:cBhvr>
                                        <p:cTn id="23" dur="3000" fill="hold"/>
                                        <p:tgtEl>
                                          <p:spTgt spid="5"/>
                                        </p:tgtEl>
                                        <p:attrNameLst>
                                          <p:attrName>ppt_h</p:attrName>
                                        </p:attrNameLst>
                                      </p:cBhvr>
                                      <p:tavLst>
                                        <p:tav tm="0">
                                          <p:val>
                                            <p:fltVal val="0"/>
                                          </p:val>
                                        </p:tav>
                                        <p:tav tm="100000">
                                          <p:val>
                                            <p:strVal val="#ppt_h"/>
                                          </p:val>
                                        </p:tav>
                                      </p:tavLst>
                                    </p:anim>
                                    <p:animEffect transition="in" filter="fade">
                                      <p:cBhvr>
                                        <p:cTn id="24" dur="3000"/>
                                        <p:tgtEl>
                                          <p:spTgt spid="5"/>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3000" fill="hold"/>
                                        <p:tgtEl>
                                          <p:spTgt spid="6"/>
                                        </p:tgtEl>
                                        <p:attrNameLst>
                                          <p:attrName>ppt_w</p:attrName>
                                        </p:attrNameLst>
                                      </p:cBhvr>
                                      <p:tavLst>
                                        <p:tav tm="0">
                                          <p:val>
                                            <p:fltVal val="0"/>
                                          </p:val>
                                        </p:tav>
                                        <p:tav tm="100000">
                                          <p:val>
                                            <p:strVal val="#ppt_w"/>
                                          </p:val>
                                        </p:tav>
                                      </p:tavLst>
                                    </p:anim>
                                    <p:anim calcmode="lin" valueType="num">
                                      <p:cBhvr>
                                        <p:cTn id="28" dur="3000" fill="hold"/>
                                        <p:tgtEl>
                                          <p:spTgt spid="6"/>
                                        </p:tgtEl>
                                        <p:attrNameLst>
                                          <p:attrName>ppt_h</p:attrName>
                                        </p:attrNameLst>
                                      </p:cBhvr>
                                      <p:tavLst>
                                        <p:tav tm="0">
                                          <p:val>
                                            <p:fltVal val="0"/>
                                          </p:val>
                                        </p:tav>
                                        <p:tav tm="100000">
                                          <p:val>
                                            <p:strVal val="#ppt_h"/>
                                          </p:val>
                                        </p:tav>
                                      </p:tavLst>
                                    </p:anim>
                                    <p:animEffect transition="in" filter="fade">
                                      <p:cBhvr>
                                        <p:cTn id="29" dur="3000"/>
                                        <p:tgtEl>
                                          <p:spTgt spid="6"/>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3000" fill="hold"/>
                                        <p:tgtEl>
                                          <p:spTgt spid="8"/>
                                        </p:tgtEl>
                                        <p:attrNameLst>
                                          <p:attrName>ppt_w</p:attrName>
                                        </p:attrNameLst>
                                      </p:cBhvr>
                                      <p:tavLst>
                                        <p:tav tm="0">
                                          <p:val>
                                            <p:fltVal val="0"/>
                                          </p:val>
                                        </p:tav>
                                        <p:tav tm="100000">
                                          <p:val>
                                            <p:strVal val="#ppt_w"/>
                                          </p:val>
                                        </p:tav>
                                      </p:tavLst>
                                    </p:anim>
                                    <p:anim calcmode="lin" valueType="num">
                                      <p:cBhvr>
                                        <p:cTn id="33" dur="3000" fill="hold"/>
                                        <p:tgtEl>
                                          <p:spTgt spid="8"/>
                                        </p:tgtEl>
                                        <p:attrNameLst>
                                          <p:attrName>ppt_h</p:attrName>
                                        </p:attrNameLst>
                                      </p:cBhvr>
                                      <p:tavLst>
                                        <p:tav tm="0">
                                          <p:val>
                                            <p:fltVal val="0"/>
                                          </p:val>
                                        </p:tav>
                                        <p:tav tm="100000">
                                          <p:val>
                                            <p:strVal val="#ppt_h"/>
                                          </p:val>
                                        </p:tav>
                                      </p:tavLst>
                                    </p:anim>
                                    <p:animEffect transition="in" filter="fade">
                                      <p:cBhvr>
                                        <p:cTn id="34" dur="3000"/>
                                        <p:tgtEl>
                                          <p:spTgt spid="8"/>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3000" fill="hold"/>
                                        <p:tgtEl>
                                          <p:spTgt spid="7"/>
                                        </p:tgtEl>
                                        <p:attrNameLst>
                                          <p:attrName>ppt_w</p:attrName>
                                        </p:attrNameLst>
                                      </p:cBhvr>
                                      <p:tavLst>
                                        <p:tav tm="0">
                                          <p:val>
                                            <p:fltVal val="0"/>
                                          </p:val>
                                        </p:tav>
                                        <p:tav tm="100000">
                                          <p:val>
                                            <p:strVal val="#ppt_w"/>
                                          </p:val>
                                        </p:tav>
                                      </p:tavLst>
                                    </p:anim>
                                    <p:anim calcmode="lin" valueType="num">
                                      <p:cBhvr>
                                        <p:cTn id="38" dur="3000" fill="hold"/>
                                        <p:tgtEl>
                                          <p:spTgt spid="7"/>
                                        </p:tgtEl>
                                        <p:attrNameLst>
                                          <p:attrName>ppt_h</p:attrName>
                                        </p:attrNameLst>
                                      </p:cBhvr>
                                      <p:tavLst>
                                        <p:tav tm="0">
                                          <p:val>
                                            <p:fltVal val="0"/>
                                          </p:val>
                                        </p:tav>
                                        <p:tav tm="100000">
                                          <p:val>
                                            <p:strVal val="#ppt_h"/>
                                          </p:val>
                                        </p:tav>
                                      </p:tavLst>
                                    </p:anim>
                                    <p:animEffect transition="in" filter="fade">
                                      <p:cBhvr>
                                        <p:cTn id="39" dur="3000"/>
                                        <p:tgtEl>
                                          <p:spTgt spid="7"/>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3000" fill="hold"/>
                                        <p:tgtEl>
                                          <p:spTgt spid="9"/>
                                        </p:tgtEl>
                                        <p:attrNameLst>
                                          <p:attrName>ppt_w</p:attrName>
                                        </p:attrNameLst>
                                      </p:cBhvr>
                                      <p:tavLst>
                                        <p:tav tm="0">
                                          <p:val>
                                            <p:fltVal val="0"/>
                                          </p:val>
                                        </p:tav>
                                        <p:tav tm="100000">
                                          <p:val>
                                            <p:strVal val="#ppt_w"/>
                                          </p:val>
                                        </p:tav>
                                      </p:tavLst>
                                    </p:anim>
                                    <p:anim calcmode="lin" valueType="num">
                                      <p:cBhvr>
                                        <p:cTn id="43" dur="3000" fill="hold"/>
                                        <p:tgtEl>
                                          <p:spTgt spid="9"/>
                                        </p:tgtEl>
                                        <p:attrNameLst>
                                          <p:attrName>ppt_h</p:attrName>
                                        </p:attrNameLst>
                                      </p:cBhvr>
                                      <p:tavLst>
                                        <p:tav tm="0">
                                          <p:val>
                                            <p:fltVal val="0"/>
                                          </p:val>
                                        </p:tav>
                                        <p:tav tm="100000">
                                          <p:val>
                                            <p:strVal val="#ppt_h"/>
                                          </p:val>
                                        </p:tav>
                                      </p:tavLst>
                                    </p:anim>
                                    <p:animEffect transition="in" filter="fade">
                                      <p:cBhvr>
                                        <p:cTn id="44"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1524000" y="0"/>
            <a:ext cx="9144000" cy="6705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342900" indent="-342900" algn="just">
              <a:buFont typeface="+mj-lt"/>
              <a:buAutoNum type="arabicPeriod"/>
            </a:pPr>
            <a:r>
              <a:rPr lang="en-US" i="1" dirty="0">
                <a:latin typeface="Times New Roman" pitchFamily="18" charset="0"/>
                <a:cs typeface="Times New Roman" pitchFamily="18" charset="0"/>
              </a:rPr>
              <a:t> </a:t>
            </a:r>
            <a:r>
              <a:rPr lang="kk-KZ" b="1" i="1" dirty="0">
                <a:latin typeface="Times New Roman" pitchFamily="18" charset="0"/>
                <a:cs typeface="Times New Roman" pitchFamily="18" charset="0"/>
              </a:rPr>
              <a:t>Жер қоры </a:t>
            </a:r>
            <a:r>
              <a:rPr lang="en-US" i="1" dirty="0">
                <a:latin typeface="Times New Roman" pitchFamily="18" charset="0"/>
                <a:cs typeface="Times New Roman" pitchFamily="18" charset="0"/>
              </a:rPr>
              <a:t>–</a:t>
            </a:r>
            <a:r>
              <a:rPr lang="kk-KZ" i="1" dirty="0">
                <a:latin typeface="Times New Roman" pitchFamily="18" charset="0"/>
                <a:cs typeface="Times New Roman" pitchFamily="18" charset="0"/>
              </a:rPr>
              <a:t> Қазақстан Республикасындағы жер құқығы қатынастарының аса маңызды объектісі. Қазақстан Республикасының Конситуциясы Қазақстан Республикасы егемендігі бүкіл аумағына </a:t>
            </a:r>
            <a:r>
              <a:rPr lang="kk-KZ" i="1" dirty="0" smtClean="0">
                <a:latin typeface="Times New Roman" pitchFamily="18" charset="0"/>
                <a:cs typeface="Times New Roman" pitchFamily="18" charset="0"/>
              </a:rPr>
              <a:t>таралатын </a:t>
            </a:r>
            <a:r>
              <a:rPr lang="kk-KZ" i="1" dirty="0">
                <a:latin typeface="Times New Roman" pitchFamily="18" charset="0"/>
                <a:cs typeface="Times New Roman" pitchFamily="18" charset="0"/>
              </a:rPr>
              <a:t>барлық жерлерді құқықтық реттеудің қайнар көздерінің басты құқықтық базасы болып табылады.</a:t>
            </a:r>
          </a:p>
          <a:p>
            <a:pPr marL="342900" indent="-342900" algn="just">
              <a:buFont typeface="+mj-lt"/>
              <a:buAutoNum type="arabicPeriod"/>
            </a:pPr>
            <a:r>
              <a:rPr lang="kk-KZ" i="1" dirty="0">
                <a:latin typeface="Times New Roman" pitchFamily="18" charset="0"/>
                <a:cs typeface="Times New Roman" pitchFamily="18" charset="0"/>
              </a:rPr>
              <a:t> </a:t>
            </a:r>
            <a:r>
              <a:rPr lang="kk-KZ" b="1" i="1" dirty="0">
                <a:latin typeface="Times New Roman" pitchFamily="18" charset="0"/>
                <a:cs typeface="Times New Roman" pitchFamily="18" charset="0"/>
              </a:rPr>
              <a:t>Жерге меншік. </a:t>
            </a:r>
            <a:r>
              <a:rPr lang="kk-KZ" i="1" dirty="0">
                <a:latin typeface="Times New Roman" pitchFamily="18" charset="0"/>
                <a:cs typeface="Times New Roman" pitchFamily="18" charset="0"/>
              </a:rPr>
              <a:t>Қазақстан Республикасының Конситуциясының </a:t>
            </a:r>
            <a:r>
              <a:rPr lang="en-US" i="1" dirty="0">
                <a:latin typeface="Times New Roman" pitchFamily="18" charset="0"/>
                <a:cs typeface="Times New Roman" pitchFamily="18" charset="0"/>
              </a:rPr>
              <a:t>6-</a:t>
            </a:r>
            <a:r>
              <a:rPr lang="kk-KZ" i="1" dirty="0">
                <a:latin typeface="Times New Roman" pitchFamily="18" charset="0"/>
                <a:cs typeface="Times New Roman" pitchFamily="18" charset="0"/>
              </a:rPr>
              <a:t>бабына сәйкес, жер Республикада мемлекет меншігінде болады; жер, сондай</a:t>
            </a:r>
            <a:r>
              <a:rPr lang="en-US" i="1" dirty="0">
                <a:latin typeface="Times New Roman" pitchFamily="18" charset="0"/>
                <a:cs typeface="Times New Roman" pitchFamily="18" charset="0"/>
              </a:rPr>
              <a:t>-</a:t>
            </a:r>
            <a:r>
              <a:rPr lang="kk-KZ" i="1" dirty="0">
                <a:latin typeface="Times New Roman" pitchFamily="18" charset="0"/>
                <a:cs typeface="Times New Roman" pitchFamily="18" charset="0"/>
              </a:rPr>
              <a:t>ақ заңда белгіленген негіздерде, шарттар мен шектерде жеке меншікте болуы мүмкін.</a:t>
            </a:r>
          </a:p>
          <a:p>
            <a:pPr marL="342900" indent="-342900" algn="just">
              <a:buFont typeface="+mj-lt"/>
              <a:buAutoNum type="arabicPeriod"/>
            </a:pPr>
            <a:r>
              <a:rPr lang="kk-KZ" b="1" i="1" dirty="0">
                <a:latin typeface="Times New Roman" pitchFamily="18" charset="0"/>
                <a:cs typeface="Times New Roman" pitchFamily="18" charset="0"/>
              </a:rPr>
              <a:t>Жер </a:t>
            </a:r>
            <a:r>
              <a:rPr lang="kk-KZ" b="1" i="1" dirty="0" smtClean="0">
                <a:latin typeface="Times New Roman" pitchFamily="18" charset="0"/>
                <a:cs typeface="Times New Roman" pitchFamily="18" charset="0"/>
              </a:rPr>
              <a:t>құқығы </a:t>
            </a:r>
            <a:r>
              <a:rPr lang="kk-KZ" b="1" i="1" dirty="0">
                <a:latin typeface="Times New Roman" pitchFamily="18" charset="0"/>
                <a:cs typeface="Times New Roman" pitchFamily="18" charset="0"/>
              </a:rPr>
              <a:t>қатынастары саласындағы </a:t>
            </a:r>
            <a:r>
              <a:rPr lang="kk-KZ" b="1" i="1" dirty="0" smtClean="0">
                <a:latin typeface="Times New Roman" pitchFamily="18" charset="0"/>
                <a:cs typeface="Times New Roman" pitchFamily="18" charset="0"/>
              </a:rPr>
              <a:t>мемлекеттік </a:t>
            </a:r>
            <a:r>
              <a:rPr lang="kk-KZ" b="1" i="1" dirty="0">
                <a:latin typeface="Times New Roman" pitchFamily="18" charset="0"/>
                <a:cs typeface="Times New Roman" pitchFamily="18" charset="0"/>
              </a:rPr>
              <a:t>басқару </a:t>
            </a:r>
            <a:r>
              <a:rPr lang="kk-KZ" i="1" dirty="0">
                <a:latin typeface="Times New Roman" pitchFamily="18" charset="0"/>
                <a:cs typeface="Times New Roman" pitchFamily="18" charset="0"/>
              </a:rPr>
              <a:t>мемлекеттік табиғи ресурстарға, соның ішінде, жерге қатысты маңызды функциясы болып табылады. </a:t>
            </a:r>
          </a:p>
          <a:p>
            <a:pPr marL="342900" indent="-342900" algn="just">
              <a:buFont typeface="+mj-lt"/>
              <a:buAutoNum type="arabicPeriod"/>
            </a:pPr>
            <a:r>
              <a:rPr lang="kk-KZ" b="1" i="1" dirty="0">
                <a:latin typeface="Times New Roman" pitchFamily="18" charset="0"/>
                <a:cs typeface="Times New Roman" pitchFamily="18" charset="0"/>
              </a:rPr>
              <a:t>Жер пайдалану құқығы. </a:t>
            </a:r>
            <a:r>
              <a:rPr lang="kk-KZ" i="1" dirty="0">
                <a:latin typeface="Times New Roman" pitchFamily="18" charset="0"/>
                <a:cs typeface="Times New Roman" pitchFamily="18" charset="0"/>
              </a:rPr>
              <a:t>Бұл институт жер құқығы жүйесіндегі аса  маңызды институттардың бірі. Жер пайдалану құқығы тұлғаның мемлекеттік меншіктегі жер учаскесі ақылы және ақысыз негізде шектеусіз мерзімге  немесе белгілі бір мерзім ішінде иелену және пайдалану құқығы.</a:t>
            </a:r>
          </a:p>
          <a:p>
            <a:pPr marL="342900" indent="-342900" algn="just">
              <a:buFont typeface="+mj-lt"/>
              <a:buAutoNum type="arabicPeriod"/>
            </a:pPr>
            <a:r>
              <a:rPr lang="kk-KZ" i="1" dirty="0">
                <a:latin typeface="Times New Roman" pitchFamily="18" charset="0"/>
                <a:cs typeface="Times New Roman" pitchFamily="18" charset="0"/>
              </a:rPr>
              <a:t> </a:t>
            </a:r>
            <a:r>
              <a:rPr lang="kk-KZ" b="1" i="1" dirty="0">
                <a:latin typeface="Times New Roman" pitchFamily="18" charset="0"/>
                <a:cs typeface="Times New Roman" pitchFamily="18" charset="0"/>
              </a:rPr>
              <a:t>Сервитут</a:t>
            </a:r>
            <a:r>
              <a:rPr lang="kk-KZ" i="1" dirty="0">
                <a:latin typeface="Times New Roman" pitchFamily="18" charset="0"/>
                <a:cs typeface="Times New Roman" pitchFamily="18" charset="0"/>
              </a:rPr>
              <a:t>. Сервитут жер құқығының және Қазақстан Республикасында </a:t>
            </a:r>
            <a:r>
              <a:rPr lang="en-US" i="1" dirty="0">
                <a:latin typeface="Times New Roman" pitchFamily="18" charset="0"/>
                <a:cs typeface="Times New Roman" pitchFamily="18" charset="0"/>
              </a:rPr>
              <a:t>1995</a:t>
            </a:r>
            <a:r>
              <a:rPr lang="kk-KZ" i="1" dirty="0">
                <a:latin typeface="Times New Roman" pitchFamily="18" charset="0"/>
                <a:cs typeface="Times New Roman" pitchFamily="18" charset="0"/>
              </a:rPr>
              <a:t> жылдан бері әрекет етуші жер туралы заңнаманың жаңа институты болып табылады. </a:t>
            </a:r>
          </a:p>
          <a:p>
            <a:pPr marL="342900" indent="-342900" algn="just">
              <a:buFont typeface="+mj-lt"/>
              <a:buAutoNum type="arabicPeriod"/>
            </a:pPr>
            <a:r>
              <a:rPr lang="kk-KZ" i="1" dirty="0">
                <a:latin typeface="Times New Roman" pitchFamily="18" charset="0"/>
                <a:cs typeface="Times New Roman" pitchFamily="18" charset="0"/>
              </a:rPr>
              <a:t> </a:t>
            </a:r>
            <a:r>
              <a:rPr lang="kk-KZ" b="1" i="1" dirty="0">
                <a:latin typeface="Times New Roman" pitchFamily="18" charset="0"/>
                <a:cs typeface="Times New Roman" pitchFamily="18" charset="0"/>
              </a:rPr>
              <a:t>Меншік құқығы мен жер пайдалану құқығын қорғау және зияндарды өтеу </a:t>
            </a:r>
            <a:r>
              <a:rPr lang="kk-KZ" i="1" dirty="0">
                <a:latin typeface="Times New Roman" pitchFamily="18" charset="0"/>
                <a:cs typeface="Times New Roman" pitchFamily="18" charset="0"/>
              </a:rPr>
              <a:t>қоршаған ортаның бір бөлігі ретінде  жерді қорғауға, ұтымды пайдалануға, сондай</a:t>
            </a:r>
            <a:r>
              <a:rPr lang="en-US" i="1" dirty="0">
                <a:latin typeface="Times New Roman" pitchFamily="18" charset="0"/>
                <a:cs typeface="Times New Roman" pitchFamily="18" charset="0"/>
              </a:rPr>
              <a:t>-</a:t>
            </a:r>
            <a:r>
              <a:rPr lang="kk-KZ" i="1" dirty="0">
                <a:latin typeface="Times New Roman" pitchFamily="18" charset="0"/>
                <a:cs typeface="Times New Roman" pitchFamily="18" charset="0"/>
              </a:rPr>
              <a:t>ақ топырақтың құнарлығын қалпына келтіруге арнаған құқық.</a:t>
            </a:r>
            <a:endParaRPr lang="ru-RU" i="1" dirty="0">
              <a:latin typeface="Times New Roman" pitchFamily="18" charset="0"/>
              <a:cs typeface="Times New Roman" pitchFamily="18" charset="0"/>
            </a:endParaRPr>
          </a:p>
        </p:txBody>
      </p:sp>
    </p:spTree>
    <p:extLst>
      <p:ext uri="{BB962C8B-B14F-4D97-AF65-F5344CB8AC3E}">
        <p14:creationId xmlns:p14="http://schemas.microsoft.com/office/powerpoint/2010/main" val="4114784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62200" y="152400"/>
            <a:ext cx="7162800" cy="7620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kk-KZ" sz="2000" i="1" dirty="0" smtClean="0">
                <a:latin typeface="Times New Roman" pitchFamily="18" charset="0"/>
                <a:cs typeface="Times New Roman" pitchFamily="18" charset="0"/>
              </a:rPr>
              <a:t>Жер </a:t>
            </a:r>
            <a:r>
              <a:rPr lang="kk-KZ" sz="2000" i="1" dirty="0">
                <a:latin typeface="Times New Roman" pitchFamily="18" charset="0"/>
                <a:cs typeface="Times New Roman" pitchFamily="18" charset="0"/>
              </a:rPr>
              <a:t>құқығы қатынастарының субъектілерінің түрлері:</a:t>
            </a:r>
            <a:endParaRPr lang="ru-RU" sz="2000" i="1" dirty="0">
              <a:latin typeface="Times New Roman" pitchFamily="18" charset="0"/>
              <a:cs typeface="Times New Roman" pitchFamily="18" charset="0"/>
            </a:endParaRPr>
          </a:p>
        </p:txBody>
      </p:sp>
      <p:sp>
        <p:nvSpPr>
          <p:cNvPr id="3" name="Прямоугольник 2"/>
          <p:cNvSpPr/>
          <p:nvPr/>
        </p:nvSpPr>
        <p:spPr>
          <a:xfrm>
            <a:off x="1676400" y="1295400"/>
            <a:ext cx="2819400" cy="18288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ctr"/>
            <a:r>
              <a:rPr lang="kk-KZ" sz="2000" b="1" i="1" dirty="0">
                <a:latin typeface="Times New Roman" pitchFamily="18" charset="0"/>
                <a:cs typeface="Times New Roman" pitchFamily="18" charset="0"/>
              </a:rPr>
              <a:t>Жер қорының субъектісі </a:t>
            </a:r>
            <a:endParaRPr lang="ru-RU" sz="2000" b="1" i="1" dirty="0">
              <a:latin typeface="Times New Roman" pitchFamily="18" charset="0"/>
              <a:cs typeface="Times New Roman" pitchFamily="18" charset="0"/>
            </a:endParaRPr>
          </a:p>
        </p:txBody>
      </p:sp>
      <p:sp>
        <p:nvSpPr>
          <p:cNvPr id="4" name="Прямоугольник 3"/>
          <p:cNvSpPr/>
          <p:nvPr/>
        </p:nvSpPr>
        <p:spPr>
          <a:xfrm>
            <a:off x="4648200" y="1295400"/>
            <a:ext cx="2819400" cy="18288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kk-KZ" sz="2000" b="1" i="1" dirty="0">
                <a:latin typeface="Times New Roman" pitchFamily="18" charset="0"/>
                <a:cs typeface="Times New Roman" pitchFamily="18" charset="0"/>
              </a:rPr>
              <a:t>Меншік құқығының субъектілері</a:t>
            </a:r>
            <a:endParaRPr lang="ru-RU" sz="2000" b="1" i="1" dirty="0">
              <a:latin typeface="Times New Roman" pitchFamily="18" charset="0"/>
              <a:cs typeface="Times New Roman" pitchFamily="18" charset="0"/>
            </a:endParaRPr>
          </a:p>
        </p:txBody>
      </p:sp>
      <p:sp>
        <p:nvSpPr>
          <p:cNvPr id="5" name="Прямоугольник 4"/>
          <p:cNvSpPr/>
          <p:nvPr/>
        </p:nvSpPr>
        <p:spPr>
          <a:xfrm>
            <a:off x="7620000" y="1295400"/>
            <a:ext cx="2895600" cy="18288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kk-KZ" sz="2000" b="1" i="1" dirty="0">
                <a:latin typeface="Times New Roman" pitchFamily="18" charset="0"/>
                <a:cs typeface="Times New Roman" pitchFamily="18" charset="0"/>
              </a:rPr>
              <a:t>Жер құқығы қатынастарын басқару саласындағы субъектілер</a:t>
            </a:r>
            <a:endParaRPr lang="ru-RU" sz="2000" b="1" i="1" dirty="0">
              <a:latin typeface="Times New Roman" pitchFamily="18" charset="0"/>
              <a:cs typeface="Times New Roman" pitchFamily="18" charset="0"/>
            </a:endParaRPr>
          </a:p>
        </p:txBody>
      </p:sp>
      <p:sp>
        <p:nvSpPr>
          <p:cNvPr id="6" name="Прямоугольник 5"/>
          <p:cNvSpPr/>
          <p:nvPr/>
        </p:nvSpPr>
        <p:spPr>
          <a:xfrm>
            <a:off x="1676400" y="3276600"/>
            <a:ext cx="2819400" cy="18288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kk-KZ" sz="2000" b="1" i="1" dirty="0">
                <a:latin typeface="Times New Roman" pitchFamily="18" charset="0"/>
                <a:cs typeface="Times New Roman" pitchFamily="18" charset="0"/>
              </a:rPr>
              <a:t>Жер құқығы қатынастарының жер пайдалану саласындағы субъектілер </a:t>
            </a:r>
            <a:endParaRPr lang="ru-RU" sz="2000" b="1" i="1" dirty="0">
              <a:latin typeface="Times New Roman" pitchFamily="18" charset="0"/>
              <a:cs typeface="Times New Roman" pitchFamily="18" charset="0"/>
            </a:endParaRPr>
          </a:p>
        </p:txBody>
      </p:sp>
      <p:sp>
        <p:nvSpPr>
          <p:cNvPr id="7" name="Прямоугольник 6"/>
          <p:cNvSpPr/>
          <p:nvPr/>
        </p:nvSpPr>
        <p:spPr>
          <a:xfrm>
            <a:off x="4648200" y="3276600"/>
            <a:ext cx="2819400" cy="18288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kk-KZ" sz="2000" b="1" i="1" dirty="0">
                <a:latin typeface="Times New Roman" pitchFamily="18" charset="0"/>
                <a:cs typeface="Times New Roman" pitchFamily="18" charset="0"/>
              </a:rPr>
              <a:t>Сервитутқа қарсы жер қатынастарының </a:t>
            </a:r>
            <a:r>
              <a:rPr lang="kk-KZ" sz="2000" b="1" i="1" dirty="0" smtClean="0">
                <a:latin typeface="Times New Roman" pitchFamily="18" charset="0"/>
                <a:cs typeface="Times New Roman" pitchFamily="18" charset="0"/>
              </a:rPr>
              <a:t>субъектілері</a:t>
            </a:r>
            <a:r>
              <a:rPr lang="kk-KZ" dirty="0" smtClean="0"/>
              <a:t> </a:t>
            </a:r>
            <a:endParaRPr lang="ru-RU" dirty="0"/>
          </a:p>
        </p:txBody>
      </p:sp>
      <p:sp>
        <p:nvSpPr>
          <p:cNvPr id="8" name="Прямоугольник 7"/>
          <p:cNvSpPr/>
          <p:nvPr/>
        </p:nvSpPr>
        <p:spPr>
          <a:xfrm>
            <a:off x="7696200" y="3276600"/>
            <a:ext cx="2819400" cy="18288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kk-KZ" sz="2000" b="1" i="1" dirty="0">
                <a:latin typeface="Times New Roman" pitchFamily="18" charset="0"/>
                <a:cs typeface="Times New Roman" pitchFamily="18" charset="0"/>
              </a:rPr>
              <a:t>Жерді қорғау мен меншік иелері мен жер пайдаланушылардың құқықтарын қорғаудың субъектілері</a:t>
            </a:r>
            <a:endParaRPr lang="ru-RU" sz="2000" b="1" i="1" dirty="0">
              <a:latin typeface="Times New Roman" pitchFamily="18" charset="0"/>
              <a:cs typeface="Times New Roman" pitchFamily="18" charset="0"/>
            </a:endParaRPr>
          </a:p>
        </p:txBody>
      </p:sp>
    </p:spTree>
    <p:extLst>
      <p:ext uri="{BB962C8B-B14F-4D97-AF65-F5344CB8AC3E}">
        <p14:creationId xmlns:p14="http://schemas.microsoft.com/office/powerpoint/2010/main" val="446522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3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3000"/>
                                        <p:tgtEl>
                                          <p:spTgt spid="3"/>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3000"/>
                                        <p:tgtEl>
                                          <p:spTgt spid="4"/>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ircle(in)">
                                      <p:cBhvr>
                                        <p:cTn id="16" dur="3000"/>
                                        <p:tgtEl>
                                          <p:spTgt spid="5"/>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circle(in)">
                                      <p:cBhvr>
                                        <p:cTn id="19" dur="3000"/>
                                        <p:tgtEl>
                                          <p:spTgt spid="6"/>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in)">
                                      <p:cBhvr>
                                        <p:cTn id="22" dur="3000"/>
                                        <p:tgtEl>
                                          <p:spTgt spid="7"/>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circle(in)">
                                      <p:cBhvr>
                                        <p:cTn id="25" dur="3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057400" y="228600"/>
            <a:ext cx="8229600" cy="1295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US" sz="2400" b="1" i="1" dirty="0">
                <a:latin typeface="Times New Roman" pitchFamily="18" charset="0"/>
                <a:cs typeface="Times New Roman" pitchFamily="18" charset="0"/>
              </a:rPr>
              <a:t> </a:t>
            </a:r>
            <a:r>
              <a:rPr lang="kk-KZ" sz="2400" b="1" i="1" dirty="0">
                <a:latin typeface="Times New Roman" pitchFamily="18" charset="0"/>
                <a:cs typeface="Times New Roman" pitchFamily="18" charset="0"/>
              </a:rPr>
              <a:t>Жер құқығы қатынастарының жер пайдалану саласындағы субъектілері болып мыналар табылады:</a:t>
            </a:r>
            <a:endParaRPr lang="ru-RU" sz="2400" b="1" i="1" dirty="0">
              <a:latin typeface="Times New Roman" pitchFamily="18" charset="0"/>
              <a:cs typeface="Times New Roman" pitchFamily="18" charset="0"/>
            </a:endParaRPr>
          </a:p>
        </p:txBody>
      </p:sp>
      <p:sp>
        <p:nvSpPr>
          <p:cNvPr id="4" name="Прямоугольник 3"/>
          <p:cNvSpPr/>
          <p:nvPr/>
        </p:nvSpPr>
        <p:spPr>
          <a:xfrm>
            <a:off x="1752600" y="1752600"/>
            <a:ext cx="2743200" cy="19050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kk-KZ" sz="2000" b="1" i="1" dirty="0">
                <a:latin typeface="Times New Roman" pitchFamily="18" charset="0"/>
                <a:cs typeface="Times New Roman" pitchFamily="18" charset="0"/>
              </a:rPr>
              <a:t>Мемлекеттік және мемлекеттік емес субъектілер;</a:t>
            </a:r>
            <a:endParaRPr lang="ru-RU" sz="2000" b="1" i="1" dirty="0">
              <a:latin typeface="Times New Roman" pitchFamily="18" charset="0"/>
              <a:cs typeface="Times New Roman" pitchFamily="18" charset="0"/>
            </a:endParaRPr>
          </a:p>
        </p:txBody>
      </p:sp>
      <p:sp>
        <p:nvSpPr>
          <p:cNvPr id="5" name="Прямоугольник 4"/>
          <p:cNvSpPr/>
          <p:nvPr/>
        </p:nvSpPr>
        <p:spPr>
          <a:xfrm>
            <a:off x="4724400" y="1752600"/>
            <a:ext cx="2743200" cy="19050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kk-KZ" sz="2000" b="1" i="1" dirty="0">
                <a:latin typeface="Times New Roman" pitchFamily="18" charset="0"/>
                <a:cs typeface="Times New Roman" pitchFamily="18" charset="0"/>
              </a:rPr>
              <a:t>Ұлттық және шетелдік субъектілер;</a:t>
            </a:r>
            <a:endParaRPr lang="ru-RU" sz="2000" b="1" i="1" dirty="0">
              <a:latin typeface="Times New Roman" pitchFamily="18" charset="0"/>
              <a:cs typeface="Times New Roman" pitchFamily="18" charset="0"/>
            </a:endParaRPr>
          </a:p>
        </p:txBody>
      </p:sp>
      <p:sp>
        <p:nvSpPr>
          <p:cNvPr id="6" name="Прямоугольник 5"/>
          <p:cNvSpPr/>
          <p:nvPr/>
        </p:nvSpPr>
        <p:spPr>
          <a:xfrm>
            <a:off x="7620000" y="1752600"/>
            <a:ext cx="2743200" cy="19050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kk-KZ" sz="2000" b="1" i="1" dirty="0">
                <a:latin typeface="Times New Roman" pitchFamily="18" charset="0"/>
                <a:cs typeface="Times New Roman" pitchFamily="18" charset="0"/>
              </a:rPr>
              <a:t>Жеке және заңды тұлғалар;</a:t>
            </a:r>
            <a:endParaRPr lang="ru-RU" sz="2000" b="1" i="1" dirty="0">
              <a:latin typeface="Times New Roman" pitchFamily="18" charset="0"/>
              <a:cs typeface="Times New Roman" pitchFamily="18" charset="0"/>
            </a:endParaRPr>
          </a:p>
        </p:txBody>
      </p:sp>
      <p:sp>
        <p:nvSpPr>
          <p:cNvPr id="7" name="Прямоугольник 6"/>
          <p:cNvSpPr/>
          <p:nvPr/>
        </p:nvSpPr>
        <p:spPr>
          <a:xfrm>
            <a:off x="2590800" y="3886200"/>
            <a:ext cx="3505200" cy="19812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kk-KZ" sz="2000" b="1" i="1" dirty="0">
                <a:latin typeface="Times New Roman" pitchFamily="18" charset="0"/>
                <a:cs typeface="Times New Roman" pitchFamily="18" charset="0"/>
              </a:rPr>
              <a:t>Тұрақты және уақытша субъектілер ;</a:t>
            </a:r>
            <a:endParaRPr lang="ru-RU" sz="2000" b="1" i="1" dirty="0">
              <a:latin typeface="Times New Roman" pitchFamily="18" charset="0"/>
              <a:cs typeface="Times New Roman" pitchFamily="18" charset="0"/>
            </a:endParaRPr>
          </a:p>
        </p:txBody>
      </p:sp>
      <p:sp>
        <p:nvSpPr>
          <p:cNvPr id="8" name="Прямоугольник 7"/>
          <p:cNvSpPr/>
          <p:nvPr/>
        </p:nvSpPr>
        <p:spPr>
          <a:xfrm>
            <a:off x="6400800" y="3886200"/>
            <a:ext cx="3505200" cy="19812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kk-KZ" sz="2000" b="1" i="1" dirty="0">
                <a:latin typeface="Times New Roman" pitchFamily="18" charset="0"/>
                <a:cs typeface="Times New Roman" pitchFamily="18" charset="0"/>
              </a:rPr>
              <a:t>Бастапқы және кейінгі субъектілер</a:t>
            </a:r>
            <a:endParaRPr lang="ru-RU" sz="2000" dirty="0"/>
          </a:p>
        </p:txBody>
      </p:sp>
    </p:spTree>
    <p:extLst>
      <p:ext uri="{BB962C8B-B14F-4D97-AF65-F5344CB8AC3E}">
        <p14:creationId xmlns:p14="http://schemas.microsoft.com/office/powerpoint/2010/main" val="2717338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30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3000"/>
                                        <p:tgtEl>
                                          <p:spTgt spid="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3000"/>
                                        <p:tgtEl>
                                          <p:spTgt spid="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000"/>
                                        <p:tgtEl>
                                          <p:spTgt spid="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3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28800" y="152400"/>
            <a:ext cx="8229600" cy="2971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just"/>
            <a:r>
              <a:rPr lang="kk-KZ" sz="2000" i="1" dirty="0">
                <a:latin typeface="Times New Roman" pitchFamily="18" charset="0"/>
                <a:cs typeface="Times New Roman" pitchFamily="18" charset="0"/>
              </a:rPr>
              <a:t> </a:t>
            </a:r>
            <a:r>
              <a:rPr lang="kk-KZ" sz="2000" i="1" dirty="0" smtClean="0">
                <a:latin typeface="Times New Roman" pitchFamily="18" charset="0"/>
                <a:cs typeface="Times New Roman" pitchFamily="18" charset="0"/>
              </a:rPr>
              <a:t>Заң </a:t>
            </a:r>
            <a:r>
              <a:rPr lang="kk-KZ" sz="2000" i="1" dirty="0">
                <a:latin typeface="Times New Roman" pitchFamily="18" charset="0"/>
                <a:cs typeface="Times New Roman" pitchFamily="18" charset="0"/>
              </a:rPr>
              <a:t>әдебиетінде құқықтық қатынастардың, соның ішінде, жер құқығы қатынастарының мазмұны олардың құқықтары мен міндеттерінің өзара байланыс тұрғысынан қарастырылады.  Құқықтық  қатынас субъектілерінің өзара байланысқан бұл құқықтары мен міндеттері құқық қатынастарының объектілеріне қатысты субъктілердің өкілеттіктерінің мазмұны болып табылады. Сондықтан да,  жер құқығы қатынастарының мазмұнын толық алу ушін жер құқығы қатынастары субъектілерінің өкілеттіктерінің мазмұнын қарастыру жөн.</a:t>
            </a:r>
            <a:endParaRPr lang="ru-RU" sz="2000" i="1" dirty="0">
              <a:latin typeface="Times New Roman" pitchFamily="18" charset="0"/>
              <a:cs typeface="Times New Roman" pitchFamily="18" charset="0"/>
            </a:endParaRPr>
          </a:p>
        </p:txBody>
      </p:sp>
      <p:sp>
        <p:nvSpPr>
          <p:cNvPr id="3" name="Прямоугольник 2"/>
          <p:cNvSpPr/>
          <p:nvPr/>
        </p:nvSpPr>
        <p:spPr>
          <a:xfrm>
            <a:off x="4191000" y="3276600"/>
            <a:ext cx="3276600" cy="7620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kk-KZ" sz="2000" b="1" i="1" dirty="0">
                <a:latin typeface="Times New Roman" pitchFamily="18" charset="0"/>
                <a:cs typeface="Times New Roman" pitchFamily="18" charset="0"/>
              </a:rPr>
              <a:t>Олар мындай өкілеттіктен тұрады:</a:t>
            </a:r>
            <a:endParaRPr lang="ru-RU" sz="2000" b="1" i="1" dirty="0">
              <a:latin typeface="Times New Roman" pitchFamily="18" charset="0"/>
              <a:cs typeface="Times New Roman" pitchFamily="18" charset="0"/>
            </a:endParaRPr>
          </a:p>
        </p:txBody>
      </p:sp>
      <p:sp>
        <p:nvSpPr>
          <p:cNvPr id="4" name="Прямоугольник 3"/>
          <p:cNvSpPr/>
          <p:nvPr/>
        </p:nvSpPr>
        <p:spPr>
          <a:xfrm>
            <a:off x="4648200" y="4267200"/>
            <a:ext cx="2590800" cy="19812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2000" i="1" dirty="0">
                <a:latin typeface="Times New Roman" pitchFamily="18" charset="0"/>
                <a:cs typeface="Times New Roman" pitchFamily="18" charset="0"/>
              </a:rPr>
              <a:t>Объектіні пайдалануға байланысты құқықтар мен міндеттер</a:t>
            </a:r>
            <a:endParaRPr lang="ru-RU" sz="2000" i="1" dirty="0">
              <a:latin typeface="Times New Roman" pitchFamily="18" charset="0"/>
              <a:cs typeface="Times New Roman" pitchFamily="18" charset="0"/>
            </a:endParaRPr>
          </a:p>
        </p:txBody>
      </p:sp>
      <p:sp>
        <p:nvSpPr>
          <p:cNvPr id="5" name="Прямоугольник 4"/>
          <p:cNvSpPr/>
          <p:nvPr/>
        </p:nvSpPr>
        <p:spPr>
          <a:xfrm>
            <a:off x="7467600" y="4267200"/>
            <a:ext cx="2590800" cy="19812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2000" i="1" dirty="0">
                <a:latin typeface="Times New Roman" pitchFamily="18" charset="0"/>
                <a:cs typeface="Times New Roman" pitchFamily="18" charset="0"/>
              </a:rPr>
              <a:t>Объектіге билік етуге қатысты құқықтар мен міндеттер </a:t>
            </a:r>
            <a:endParaRPr lang="ru-RU" sz="2000" i="1" dirty="0">
              <a:latin typeface="Times New Roman" pitchFamily="18" charset="0"/>
              <a:cs typeface="Times New Roman" pitchFamily="18" charset="0"/>
            </a:endParaRPr>
          </a:p>
        </p:txBody>
      </p:sp>
      <p:sp>
        <p:nvSpPr>
          <p:cNvPr id="6" name="Прямоугольник 5"/>
          <p:cNvSpPr/>
          <p:nvPr/>
        </p:nvSpPr>
        <p:spPr>
          <a:xfrm>
            <a:off x="1752600" y="4267200"/>
            <a:ext cx="2590800" cy="19812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2000" i="1" dirty="0">
                <a:latin typeface="Times New Roman" pitchFamily="18" charset="0"/>
                <a:cs typeface="Times New Roman" pitchFamily="18" charset="0"/>
              </a:rPr>
              <a:t>Объектіні иелік етуге байланысты құқықтар мен мінедеттер</a:t>
            </a:r>
            <a:endParaRPr lang="ru-RU" sz="2000" i="1" dirty="0">
              <a:latin typeface="Times New Roman" pitchFamily="18" charset="0"/>
              <a:cs typeface="Times New Roman" pitchFamily="18" charset="0"/>
            </a:endParaRPr>
          </a:p>
        </p:txBody>
      </p:sp>
    </p:spTree>
    <p:extLst>
      <p:ext uri="{BB962C8B-B14F-4D97-AF65-F5344CB8AC3E}">
        <p14:creationId xmlns:p14="http://schemas.microsoft.com/office/powerpoint/2010/main" val="1711806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3000"/>
                                        <p:tgtEl>
                                          <p:spTgt spid="2"/>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 calcmode="lin" valueType="num">
                                      <p:cBhvr>
                                        <p:cTn id="10" dur="3000" fill="hold"/>
                                        <p:tgtEl>
                                          <p:spTgt spid="3"/>
                                        </p:tgtEl>
                                        <p:attrNameLst>
                                          <p:attrName>ppt_w</p:attrName>
                                        </p:attrNameLst>
                                      </p:cBhvr>
                                      <p:tavLst>
                                        <p:tav tm="0">
                                          <p:val>
                                            <p:fltVal val="0"/>
                                          </p:val>
                                        </p:tav>
                                        <p:tav tm="100000">
                                          <p:val>
                                            <p:strVal val="#ppt_w"/>
                                          </p:val>
                                        </p:tav>
                                      </p:tavLst>
                                    </p:anim>
                                    <p:anim calcmode="lin" valueType="num">
                                      <p:cBhvr>
                                        <p:cTn id="11" dur="3000" fill="hold"/>
                                        <p:tgtEl>
                                          <p:spTgt spid="3"/>
                                        </p:tgtEl>
                                        <p:attrNameLst>
                                          <p:attrName>ppt_h</p:attrName>
                                        </p:attrNameLst>
                                      </p:cBhvr>
                                      <p:tavLst>
                                        <p:tav tm="0">
                                          <p:val>
                                            <p:fltVal val="0"/>
                                          </p:val>
                                        </p:tav>
                                        <p:tav tm="100000">
                                          <p:val>
                                            <p:strVal val="#ppt_h"/>
                                          </p:val>
                                        </p:tav>
                                      </p:tavLst>
                                    </p:anim>
                                    <p:animEffect transition="in" filter="fade">
                                      <p:cBhvr>
                                        <p:cTn id="12" dur="3000"/>
                                        <p:tgtEl>
                                          <p:spTgt spid="3"/>
                                        </p:tgtEl>
                                      </p:cBhvr>
                                    </p:animEffect>
                                  </p:childTnLst>
                                </p:cTn>
                              </p:par>
                              <p:par>
                                <p:cTn id="13" presetID="55"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3000" fill="hold"/>
                                        <p:tgtEl>
                                          <p:spTgt spid="6"/>
                                        </p:tgtEl>
                                        <p:attrNameLst>
                                          <p:attrName>ppt_w</p:attrName>
                                        </p:attrNameLst>
                                      </p:cBhvr>
                                      <p:tavLst>
                                        <p:tav tm="0">
                                          <p:val>
                                            <p:strVal val="#ppt_w*0.70"/>
                                          </p:val>
                                        </p:tav>
                                        <p:tav tm="100000">
                                          <p:val>
                                            <p:strVal val="#ppt_w"/>
                                          </p:val>
                                        </p:tav>
                                      </p:tavLst>
                                    </p:anim>
                                    <p:anim calcmode="lin" valueType="num">
                                      <p:cBhvr>
                                        <p:cTn id="16" dur="3000" fill="hold"/>
                                        <p:tgtEl>
                                          <p:spTgt spid="6"/>
                                        </p:tgtEl>
                                        <p:attrNameLst>
                                          <p:attrName>ppt_h</p:attrName>
                                        </p:attrNameLst>
                                      </p:cBhvr>
                                      <p:tavLst>
                                        <p:tav tm="0">
                                          <p:val>
                                            <p:strVal val="#ppt_h"/>
                                          </p:val>
                                        </p:tav>
                                        <p:tav tm="100000">
                                          <p:val>
                                            <p:strVal val="#ppt_h"/>
                                          </p:val>
                                        </p:tav>
                                      </p:tavLst>
                                    </p:anim>
                                    <p:animEffect transition="in" filter="fade">
                                      <p:cBhvr>
                                        <p:cTn id="17" dur="3000"/>
                                        <p:tgtEl>
                                          <p:spTgt spid="6"/>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dissolve">
                                      <p:cBhvr>
                                        <p:cTn id="20" dur="3000"/>
                                        <p:tgtEl>
                                          <p:spTgt spid="4"/>
                                        </p:tgtEl>
                                      </p:cBhvr>
                                    </p:animEffect>
                                  </p:childTnLst>
                                </p:cTn>
                              </p:par>
                              <p:par>
                                <p:cTn id="21" presetID="55"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3000" fill="hold"/>
                                        <p:tgtEl>
                                          <p:spTgt spid="5"/>
                                        </p:tgtEl>
                                        <p:attrNameLst>
                                          <p:attrName>ppt_w</p:attrName>
                                        </p:attrNameLst>
                                      </p:cBhvr>
                                      <p:tavLst>
                                        <p:tav tm="0">
                                          <p:val>
                                            <p:strVal val="#ppt_w*0.70"/>
                                          </p:val>
                                        </p:tav>
                                        <p:tav tm="100000">
                                          <p:val>
                                            <p:strVal val="#ppt_w"/>
                                          </p:val>
                                        </p:tav>
                                      </p:tavLst>
                                    </p:anim>
                                    <p:anim calcmode="lin" valueType="num">
                                      <p:cBhvr>
                                        <p:cTn id="24" dur="3000" fill="hold"/>
                                        <p:tgtEl>
                                          <p:spTgt spid="5"/>
                                        </p:tgtEl>
                                        <p:attrNameLst>
                                          <p:attrName>ppt_h</p:attrName>
                                        </p:attrNameLst>
                                      </p:cBhvr>
                                      <p:tavLst>
                                        <p:tav tm="0">
                                          <p:val>
                                            <p:strVal val="#ppt_h"/>
                                          </p:val>
                                        </p:tav>
                                        <p:tav tm="100000">
                                          <p:val>
                                            <p:strVal val="#ppt_h"/>
                                          </p:val>
                                        </p:tav>
                                      </p:tavLst>
                                    </p:anim>
                                    <p:animEffect transition="in" filter="fade">
                                      <p:cBhvr>
                                        <p:cTn id="25"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Facet</Template>
  <TotalTime>236</TotalTime>
  <Words>1669</Words>
  <Application>Microsoft Office PowerPoint</Application>
  <PresentationFormat>Широкоэкранный</PresentationFormat>
  <Paragraphs>207</Paragraphs>
  <Slides>29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29</vt:i4>
      </vt:variant>
    </vt:vector>
  </HeadingPairs>
  <TitlesOfParts>
    <vt:vector size="35" baseType="lpstr">
      <vt:lpstr>Arial</vt:lpstr>
      <vt:lpstr>Century Gothic</vt:lpstr>
      <vt:lpstr>Times New Roman</vt:lpstr>
      <vt:lpstr>Wingdings</vt:lpstr>
      <vt:lpstr>Wingdings 3</vt:lpstr>
      <vt:lpstr>Легкий дым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Жер учаскелері ҚР азаматтары мен тұлғаларына уақытша ақысыз жер пайдалану құқығымен мына жағдайларда берілуі мүмкін:</vt:lpstr>
      <vt:lpstr>Презентация PowerPoint</vt:lpstr>
      <vt:lpstr>Презентация PowerPoint</vt:lpstr>
      <vt:lpstr>Презентация PowerPoint</vt:lpstr>
    </vt:vector>
  </TitlesOfParts>
  <Company>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16</cp:revision>
  <dcterms:created xsi:type="dcterms:W3CDTF">2018-01-17T06:36:47Z</dcterms:created>
  <dcterms:modified xsi:type="dcterms:W3CDTF">2018-02-12T06:39:50Z</dcterms:modified>
</cp:coreProperties>
</file>