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Override8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7" r:id="rId10"/>
    <p:sldId id="258" r:id="rId11"/>
    <p:sldId id="271" r:id="rId12"/>
    <p:sldId id="282" r:id="rId13"/>
    <p:sldId id="283" r:id="rId14"/>
    <p:sldId id="272" r:id="rId15"/>
    <p:sldId id="281" r:id="rId16"/>
    <p:sldId id="259" r:id="rId17"/>
    <p:sldId id="261" r:id="rId18"/>
    <p:sldId id="276" r:id="rId19"/>
    <p:sldId id="263" r:id="rId20"/>
    <p:sldId id="274" r:id="rId21"/>
    <p:sldId id="280" r:id="rId22"/>
    <p:sldId id="265" r:id="rId23"/>
    <p:sldId id="266" r:id="rId24"/>
    <p:sldId id="267" r:id="rId25"/>
    <p:sldId id="277" r:id="rId26"/>
    <p:sldId id="278" r:id="rId27"/>
    <p:sldId id="279" r:id="rId28"/>
    <p:sldId id="269" r:id="rId29"/>
    <p:sldId id="27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06" autoAdjust="0"/>
  </p:normalViewPr>
  <p:slideViewPr>
    <p:cSldViewPr>
      <p:cViewPr>
        <p:scale>
          <a:sx n="70" d="100"/>
          <a:sy n="70" d="100"/>
        </p:scale>
        <p:origin x="-114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33E9070-AEF4-426A-AC48-35671E5A99C3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E5F20A7-1F7C-4140-8D3E-25625E67F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4668-104B-4575-A476-B04319A16A73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816F-A425-4C3B-92D7-10D381A87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05D7-ED38-468C-B06C-B737DC63ACFA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B59A-34E4-4C33-BB1D-D93BBFF55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600200"/>
            <a:ext cx="7315200" cy="1981200"/>
          </a:xfrm>
          <a:noFill/>
          <a:extLst>
            <a:ext uri="{909E8E84-426E-40DD-AFC4-6F175D3DCCD1}"/>
          </a:extLst>
        </p:spPr>
        <p:txBody>
          <a:bodyPr lIns="0" tIns="0" rIns="0" bIns="0" anchor="b" anchorCtr="1"/>
          <a:lstStyle>
            <a:lvl1pPr algn="ctr">
              <a:lnSpc>
                <a:spcPct val="87000"/>
              </a:lnSpc>
              <a:defRPr sz="6100"/>
            </a:lvl1pPr>
          </a:lstStyle>
          <a:p>
            <a:pPr lvl="0"/>
            <a:r>
              <a:rPr lang="en-GB" altLang="en-US" noProof="0" smtClean="0"/>
              <a:t>Click to edit Master </a:t>
            </a:r>
            <a:br>
              <a:rPr lang="en-GB" altLang="en-US" noProof="0" smtClean="0"/>
            </a:br>
            <a:r>
              <a:rPr lang="en-GB" altLang="en-US" noProof="0" smtClean="0"/>
              <a:t>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038600"/>
            <a:ext cx="7315200" cy="1489075"/>
          </a:xfrm>
        </p:spPr>
        <p:txBody>
          <a:bodyPr rIns="0" bIns="0" anchorCtr="1"/>
          <a:lstStyle>
            <a:lvl1pPr>
              <a:lnSpc>
                <a:spcPct val="100000"/>
              </a:lnSpc>
              <a:spcBef>
                <a:spcPct val="0"/>
              </a:spcBef>
              <a:buClrTx/>
              <a:defRPr>
                <a:solidFill>
                  <a:schemeClr val="tx2"/>
                </a:solidFill>
                <a:cs typeface="Times New Roman" pitchFamily="18" charset="0"/>
              </a:defRPr>
            </a:lvl1pPr>
          </a:lstStyle>
          <a:p>
            <a:pPr lvl="0"/>
            <a:r>
              <a:rPr lang="en-AU" altLang="en-US" noProof="0" smtClean="0"/>
              <a:t>  Accounting Reform II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247A-6CDC-47A0-83F2-573FDB5A1BD8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6087-E79C-4A71-8E46-2D4BCB5A2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600200"/>
            <a:ext cx="7315200" cy="1981200"/>
          </a:xfrm>
          <a:noFill/>
          <a:extLst>
            <a:ext uri="{909E8E84-426E-40DD-AFC4-6F175D3DCCD1}"/>
          </a:extLst>
        </p:spPr>
        <p:txBody>
          <a:bodyPr lIns="0" tIns="0" rIns="0" bIns="0" anchor="b" anchorCtr="1"/>
          <a:lstStyle>
            <a:lvl1pPr algn="ctr">
              <a:lnSpc>
                <a:spcPct val="87000"/>
              </a:lnSpc>
              <a:defRPr sz="6100"/>
            </a:lvl1pPr>
          </a:lstStyle>
          <a:p>
            <a:pPr lvl="0"/>
            <a:r>
              <a:rPr lang="en-GB" altLang="en-US" noProof="0" smtClean="0"/>
              <a:t>Click to edit Master </a:t>
            </a:r>
            <a:br>
              <a:rPr lang="en-GB" altLang="en-US" noProof="0" smtClean="0"/>
            </a:br>
            <a:r>
              <a:rPr lang="en-GB" altLang="en-US" noProof="0" smtClean="0"/>
              <a:t>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038600"/>
            <a:ext cx="7315200" cy="1489075"/>
          </a:xfrm>
        </p:spPr>
        <p:txBody>
          <a:bodyPr rIns="0" bIns="0" anchorCtr="1"/>
          <a:lstStyle>
            <a:lvl1pPr>
              <a:lnSpc>
                <a:spcPct val="100000"/>
              </a:lnSpc>
              <a:spcBef>
                <a:spcPct val="0"/>
              </a:spcBef>
              <a:buClrTx/>
              <a:defRPr>
                <a:solidFill>
                  <a:schemeClr val="tx2"/>
                </a:solidFill>
                <a:cs typeface="Times New Roman" pitchFamily="18" charset="0"/>
              </a:defRPr>
            </a:lvl1pPr>
          </a:lstStyle>
          <a:p>
            <a:pPr lvl="0"/>
            <a:r>
              <a:rPr lang="en-AU" altLang="en-US" noProof="0" smtClean="0"/>
              <a:t>  Accounting Reform II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53460C0-D6CD-4E69-AAC6-E7F1783592DE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3090205-CEBC-455D-A930-4C2018E04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600200"/>
            <a:ext cx="7315200" cy="1981200"/>
          </a:xfrm>
          <a:noFill/>
          <a:extLst>
            <a:ext uri="{909E8E84-426E-40DD-AFC4-6F175D3DCCD1}"/>
          </a:extLst>
        </p:spPr>
        <p:txBody>
          <a:bodyPr lIns="0" tIns="0" rIns="0" bIns="0" anchor="b" anchorCtr="1"/>
          <a:lstStyle>
            <a:lvl1pPr algn="ctr">
              <a:lnSpc>
                <a:spcPct val="87000"/>
              </a:lnSpc>
              <a:defRPr sz="6100"/>
            </a:lvl1pPr>
          </a:lstStyle>
          <a:p>
            <a:pPr lvl="0"/>
            <a:r>
              <a:rPr lang="en-GB" altLang="en-US" noProof="0" smtClean="0"/>
              <a:t>Click to edit Master </a:t>
            </a:r>
            <a:br>
              <a:rPr lang="en-GB" altLang="en-US" noProof="0" smtClean="0"/>
            </a:br>
            <a:r>
              <a:rPr lang="en-GB" altLang="en-US" noProof="0" smtClean="0"/>
              <a:t>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038600"/>
            <a:ext cx="7315200" cy="1489075"/>
          </a:xfrm>
        </p:spPr>
        <p:txBody>
          <a:bodyPr rIns="0" bIns="0" anchorCtr="1"/>
          <a:lstStyle>
            <a:lvl1pPr>
              <a:lnSpc>
                <a:spcPct val="100000"/>
              </a:lnSpc>
              <a:spcBef>
                <a:spcPct val="0"/>
              </a:spcBef>
              <a:buClrTx/>
              <a:defRPr>
                <a:solidFill>
                  <a:schemeClr val="tx2"/>
                </a:solidFill>
                <a:cs typeface="Times New Roman" pitchFamily="18" charset="0"/>
              </a:defRPr>
            </a:lvl1pPr>
          </a:lstStyle>
          <a:p>
            <a:pPr lvl="0"/>
            <a:r>
              <a:rPr lang="en-AU" altLang="en-US" noProof="0" smtClean="0"/>
              <a:t>  Accounting Reform II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1822-6BF7-42DD-A806-3F65797DA289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D1E60-0ACF-4A15-9D39-EC63E3137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6290907-D95E-4031-9CC4-7C0A73F0949E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C2FBBB-DFEB-42C6-8EA2-C76ADAF20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D395-9BC5-47AE-B53F-83D70D5C7A3E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20CC-AD34-40CB-AFAC-F6AACFEB3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E35666A7-559A-45A1-AC4E-C9FA5706FC98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7CF288-45D6-4BE7-AE9C-D8536B2F9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D7D3-F3DB-4565-A44C-124F7D607D2A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ACCE-9DCC-4381-BBBA-4FF914998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E546-C552-4EDB-AA7C-0746EFF855B1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9260-F9FF-4210-9EBB-5D1A9CD2C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26F5F-79F5-42D4-B53E-11AEF70A5628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197C-02F2-43BA-8CE9-DDFB06BDC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D22A-617F-4FBC-BCD9-A7498A05FED9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758E5-A0C5-4F31-A263-C6EAD7B72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7C52-83CA-44B8-BD45-D5AED1D7E85D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7E6D-DC37-465A-93EC-548BAA2FA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BDCD5-6A81-46A4-8C87-06FB592E20FD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B900-3022-4153-8DDE-F0211D911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ED1C54DB-6062-40E8-B569-E809757098AC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  <a:extLst/>
          </a:lstStyle>
          <a:p>
            <a:pPr>
              <a:defRPr/>
            </a:pPr>
            <a:fld id="{D7C530BA-AE8C-491A-BA1D-94512D1EB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8D3A-7DBC-429B-AD6D-65B3E6AB061E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1338-E4B2-4497-9E8A-3AA9217B4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219C43-E52D-437A-B90F-E6195A7FCE8F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A3BD4F7E-E24C-4C9B-9C53-AAA066A5F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2E735DC-AE2E-4F8B-B6FB-2A46007273B2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251BE88-A89C-469E-A2A5-E1B8D4EB5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80619-4706-4C67-BCDB-E44419406ACD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436F-E850-4793-A0C6-3AFA0F7EB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9274EFC3-BA78-4B96-B9CC-97466BAFE016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C1B97C88-C9C4-499D-AE4B-666816CEF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3F26-A5F1-46AE-AEDD-904DF6DF0757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8DD9-BF72-46BB-9C74-501EB182C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0674-6C61-48A9-A0D0-7738530E01DD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062E-9509-4CCD-800A-5570C67FA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85D1-4DA2-4D1F-813E-0B13DDD368FD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00BC5-D469-4B3A-8627-D7905FCAA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D7F9-D50F-4422-9C17-3ADB431DB45F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B34E-3814-4F12-98E9-756971734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6498-84CE-45DE-8CA2-5930F63C3E88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3E319-01CB-4739-8C87-04709B1FB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88BE-8DF0-4687-8DCD-8F507F38A377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65764-6AC6-4669-ACA8-D5F67611B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DE3E-7009-482E-B01C-636D8D4B4320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5D6D-6AC5-420E-BABE-78C7D0EB1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AA63F-5478-4370-B081-EF84A076CF11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42C8-088C-4F77-8C7D-B300B9A91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DD92-5EDB-4930-BE16-B8B635355B13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FBB7-EAB2-44E2-A573-B665BC96D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D5A830-AECF-4902-B6D3-9D4A63A40CC8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624A72-12C5-44E8-B179-BD4BEAB3C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2A1E8-AFB5-4C3B-9E26-4C35D0EB3BD3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EA7B-0170-47A5-B75F-EFB801C37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2E4792-EEC5-451F-BC7D-36B9D1D7F1E9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A3B43B-DCD2-44B4-92D2-F64328E79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4E37-FF09-4215-BD75-1E49DA6EA1A9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1025-83A3-49F0-979C-8CFCDDB36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67D69-C32E-4405-A430-3E8248C66F61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379CA-64CF-4DA5-920C-001C77398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C3DC-6D92-494D-AFFD-B5A3D0C3AC11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EC9E0-F8D9-453A-B9A5-5951DCE78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682F-9E1C-4904-974F-8591DFC50C17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7DB4-F791-4E07-80C4-C3E351852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67D85F-AC69-44AD-BD93-2AAB5A9FB009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ECEB63-E553-475A-8F41-93D63E7B0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33B0-A2BB-4898-B8C0-0E3915FC9861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CA68-147F-4FFD-A132-92FFCF3AA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3A6322-24B1-45AB-97A1-C10E0BB84B90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4F7DD4-BE7B-4FFF-9789-816947812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C9B5-85AD-41E2-ACED-FC94DFE727EA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3A56-933F-437D-A050-4DC3A5A04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BD2E-2383-4610-B686-9DB44CBCBDE0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5DED-7486-4878-B42B-A8E170093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61047-2BF3-41F2-B903-1331B9BDBB75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138865D-DFA3-4A33-B96F-BA98E8C8A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503B-6A1C-49C9-80F1-B88463495725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D44B-66E4-4B6A-B395-5E8C405AB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2EE25-C33B-4D64-97CA-EA85734546E9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F085-18D5-4A5E-ABE5-F20D007AF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B3B0-AE8A-4293-B543-40AE6B89631D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4B28-E600-4886-90EA-D4509E949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D00E-6E49-43DC-8363-A13D144F98C7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72F4B-A612-4473-A2EC-E53ACABDE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2FD11-322D-44EC-9483-279658C51295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1E9F-903C-4483-B534-F586186BB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15B0-BB32-4FC2-8197-F09B1517EF02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A525-7704-4A1F-9326-BFFA1CE7E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8C01-D7B1-4D59-B73E-DAF843A260AC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D897-EC54-44E2-88C6-04A493A11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4979-037E-46E3-B133-524C45683743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81F1A-7E28-43A7-A32A-A401572A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0A572-533F-47F6-B5BB-9B54AA7EEEFE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05DCB-F147-44AC-9051-A9A994C02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70B1-5A6F-4C1D-8CC1-CB74DE74E70E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D175-00A3-40B7-9F15-181A1F722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5344-D9BA-4777-8974-392D4E9148D4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BCB8-4E0C-44A0-9A2D-14E157AA6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DE30204E-9151-481F-A06A-70B2C594F057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1CC7CE-2FDA-4098-B576-6A3F5D852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7BC95-846E-4839-9C86-B8D963FC6D0D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2A4E9-7D1D-4219-AC18-03E6CBFCD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3FCC-A9A1-43C5-A258-01B87E77EAF9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D0F7-4420-4DE8-BBFB-1FF984D36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E37FF-809B-4574-AA62-016A1C74CFCC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F078D-92A7-45B8-B697-B47101152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19D0-09E3-4555-8AFA-55F6EB91D221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5EE6-70D0-49D2-AE41-9473F8356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326A-6534-4BB0-A46D-3A676AE346A1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7BE73CD-54C9-4852-867A-64BB92E1A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69B7-3178-4205-ADE4-27FD073DA24F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558A-BD99-4D47-9ADF-822FA22C3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FFED1-FD70-4544-99C2-B439D80BD40E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B124-1935-49B2-A39D-4F0EE1BC4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A3945E4-8391-4DC9-BF7D-D8C1F4E6F353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A28C1A4-D1A4-40D8-8DBB-E60BBFB97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B134156-151C-4658-A036-AB1A969B1119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40657F96-C150-49B1-8728-D47A26895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EBF4-ECA5-4EC2-BDBB-F97518D58150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0A52-C19B-4235-B0C7-0B00C9470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2290F-D718-4E70-9265-6DF04B48DCCE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145E-B710-4845-9782-E41ABDAE6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239944-878C-4447-9D77-6BA7A213BC4B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A828F3-9176-40EA-A9C4-C76773607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791" r:id="rId2"/>
    <p:sldLayoutId id="2147483857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858" r:id="rId9"/>
    <p:sldLayoutId id="2147483785" r:id="rId10"/>
    <p:sldLayoutId id="21474837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0" tIns="402336" rIns="18288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36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Introduction level</a:t>
            </a:r>
          </a:p>
          <a:p>
            <a:pPr lvl="1"/>
            <a:r>
              <a:rPr lang="en-AU" altLang="en-US" smtClean="0"/>
              <a:t>First level</a:t>
            </a:r>
          </a:p>
          <a:p>
            <a:pPr lvl="2"/>
            <a:r>
              <a:rPr lang="en-AU" altLang="en-US" smtClean="0"/>
              <a:t>Second level</a:t>
            </a:r>
          </a:p>
        </p:txBody>
      </p:sp>
      <p:sp>
        <p:nvSpPr>
          <p:cNvPr id="222261" name="Rectangle 53"/>
          <p:cNvSpPr>
            <a:spLocks noChangeArrowheads="1"/>
          </p:cNvSpPr>
          <p:nvPr userDrawn="1"/>
        </p:nvSpPr>
        <p:spPr bwMode="auto">
          <a:xfrm>
            <a:off x="357188" y="6205538"/>
            <a:ext cx="3778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02B13227-70A2-421E-B88E-B001C5911C38}" type="slidenum">
              <a:rPr lang="en-GB" sz="1300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0" hangingPunct="0">
                <a:defRPr/>
              </a:pPr>
              <a:t>‹#›</a:t>
            </a:fld>
            <a:endParaRPr lang="en-GB" sz="13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01" r:id="rId2"/>
    <p:sldLayoutId id="2147483800" r:id="rId3"/>
    <p:sldLayoutId id="2147483799" r:id="rId4"/>
    <p:sldLayoutId id="2147483798" r:id="rId5"/>
    <p:sldLayoutId id="2147483797" r:id="rId6"/>
    <p:sldLayoutId id="2147483796" r:id="rId7"/>
    <p:sldLayoutId id="2147483795" r:id="rId8"/>
    <p:sldLayoutId id="2147483794" r:id="rId9"/>
    <p:sldLayoutId id="2147483793" r:id="rId10"/>
    <p:sldLayoutId id="2147483792" r:id="rId11"/>
  </p:sldLayoutIdLst>
  <p:transition spd="slow" advClick="0"/>
  <p:txStyles>
    <p:titleStyle>
      <a:lvl1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5pPr>
      <a:lvl6pPr marL="457200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defTabSz="912813" rtl="0" eaLnBrk="0" fontAlgn="base" hangingPunct="0">
        <a:lnSpc>
          <a:spcPct val="109000"/>
        </a:lnSpc>
        <a:spcBef>
          <a:spcPct val="55000"/>
        </a:spcBef>
        <a:spcAft>
          <a:spcPct val="0"/>
        </a:spcAft>
        <a:buClr>
          <a:srgbClr val="1E6E04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defTabSz="912813" rtl="0" eaLnBrk="0" fontAlgn="base" hangingPunct="0">
        <a:lnSpc>
          <a:spcPct val="109000"/>
        </a:lnSpc>
        <a:spcBef>
          <a:spcPct val="52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n-lt"/>
        </a:defRPr>
      </a:lvl2pPr>
      <a:lvl3pPr marL="627063" indent="-284163" algn="l" defTabSz="912813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rgbClr val="2E1700"/>
        </a:buClr>
        <a:buChar char="–"/>
        <a:defRPr sz="2100">
          <a:solidFill>
            <a:schemeClr val="tx1"/>
          </a:solidFill>
          <a:latin typeface="+mn-lt"/>
        </a:defRPr>
      </a:lvl3pPr>
      <a:lvl4pPr marL="171291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26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098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670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42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14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0" tIns="402336" rIns="18288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36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Introduction level</a:t>
            </a:r>
          </a:p>
          <a:p>
            <a:pPr lvl="1"/>
            <a:r>
              <a:rPr lang="en-AU" altLang="en-US" smtClean="0"/>
              <a:t>First level</a:t>
            </a:r>
          </a:p>
          <a:p>
            <a:pPr lvl="2"/>
            <a:r>
              <a:rPr lang="en-AU" altLang="en-US" smtClean="0"/>
              <a:t>Second level</a:t>
            </a:r>
          </a:p>
        </p:txBody>
      </p:sp>
      <p:sp>
        <p:nvSpPr>
          <p:cNvPr id="222261" name="Rectangle 53"/>
          <p:cNvSpPr>
            <a:spLocks noChangeArrowheads="1"/>
          </p:cNvSpPr>
          <p:nvPr userDrawn="1"/>
        </p:nvSpPr>
        <p:spPr bwMode="auto">
          <a:xfrm>
            <a:off x="357188" y="6205538"/>
            <a:ext cx="3778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1866AC64-DD12-4BB1-9BFF-AC801F948233}" type="slidenum">
              <a:rPr lang="en-GB" sz="1300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0" hangingPunct="0">
                <a:defRPr/>
              </a:pPr>
              <a:t>‹#›</a:t>
            </a:fld>
            <a:endParaRPr lang="en-GB" sz="13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11" r:id="rId2"/>
    <p:sldLayoutId id="2147483810" r:id="rId3"/>
    <p:sldLayoutId id="2147483809" r:id="rId4"/>
    <p:sldLayoutId id="2147483808" r:id="rId5"/>
    <p:sldLayoutId id="2147483807" r:id="rId6"/>
    <p:sldLayoutId id="2147483806" r:id="rId7"/>
    <p:sldLayoutId id="2147483805" r:id="rId8"/>
    <p:sldLayoutId id="2147483804" r:id="rId9"/>
    <p:sldLayoutId id="2147483803" r:id="rId10"/>
    <p:sldLayoutId id="2147483802" r:id="rId11"/>
  </p:sldLayoutIdLst>
  <p:transition spd="slow" advClick="0"/>
  <p:txStyles>
    <p:titleStyle>
      <a:lvl1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5pPr>
      <a:lvl6pPr marL="457200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defTabSz="912813" rtl="0" eaLnBrk="0" fontAlgn="base" hangingPunct="0">
        <a:lnSpc>
          <a:spcPct val="109000"/>
        </a:lnSpc>
        <a:spcBef>
          <a:spcPct val="55000"/>
        </a:spcBef>
        <a:spcAft>
          <a:spcPct val="0"/>
        </a:spcAft>
        <a:buClr>
          <a:srgbClr val="1E6E04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defTabSz="912813" rtl="0" eaLnBrk="0" fontAlgn="base" hangingPunct="0">
        <a:lnSpc>
          <a:spcPct val="109000"/>
        </a:lnSpc>
        <a:spcBef>
          <a:spcPct val="52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n-lt"/>
        </a:defRPr>
      </a:lvl2pPr>
      <a:lvl3pPr marL="627063" indent="-284163" algn="l" defTabSz="912813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rgbClr val="2E1700"/>
        </a:buClr>
        <a:buChar char="–"/>
        <a:defRPr sz="2100">
          <a:solidFill>
            <a:schemeClr val="tx1"/>
          </a:solidFill>
          <a:latin typeface="+mn-lt"/>
        </a:defRPr>
      </a:lvl3pPr>
      <a:lvl4pPr marL="171291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26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098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670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42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14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0" tIns="402336" rIns="18288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36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Introduction level</a:t>
            </a:r>
          </a:p>
          <a:p>
            <a:pPr lvl="1"/>
            <a:r>
              <a:rPr lang="en-AU" altLang="en-US" smtClean="0"/>
              <a:t>First level</a:t>
            </a:r>
          </a:p>
          <a:p>
            <a:pPr lvl="2"/>
            <a:r>
              <a:rPr lang="en-AU" altLang="en-US" smtClean="0"/>
              <a:t>Second level</a:t>
            </a:r>
          </a:p>
        </p:txBody>
      </p:sp>
      <p:sp>
        <p:nvSpPr>
          <p:cNvPr id="222261" name="Rectangle 53"/>
          <p:cNvSpPr>
            <a:spLocks noChangeArrowheads="1"/>
          </p:cNvSpPr>
          <p:nvPr userDrawn="1"/>
        </p:nvSpPr>
        <p:spPr bwMode="auto">
          <a:xfrm>
            <a:off x="357188" y="6205538"/>
            <a:ext cx="3778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fld id="{01732C2D-F71F-4187-8A4B-A43791653324}" type="slidenum">
              <a:rPr lang="en-GB" sz="1300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0" hangingPunct="0">
                <a:defRPr/>
              </a:pPr>
              <a:t>‹#›</a:t>
            </a:fld>
            <a:endParaRPr lang="en-GB" sz="13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21" r:id="rId2"/>
    <p:sldLayoutId id="2147483820" r:id="rId3"/>
    <p:sldLayoutId id="2147483819" r:id="rId4"/>
    <p:sldLayoutId id="2147483818" r:id="rId5"/>
    <p:sldLayoutId id="2147483817" r:id="rId6"/>
    <p:sldLayoutId id="2147483816" r:id="rId7"/>
    <p:sldLayoutId id="2147483815" r:id="rId8"/>
    <p:sldLayoutId id="2147483814" r:id="rId9"/>
    <p:sldLayoutId id="2147483813" r:id="rId10"/>
    <p:sldLayoutId id="2147483812" r:id="rId11"/>
  </p:sldLayoutIdLst>
  <p:transition spd="slow" advClick="0"/>
  <p:txStyles>
    <p:titleStyle>
      <a:lvl1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5pPr>
      <a:lvl6pPr marL="457200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92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defTabSz="912813" rtl="0" eaLnBrk="0" fontAlgn="base" hangingPunct="0">
        <a:lnSpc>
          <a:spcPct val="109000"/>
        </a:lnSpc>
        <a:spcBef>
          <a:spcPct val="55000"/>
        </a:spcBef>
        <a:spcAft>
          <a:spcPct val="0"/>
        </a:spcAft>
        <a:buClr>
          <a:srgbClr val="1E6E04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7013" algn="l" defTabSz="912813" rtl="0" eaLnBrk="0" fontAlgn="base" hangingPunct="0">
        <a:lnSpc>
          <a:spcPct val="109000"/>
        </a:lnSpc>
        <a:spcBef>
          <a:spcPct val="52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n-lt"/>
        </a:defRPr>
      </a:lvl2pPr>
      <a:lvl3pPr marL="627063" indent="-284163" algn="l" defTabSz="912813" rtl="0" eaLnBrk="0" fontAlgn="base" hangingPunct="0">
        <a:lnSpc>
          <a:spcPct val="109000"/>
        </a:lnSpc>
        <a:spcBef>
          <a:spcPct val="0"/>
        </a:spcBef>
        <a:spcAft>
          <a:spcPct val="0"/>
        </a:spcAft>
        <a:buClr>
          <a:srgbClr val="2E1700"/>
        </a:buClr>
        <a:buChar char="–"/>
        <a:defRPr sz="2100">
          <a:solidFill>
            <a:schemeClr val="tx1"/>
          </a:solidFill>
          <a:latin typeface="+mn-lt"/>
        </a:defRPr>
      </a:lvl3pPr>
      <a:lvl4pPr marL="171291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26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098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670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42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1438" indent="-225425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0182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B13F9A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CD259B0-624F-4CDA-88DD-B86CA9BB13B9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B13F9A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rgbClr val="B13F9A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C17CC43-9DCC-404A-8582-5796CBAA6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28" r:id="rId2"/>
    <p:sldLayoutId id="2147483863" r:id="rId3"/>
    <p:sldLayoutId id="2147483827" r:id="rId4"/>
    <p:sldLayoutId id="2147483826" r:id="rId5"/>
    <p:sldLayoutId id="2147483825" r:id="rId6"/>
    <p:sldLayoutId id="2147483824" r:id="rId7"/>
    <p:sldLayoutId id="2147483823" r:id="rId8"/>
    <p:sldLayoutId id="2147483864" r:id="rId9"/>
    <p:sldLayoutId id="2147483822" r:id="rId10"/>
    <p:sldLayoutId id="21474838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246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246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18251-ADCA-426D-9C76-729A7536A455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4E80E-DE3B-4958-AE3D-3619C8B9B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247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36" r:id="rId2"/>
    <p:sldLayoutId id="2147483867" r:id="rId3"/>
    <p:sldLayoutId id="2147483835" r:id="rId4"/>
    <p:sldLayoutId id="2147483834" r:id="rId5"/>
    <p:sldLayoutId id="2147483833" r:id="rId6"/>
    <p:sldLayoutId id="2147483832" r:id="rId7"/>
    <p:sldLayoutId id="2147483831" r:id="rId8"/>
    <p:sldLayoutId id="2147483868" r:id="rId9"/>
    <p:sldLayoutId id="2147483830" r:id="rId10"/>
    <p:sldLayoutId id="21474838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475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E3DED1">
                    <a:shade val="5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5722207-E787-44A3-88CB-AF0435AB4D0F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rgbClr val="E3DED1">
                    <a:shade val="5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9FF8008-C5B9-4563-9FB9-CCB72E6ED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43" r:id="rId2"/>
    <p:sldLayoutId id="2147483870" r:id="rId3"/>
    <p:sldLayoutId id="2147483842" r:id="rId4"/>
    <p:sldLayoutId id="2147483841" r:id="rId5"/>
    <p:sldLayoutId id="2147483840" r:id="rId6"/>
    <p:sldLayoutId id="2147483871" r:id="rId7"/>
    <p:sldLayoutId id="2147483839" r:id="rId8"/>
    <p:sldLayoutId id="2147483872" r:id="rId9"/>
    <p:sldLayoutId id="2147483838" r:id="rId10"/>
    <p:sldLayoutId id="21474838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704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7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465E9C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F2B5D2CD-D7B9-46D6-88B3-4D4CD5E7534E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465E9C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465E9C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DD283053-C3FF-4C06-91A6-8D74825AD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1" r:id="rId2"/>
    <p:sldLayoutId id="2147483850" r:id="rId3"/>
    <p:sldLayoutId id="2147483849" r:id="rId4"/>
    <p:sldLayoutId id="2147483848" r:id="rId5"/>
    <p:sldLayoutId id="2147483847" r:id="rId6"/>
    <p:sldLayoutId id="2147483846" r:id="rId7"/>
    <p:sldLayoutId id="2147483874" r:id="rId8"/>
    <p:sldLayoutId id="2147483875" r:id="rId9"/>
    <p:sldLayoutId id="2147483845" r:id="rId10"/>
    <p:sldLayoutId id="21474838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933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73B6C-5E83-4BCC-B1F8-6439F4AF399B}" type="datetimeFigureOut">
              <a:rPr lang="ru-RU"/>
              <a:pPr>
                <a:defRPr/>
              </a:pPr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4ADE83-3D78-412C-846F-AA2F4383E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55" r:id="rId6"/>
    <p:sldLayoutId id="2147483854" r:id="rId7"/>
    <p:sldLayoutId id="2147483881" r:id="rId8"/>
    <p:sldLayoutId id="2147483882" r:id="rId9"/>
    <p:sldLayoutId id="2147483853" r:id="rId10"/>
    <p:sldLayoutId id="2147483852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4381" y="1128871"/>
            <a:ext cx="7851648" cy="326321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Временная стоимость денег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84213" y="1174750"/>
            <a:ext cx="799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k-KZ"/>
              <a:t> «Костанайский государственный университет имени А .Байтурсынова</a:t>
            </a:r>
            <a:endParaRPr lang="ru-RU"/>
          </a:p>
          <a:p>
            <a:pPr algn="ctr"/>
            <a:r>
              <a:rPr lang="kk-KZ"/>
              <a:t>Экономический факультет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5364163" y="5186363"/>
            <a:ext cx="300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k-KZ"/>
              <a:t> Автор: Ладаненко Е.И.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AutoShape 1026"/>
          <p:cNvSpPr>
            <a:spLocks noChangeArrowheads="1"/>
          </p:cNvSpPr>
          <p:nvPr/>
        </p:nvSpPr>
        <p:spPr bwMode="auto">
          <a:xfrm>
            <a:off x="2514600" y="2362200"/>
            <a:ext cx="4267200" cy="10668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0834" name="Rectangle 1027"/>
          <p:cNvSpPr>
            <a:spLocks noChangeArrowheads="1"/>
          </p:cNvSpPr>
          <p:nvPr/>
        </p:nvSpPr>
        <p:spPr bwMode="auto">
          <a:xfrm>
            <a:off x="2881313" y="2565400"/>
            <a:ext cx="34480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>
                <a:solidFill>
                  <a:srgbClr val="000000"/>
                </a:solidFill>
              </a:rPr>
              <a:t>F</a:t>
            </a:r>
            <a:r>
              <a:rPr lang="ru-RU" sz="3600" b="1">
                <a:solidFill>
                  <a:srgbClr val="000000"/>
                </a:solidFill>
              </a:rPr>
              <a:t>V = </a:t>
            </a:r>
            <a:r>
              <a:rPr lang="en-US" sz="3600" b="1">
                <a:solidFill>
                  <a:srgbClr val="000000"/>
                </a:solidFill>
              </a:rPr>
              <a:t>P</a:t>
            </a:r>
            <a:r>
              <a:rPr lang="ru-RU" sz="3600" b="1">
                <a:solidFill>
                  <a:srgbClr val="000000"/>
                </a:solidFill>
              </a:rPr>
              <a:t>V / (1+i)</a:t>
            </a:r>
            <a:r>
              <a:rPr lang="ru-RU" sz="3600" b="1" baseline="30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20835" name="Rectangle 1028"/>
          <p:cNvSpPr>
            <a:spLocks noChangeArrowheads="1"/>
          </p:cNvSpPr>
          <p:nvPr/>
        </p:nvSpPr>
        <p:spPr bwMode="auto">
          <a:xfrm>
            <a:off x="595313" y="1738313"/>
            <a:ext cx="273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Будущая стоимость</a:t>
            </a:r>
          </a:p>
        </p:txBody>
      </p:sp>
      <p:sp>
        <p:nvSpPr>
          <p:cNvPr id="120836" name="Rectangle 1029"/>
          <p:cNvSpPr>
            <a:spLocks noChangeArrowheads="1"/>
          </p:cNvSpPr>
          <p:nvPr/>
        </p:nvSpPr>
        <p:spPr bwMode="auto">
          <a:xfrm>
            <a:off x="4100513" y="1738313"/>
            <a:ext cx="2665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Текущая стоимость</a:t>
            </a:r>
          </a:p>
        </p:txBody>
      </p:sp>
      <p:sp>
        <p:nvSpPr>
          <p:cNvPr id="120837" name="Rectangle 1030"/>
          <p:cNvSpPr>
            <a:spLocks noChangeArrowheads="1"/>
          </p:cNvSpPr>
          <p:nvPr/>
        </p:nvSpPr>
        <p:spPr bwMode="auto">
          <a:xfrm>
            <a:off x="3109913" y="3567113"/>
            <a:ext cx="25638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процентная ставка</a:t>
            </a:r>
          </a:p>
        </p:txBody>
      </p:sp>
      <p:sp>
        <p:nvSpPr>
          <p:cNvPr id="120838" name="Rectangle 1031"/>
          <p:cNvSpPr>
            <a:spLocks noChangeArrowheads="1"/>
          </p:cNvSpPr>
          <p:nvPr/>
        </p:nvSpPr>
        <p:spPr bwMode="auto">
          <a:xfrm>
            <a:off x="6462713" y="3567113"/>
            <a:ext cx="2247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число периодов</a:t>
            </a:r>
          </a:p>
        </p:txBody>
      </p:sp>
      <p:sp>
        <p:nvSpPr>
          <p:cNvPr id="120839" name="Line 1032"/>
          <p:cNvSpPr>
            <a:spLocks noChangeShapeType="1"/>
          </p:cNvSpPr>
          <p:nvPr/>
        </p:nvSpPr>
        <p:spPr bwMode="auto">
          <a:xfrm>
            <a:off x="3276600" y="2222500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40" name="Line 1033"/>
          <p:cNvSpPr>
            <a:spLocks noChangeShapeType="1"/>
          </p:cNvSpPr>
          <p:nvPr/>
        </p:nvSpPr>
        <p:spPr bwMode="auto">
          <a:xfrm>
            <a:off x="4343400" y="2222500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41" name="Line 1034"/>
          <p:cNvSpPr>
            <a:spLocks noChangeShapeType="1"/>
          </p:cNvSpPr>
          <p:nvPr/>
        </p:nvSpPr>
        <p:spPr bwMode="auto">
          <a:xfrm flipV="1">
            <a:off x="5829300" y="3187700"/>
            <a:ext cx="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0842" name="Arc 1035"/>
          <p:cNvSpPr>
            <a:spLocks/>
          </p:cNvSpPr>
          <p:nvPr/>
        </p:nvSpPr>
        <p:spPr bwMode="auto">
          <a:xfrm rot="10800000">
            <a:off x="6586538" y="2933700"/>
            <a:ext cx="1435100" cy="749300"/>
          </a:xfrm>
          <a:custGeom>
            <a:avLst/>
            <a:gdLst>
              <a:gd name="T0" fmla="*/ 1435100 w 21600"/>
              <a:gd name="T1" fmla="*/ 749300 h 21600"/>
              <a:gd name="T2" fmla="*/ 0 w 21600"/>
              <a:gd name="T3" fmla="*/ 0 h 21600"/>
              <a:gd name="T4" fmla="*/ 143510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rot="10800000"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0843" name="Rectangle 1036"/>
          <p:cNvSpPr>
            <a:spLocks noChangeArrowheads="1"/>
          </p:cNvSpPr>
          <p:nvPr/>
        </p:nvSpPr>
        <p:spPr bwMode="auto">
          <a:xfrm>
            <a:off x="266700" y="228600"/>
            <a:ext cx="8763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3100" b="1">
                <a:solidFill>
                  <a:srgbClr val="000000"/>
                </a:solidFill>
              </a:rPr>
              <a:t>Будущая стоимость денег</a:t>
            </a:r>
          </a:p>
        </p:txBody>
      </p:sp>
      <p:sp>
        <p:nvSpPr>
          <p:cNvPr id="120844" name="Rectangle 1037"/>
          <p:cNvSpPr>
            <a:spLocks noChangeArrowheads="1"/>
          </p:cNvSpPr>
          <p:nvPr/>
        </p:nvSpPr>
        <p:spPr bwMode="auto">
          <a:xfrm>
            <a:off x="2652713" y="4641850"/>
            <a:ext cx="39020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600" b="1">
                <a:solidFill>
                  <a:srgbClr val="000000"/>
                </a:solidFill>
              </a:rPr>
              <a:t>F</a:t>
            </a:r>
            <a:r>
              <a:rPr lang="ru-RU" sz="3600" b="1">
                <a:solidFill>
                  <a:srgbClr val="000000"/>
                </a:solidFill>
              </a:rPr>
              <a:t>V = </a:t>
            </a:r>
            <a:r>
              <a:rPr lang="en-US" sz="3600" b="1">
                <a:solidFill>
                  <a:srgbClr val="000000"/>
                </a:solidFill>
              </a:rPr>
              <a:t>P</a:t>
            </a:r>
            <a:r>
              <a:rPr lang="ru-RU" sz="3600" b="1">
                <a:solidFill>
                  <a:srgbClr val="000000"/>
                </a:solidFill>
              </a:rPr>
              <a:t>V x К3 (i,n)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026"/>
          <p:cNvSpPr>
            <a:spLocks noChangeArrowheads="1"/>
          </p:cNvSpPr>
          <p:nvPr/>
        </p:nvSpPr>
        <p:spPr bwMode="auto">
          <a:xfrm>
            <a:off x="381000" y="290513"/>
            <a:ext cx="73136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3200" b="1">
                <a:solidFill>
                  <a:srgbClr val="000000"/>
                </a:solidFill>
              </a:rPr>
              <a:t>Пример:</a:t>
            </a:r>
          </a:p>
        </p:txBody>
      </p:sp>
      <p:sp>
        <p:nvSpPr>
          <p:cNvPr id="121858" name="AutoShape 1027"/>
          <p:cNvSpPr>
            <a:spLocks noChangeArrowheads="1"/>
          </p:cNvSpPr>
          <p:nvPr/>
        </p:nvSpPr>
        <p:spPr bwMode="auto">
          <a:xfrm>
            <a:off x="2362200" y="4267200"/>
            <a:ext cx="6477000" cy="18288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859" name="Oval 1028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860" name="Rectangle 1029"/>
          <p:cNvSpPr>
            <a:spLocks noChangeArrowheads="1"/>
          </p:cNvSpPr>
          <p:nvPr/>
        </p:nvSpPr>
        <p:spPr bwMode="auto">
          <a:xfrm>
            <a:off x="1128713" y="2500313"/>
            <a:ext cx="174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</a:rPr>
              <a:t>P</a:t>
            </a:r>
            <a:r>
              <a:rPr lang="ru-RU" sz="2000" b="1">
                <a:solidFill>
                  <a:srgbClr val="000000"/>
                </a:solidFill>
              </a:rPr>
              <a:t>V = 100,000</a:t>
            </a:r>
          </a:p>
        </p:txBody>
      </p:sp>
      <p:sp>
        <p:nvSpPr>
          <p:cNvPr id="121861" name="Rectangle 1030"/>
          <p:cNvSpPr>
            <a:spLocks noChangeArrowheads="1"/>
          </p:cNvSpPr>
          <p:nvPr/>
        </p:nvSpPr>
        <p:spPr bwMode="auto">
          <a:xfrm>
            <a:off x="823913" y="3109913"/>
            <a:ext cx="21161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n = 10 месяцев </a:t>
            </a:r>
          </a:p>
        </p:txBody>
      </p:sp>
      <p:sp>
        <p:nvSpPr>
          <p:cNvPr id="121862" name="Rectangle 1031"/>
          <p:cNvSpPr>
            <a:spLocks noChangeArrowheads="1"/>
          </p:cNvSpPr>
          <p:nvPr/>
        </p:nvSpPr>
        <p:spPr bwMode="auto">
          <a:xfrm>
            <a:off x="5395913" y="3033713"/>
            <a:ext cx="21796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i = 24/12 = 2.00%</a:t>
            </a:r>
          </a:p>
        </p:txBody>
      </p:sp>
      <p:sp>
        <p:nvSpPr>
          <p:cNvPr id="121863" name="AutoShape 1032"/>
          <p:cNvSpPr>
            <a:spLocks noChangeArrowheads="1"/>
          </p:cNvSpPr>
          <p:nvPr/>
        </p:nvSpPr>
        <p:spPr bwMode="auto">
          <a:xfrm>
            <a:off x="615950" y="2368550"/>
            <a:ext cx="8293100" cy="12827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864" name="Rectangle 1033"/>
          <p:cNvSpPr>
            <a:spLocks noChangeArrowheads="1"/>
          </p:cNvSpPr>
          <p:nvPr/>
        </p:nvSpPr>
        <p:spPr bwMode="auto">
          <a:xfrm>
            <a:off x="381000" y="1600200"/>
            <a:ext cx="1320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найти </a:t>
            </a:r>
            <a:r>
              <a:rPr lang="en-US" sz="2000" b="1">
                <a:solidFill>
                  <a:srgbClr val="000000"/>
                </a:solidFill>
              </a:rPr>
              <a:t>F</a:t>
            </a:r>
            <a:r>
              <a:rPr lang="ru-RU" sz="2000" b="1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121865" name="Rectangle 1034"/>
          <p:cNvSpPr>
            <a:spLocks noChangeArrowheads="1"/>
          </p:cNvSpPr>
          <p:nvPr/>
        </p:nvSpPr>
        <p:spPr bwMode="auto">
          <a:xfrm>
            <a:off x="3338513" y="5502275"/>
            <a:ext cx="3871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</a:rPr>
              <a:t>F</a:t>
            </a:r>
            <a:r>
              <a:rPr lang="ru-RU" sz="2000" b="1">
                <a:solidFill>
                  <a:srgbClr val="000000"/>
                </a:solidFill>
              </a:rPr>
              <a:t>V = 100,000 x </a:t>
            </a:r>
            <a:r>
              <a:rPr lang="en-US" sz="2000" b="1">
                <a:solidFill>
                  <a:srgbClr val="000000"/>
                </a:solidFill>
              </a:rPr>
              <a:t>1,2190</a:t>
            </a:r>
            <a:r>
              <a:rPr lang="ru-RU" sz="2000" b="1">
                <a:solidFill>
                  <a:srgbClr val="000000"/>
                </a:solidFill>
              </a:rPr>
              <a:t>= </a:t>
            </a:r>
            <a:r>
              <a:rPr lang="en-US" sz="2000" b="1">
                <a:solidFill>
                  <a:srgbClr val="000000"/>
                </a:solidFill>
              </a:rPr>
              <a:t>1219</a:t>
            </a:r>
            <a:r>
              <a:rPr lang="ru-RU" sz="2000" b="1">
                <a:solidFill>
                  <a:srgbClr val="000000"/>
                </a:solidFill>
              </a:rPr>
              <a:t>00</a:t>
            </a:r>
          </a:p>
        </p:txBody>
      </p:sp>
      <p:sp>
        <p:nvSpPr>
          <p:cNvPr id="121866" name="Rectangle 1035"/>
          <p:cNvSpPr>
            <a:spLocks noChangeArrowheads="1"/>
          </p:cNvSpPr>
          <p:nvPr/>
        </p:nvSpPr>
        <p:spPr bwMode="auto">
          <a:xfrm>
            <a:off x="2500313" y="4329113"/>
            <a:ext cx="2193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по таблицам </a:t>
            </a:r>
            <a:r>
              <a:rPr lang="en-US" sz="2000" b="1">
                <a:solidFill>
                  <a:srgbClr val="000000"/>
                </a:solidFill>
              </a:rPr>
              <a:t>F</a:t>
            </a:r>
            <a:r>
              <a:rPr lang="ru-RU" sz="2000" b="1">
                <a:solidFill>
                  <a:srgbClr val="000000"/>
                </a:solidFill>
              </a:rPr>
              <a:t>V</a:t>
            </a:r>
          </a:p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i = 2.00   n = 10</a:t>
            </a:r>
          </a:p>
        </p:txBody>
      </p:sp>
      <p:sp>
        <p:nvSpPr>
          <p:cNvPr id="121867" name="Arc 1036"/>
          <p:cNvSpPr>
            <a:spLocks/>
          </p:cNvSpPr>
          <p:nvPr/>
        </p:nvSpPr>
        <p:spPr bwMode="auto">
          <a:xfrm>
            <a:off x="4724400" y="4884738"/>
            <a:ext cx="1289050" cy="527050"/>
          </a:xfrm>
          <a:custGeom>
            <a:avLst/>
            <a:gdLst>
              <a:gd name="T0" fmla="*/ 0 w 21600"/>
              <a:gd name="T1" fmla="*/ 0 h 21600"/>
              <a:gd name="T2" fmla="*/ 1289050 w 21600"/>
              <a:gd name="T3" fmla="*/ 527050 h 21600"/>
              <a:gd name="T4" fmla="*/ 0 w 21600"/>
              <a:gd name="T5" fmla="*/ 5270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868" name="Rectangle 1037"/>
          <p:cNvSpPr>
            <a:spLocks noChangeArrowheads="1"/>
          </p:cNvSpPr>
          <p:nvPr/>
        </p:nvSpPr>
        <p:spPr bwMode="auto">
          <a:xfrm>
            <a:off x="3033713" y="2500313"/>
            <a:ext cx="41290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годовая ставка = 24%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B050"/>
                </a:solidFill>
              </a:rPr>
              <a:t>Денежные </a:t>
            </a:r>
            <a:r>
              <a:rPr lang="ru-RU" sz="2000" dirty="0">
                <a:solidFill>
                  <a:srgbClr val="00B050"/>
                </a:solidFill>
              </a:rPr>
              <a:t>потоки в виде серии платежей произвольной величины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Денежные потоки в виде платежей произвольной величины, осуществляемые через равные промежутки времени, представляют собой наиболее общий вид </a:t>
            </a:r>
            <a:r>
              <a:rPr lang="ru-RU" dirty="0">
                <a:solidFill>
                  <a:srgbClr val="002060"/>
                </a:solidFill>
              </a:rPr>
              <a:t>аннуитетов</a:t>
            </a:r>
            <a:r>
              <a:rPr lang="ru-RU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Типичными случаями возникновения таких потоков являются капиталовложения в долгосрочные активы, выплаты дивидендов по обыкновенным акциям и др. Следует отметить, что анализ аннуитетов с платежами произвольной величины уже представляет определенные вычислительные сложности. Как правило, определяют наиболее общие характеристики таких аннуитетов - их будущую и современную стоимость. При этом предполагается, что все остальные параметры финансовой операции известны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052513"/>
            <a:ext cx="8147050" cy="527208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/>
              <a:t>Аннуитетные</a:t>
            </a:r>
            <a:r>
              <a:rPr lang="ru-RU" dirty="0"/>
              <a:t> платежи применяются при кредитовании.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/>
              <a:t>Аннуитетный</a:t>
            </a:r>
            <a:r>
              <a:rPr lang="ru-RU" dirty="0"/>
              <a:t> платеж - это равный по сумме ежемесячный платеж по кредиту, который включает в себя сумму начисленных процентов за кредит и сумму основного долга.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Сегодня, большинство коммерческих банков, применяют при кредитовании </a:t>
            </a:r>
            <a:r>
              <a:rPr lang="ru-RU" dirty="0" err="1"/>
              <a:t>аннуитетные</a:t>
            </a:r>
            <a:r>
              <a:rPr lang="ru-RU" dirty="0"/>
              <a:t> платежи практически по всем видам кредитов, выдаваемых физическим лицам, так как этот вид расчета дает им возможность получения более высоких доходов по процентам, а клиенту обеспечивает удобства при расчетах. Вы согласитесь со мной, что очень удобно и не хлопотно ежемесячно платить одну и ту же сумму в погашение кредита и процентов, что эту сумму легко запомнить и, кроме того, не нужно ежемесячно встречаться с консультантом банка для выяснения очередной суммы платежа.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026"/>
          <p:cNvSpPr>
            <a:spLocks noChangeArrowheads="1"/>
          </p:cNvSpPr>
          <p:nvPr/>
        </p:nvSpPr>
        <p:spPr bwMode="auto">
          <a:xfrm>
            <a:off x="285750" y="247650"/>
            <a:ext cx="827881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3100" b="1">
                <a:solidFill>
                  <a:srgbClr val="000000"/>
                </a:solidFill>
              </a:rPr>
              <a:t>Аннуитеты. </a:t>
            </a:r>
          </a:p>
          <a:p>
            <a:pPr eaLnBrk="0" hangingPunct="0"/>
            <a:r>
              <a:rPr lang="ru-RU" sz="3100" b="1">
                <a:solidFill>
                  <a:srgbClr val="000000"/>
                </a:solidFill>
              </a:rPr>
              <a:t>Приведенная стоимость</a:t>
            </a:r>
            <a:endParaRPr lang="ru-RU" sz="4400" b="1">
              <a:solidFill>
                <a:srgbClr val="000000"/>
              </a:solidFill>
            </a:endParaRPr>
          </a:p>
        </p:txBody>
      </p:sp>
      <p:sp>
        <p:nvSpPr>
          <p:cNvPr id="124930" name="Rectangle 1027"/>
          <p:cNvSpPr>
            <a:spLocks noChangeArrowheads="1"/>
          </p:cNvSpPr>
          <p:nvPr/>
        </p:nvSpPr>
        <p:spPr bwMode="auto">
          <a:xfrm>
            <a:off x="671513" y="52292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4931" name="Rectangle 1028"/>
          <p:cNvSpPr>
            <a:spLocks noChangeArrowheads="1"/>
          </p:cNvSpPr>
          <p:nvPr/>
        </p:nvSpPr>
        <p:spPr bwMode="auto">
          <a:xfrm>
            <a:off x="1966913" y="52292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4932" name="Rectangle 1029"/>
          <p:cNvSpPr>
            <a:spLocks noChangeArrowheads="1"/>
          </p:cNvSpPr>
          <p:nvPr/>
        </p:nvSpPr>
        <p:spPr bwMode="auto">
          <a:xfrm>
            <a:off x="3262313" y="52292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4933" name="Rectangle 1030"/>
          <p:cNvSpPr>
            <a:spLocks noChangeArrowheads="1"/>
          </p:cNvSpPr>
          <p:nvPr/>
        </p:nvSpPr>
        <p:spPr bwMode="auto">
          <a:xfrm>
            <a:off x="4557713" y="52292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4934" name="Rectangle 1031"/>
          <p:cNvSpPr>
            <a:spLocks noChangeArrowheads="1"/>
          </p:cNvSpPr>
          <p:nvPr/>
        </p:nvSpPr>
        <p:spPr bwMode="auto">
          <a:xfrm>
            <a:off x="5853113" y="5229225"/>
            <a:ext cx="30003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24935" name="Rectangle 1032"/>
          <p:cNvSpPr>
            <a:spLocks noChangeArrowheads="1"/>
          </p:cNvSpPr>
          <p:nvPr/>
        </p:nvSpPr>
        <p:spPr bwMode="auto">
          <a:xfrm>
            <a:off x="7148513" y="5229225"/>
            <a:ext cx="3984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24936" name="Rectangle 1033"/>
          <p:cNvSpPr>
            <a:spLocks noChangeArrowheads="1"/>
          </p:cNvSpPr>
          <p:nvPr/>
        </p:nvSpPr>
        <p:spPr bwMode="auto">
          <a:xfrm>
            <a:off x="519113" y="2181225"/>
            <a:ext cx="6540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PV</a:t>
            </a:r>
          </a:p>
        </p:txBody>
      </p:sp>
      <p:grpSp>
        <p:nvGrpSpPr>
          <p:cNvPr id="124937" name="Group 1034"/>
          <p:cNvGrpSpPr>
            <a:grpSpLocks/>
          </p:cNvGrpSpPr>
          <p:nvPr/>
        </p:nvGrpSpPr>
        <p:grpSpPr bwMode="auto">
          <a:xfrm>
            <a:off x="1373188" y="3581400"/>
            <a:ext cx="5943600" cy="444500"/>
            <a:chOff x="865" y="2256"/>
            <a:chExt cx="3744" cy="280"/>
          </a:xfrm>
        </p:grpSpPr>
        <p:sp>
          <p:nvSpPr>
            <p:cNvPr id="124953" name="Arc 1035"/>
            <p:cNvSpPr>
              <a:spLocks/>
            </p:cNvSpPr>
            <p:nvPr/>
          </p:nvSpPr>
          <p:spPr bwMode="auto">
            <a:xfrm rot="10800000">
              <a:off x="865" y="2400"/>
              <a:ext cx="280" cy="136"/>
            </a:xfrm>
            <a:custGeom>
              <a:avLst/>
              <a:gdLst>
                <a:gd name="T0" fmla="*/ 280 w 21600"/>
                <a:gd name="T1" fmla="*/ 0 h 21600"/>
                <a:gd name="T2" fmla="*/ 0 w 21600"/>
                <a:gd name="T3" fmla="*/ 13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3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4954" name="Line 1036"/>
            <p:cNvSpPr>
              <a:spLocks noChangeShapeType="1"/>
            </p:cNvSpPr>
            <p:nvPr/>
          </p:nvSpPr>
          <p:spPr bwMode="auto">
            <a:xfrm>
              <a:off x="1161" y="2400"/>
              <a:ext cx="13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955" name="Arc 1037"/>
            <p:cNvSpPr>
              <a:spLocks/>
            </p:cNvSpPr>
            <p:nvPr/>
          </p:nvSpPr>
          <p:spPr bwMode="auto">
            <a:xfrm rot="10800000">
              <a:off x="4329" y="2400"/>
              <a:ext cx="280" cy="136"/>
            </a:xfrm>
            <a:custGeom>
              <a:avLst/>
              <a:gdLst>
                <a:gd name="T0" fmla="*/ 280 w 21600"/>
                <a:gd name="T1" fmla="*/ 136 h 21600"/>
                <a:gd name="T2" fmla="*/ 0 w 21600"/>
                <a:gd name="T3" fmla="*/ 0 h 21600"/>
                <a:gd name="T4" fmla="*/ 28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3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24956" name="Group 1038"/>
            <p:cNvGrpSpPr>
              <a:grpSpLocks/>
            </p:cNvGrpSpPr>
            <p:nvPr/>
          </p:nvGrpSpPr>
          <p:grpSpPr bwMode="auto">
            <a:xfrm>
              <a:off x="2449" y="2256"/>
              <a:ext cx="577" cy="136"/>
              <a:chOff x="2449" y="2256"/>
              <a:chExt cx="577" cy="136"/>
            </a:xfrm>
          </p:grpSpPr>
          <p:sp>
            <p:nvSpPr>
              <p:cNvPr id="124958" name="Arc 1039"/>
              <p:cNvSpPr>
                <a:spLocks/>
              </p:cNvSpPr>
              <p:nvPr/>
            </p:nvSpPr>
            <p:spPr bwMode="auto">
              <a:xfrm>
                <a:off x="2449" y="2256"/>
                <a:ext cx="280" cy="136"/>
              </a:xfrm>
              <a:custGeom>
                <a:avLst/>
                <a:gdLst>
                  <a:gd name="T0" fmla="*/ 280 w 21600"/>
                  <a:gd name="T1" fmla="*/ 0 h 21600"/>
                  <a:gd name="T2" fmla="*/ 0 w 21600"/>
                  <a:gd name="T3" fmla="*/ 136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ru-RU" sz="3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959" name="Arc 1040"/>
              <p:cNvSpPr>
                <a:spLocks/>
              </p:cNvSpPr>
              <p:nvPr/>
            </p:nvSpPr>
            <p:spPr bwMode="auto">
              <a:xfrm>
                <a:off x="2746" y="2256"/>
                <a:ext cx="280" cy="136"/>
              </a:xfrm>
              <a:custGeom>
                <a:avLst/>
                <a:gdLst>
                  <a:gd name="T0" fmla="*/ 279 w 21600"/>
                  <a:gd name="T1" fmla="*/ 136 h 21600"/>
                  <a:gd name="T2" fmla="*/ 0 w 21600"/>
                  <a:gd name="T3" fmla="*/ 0 h 21600"/>
                  <a:gd name="T4" fmla="*/ 28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523" y="21599"/>
                    </a:moveTo>
                    <a:cubicBezTo>
                      <a:pt x="9623" y="21557"/>
                      <a:pt x="0" y="11899"/>
                      <a:pt x="0" y="0"/>
                    </a:cubicBezTo>
                  </a:path>
                  <a:path w="21600" h="21600" stroke="0" extrusionOk="0">
                    <a:moveTo>
                      <a:pt x="21523" y="21599"/>
                    </a:moveTo>
                    <a:cubicBezTo>
                      <a:pt x="9623" y="21557"/>
                      <a:pt x="0" y="1189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ru-RU" sz="3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24957" name="Line 1041"/>
            <p:cNvSpPr>
              <a:spLocks noChangeShapeType="1"/>
            </p:cNvSpPr>
            <p:nvPr/>
          </p:nvSpPr>
          <p:spPr bwMode="auto">
            <a:xfrm>
              <a:off x="2984" y="2400"/>
              <a:ext cx="13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4938" name="Rectangle 1042"/>
          <p:cNvSpPr>
            <a:spLocks noChangeArrowheads="1"/>
          </p:cNvSpPr>
          <p:nvPr/>
        </p:nvSpPr>
        <p:spPr bwMode="auto">
          <a:xfrm>
            <a:off x="3871913" y="3019425"/>
            <a:ext cx="9318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PMT</a:t>
            </a:r>
          </a:p>
        </p:txBody>
      </p:sp>
      <p:sp>
        <p:nvSpPr>
          <p:cNvPr id="124939" name="Line 1043"/>
          <p:cNvSpPr>
            <a:spLocks noChangeShapeType="1"/>
          </p:cNvSpPr>
          <p:nvPr/>
        </p:nvSpPr>
        <p:spPr bwMode="auto">
          <a:xfrm>
            <a:off x="482600" y="4876800"/>
            <a:ext cx="680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0" name="Line 1044"/>
          <p:cNvSpPr>
            <a:spLocks noChangeShapeType="1"/>
          </p:cNvSpPr>
          <p:nvPr/>
        </p:nvSpPr>
        <p:spPr bwMode="auto">
          <a:xfrm>
            <a:off x="838200" y="2844800"/>
            <a:ext cx="0" cy="2311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1" name="Rectangle 1045"/>
          <p:cNvSpPr>
            <a:spLocks noChangeArrowheads="1"/>
          </p:cNvSpPr>
          <p:nvPr/>
        </p:nvSpPr>
        <p:spPr bwMode="auto">
          <a:xfrm>
            <a:off x="2957513" y="5853113"/>
            <a:ext cx="20764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i%, n периодов</a:t>
            </a:r>
          </a:p>
        </p:txBody>
      </p:sp>
      <p:sp>
        <p:nvSpPr>
          <p:cNvPr id="124942" name="Line 1046"/>
          <p:cNvSpPr>
            <a:spLocks noChangeShapeType="1"/>
          </p:cNvSpPr>
          <p:nvPr/>
        </p:nvSpPr>
        <p:spPr bwMode="auto">
          <a:xfrm flipH="1">
            <a:off x="1346200" y="42672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3" name="Line 1047"/>
          <p:cNvSpPr>
            <a:spLocks noChangeShapeType="1"/>
          </p:cNvSpPr>
          <p:nvPr/>
        </p:nvSpPr>
        <p:spPr bwMode="auto">
          <a:xfrm>
            <a:off x="2133600" y="42926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4" name="Line 1048"/>
          <p:cNvSpPr>
            <a:spLocks noChangeShapeType="1"/>
          </p:cNvSpPr>
          <p:nvPr/>
        </p:nvSpPr>
        <p:spPr bwMode="auto">
          <a:xfrm flipH="1">
            <a:off x="2641600" y="42672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5" name="Line 1049"/>
          <p:cNvSpPr>
            <a:spLocks noChangeShapeType="1"/>
          </p:cNvSpPr>
          <p:nvPr/>
        </p:nvSpPr>
        <p:spPr bwMode="auto">
          <a:xfrm flipH="1">
            <a:off x="3937000" y="42672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6" name="Line 1050"/>
          <p:cNvSpPr>
            <a:spLocks noChangeShapeType="1"/>
          </p:cNvSpPr>
          <p:nvPr/>
        </p:nvSpPr>
        <p:spPr bwMode="auto">
          <a:xfrm flipH="1">
            <a:off x="5232400" y="42672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7" name="Line 1051"/>
          <p:cNvSpPr>
            <a:spLocks noChangeShapeType="1"/>
          </p:cNvSpPr>
          <p:nvPr/>
        </p:nvSpPr>
        <p:spPr bwMode="auto">
          <a:xfrm flipH="1">
            <a:off x="6527800" y="42672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8" name="Line 1052"/>
          <p:cNvSpPr>
            <a:spLocks noChangeShapeType="1"/>
          </p:cNvSpPr>
          <p:nvPr/>
        </p:nvSpPr>
        <p:spPr bwMode="auto">
          <a:xfrm>
            <a:off x="6019800" y="42926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49" name="Line 1053"/>
          <p:cNvSpPr>
            <a:spLocks noChangeShapeType="1"/>
          </p:cNvSpPr>
          <p:nvPr/>
        </p:nvSpPr>
        <p:spPr bwMode="auto">
          <a:xfrm>
            <a:off x="4724400" y="42926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50" name="Line 1054"/>
          <p:cNvSpPr>
            <a:spLocks noChangeShapeType="1"/>
          </p:cNvSpPr>
          <p:nvPr/>
        </p:nvSpPr>
        <p:spPr bwMode="auto">
          <a:xfrm>
            <a:off x="3429000" y="42926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51" name="Line 1055"/>
          <p:cNvSpPr>
            <a:spLocks noChangeShapeType="1"/>
          </p:cNvSpPr>
          <p:nvPr/>
        </p:nvSpPr>
        <p:spPr bwMode="auto">
          <a:xfrm>
            <a:off x="7315200" y="42926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52" name="Rectangle 1057"/>
          <p:cNvSpPr>
            <a:spLocks noChangeArrowheads="1"/>
          </p:cNvSpPr>
          <p:nvPr/>
        </p:nvSpPr>
        <p:spPr bwMode="auto">
          <a:xfrm>
            <a:off x="2644775" y="1631950"/>
            <a:ext cx="42830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000000"/>
                </a:solidFill>
              </a:rPr>
              <a:t>PV = PMT x К4 (i,n)</a:t>
            </a:r>
          </a:p>
          <a:p>
            <a:pPr algn="ctr" eaLnBrk="0" hangingPunct="0"/>
            <a:r>
              <a:rPr lang="ru-RU" sz="2000" b="1">
                <a:solidFill>
                  <a:srgbClr val="000000"/>
                </a:solidFill>
              </a:rPr>
              <a:t>(выплаты в конце периода)</a:t>
            </a:r>
          </a:p>
          <a:p>
            <a:pPr algn="ctr" eaLnBrk="0" hangingPunct="0"/>
            <a:endParaRPr lang="ru-RU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026"/>
          <p:cNvSpPr>
            <a:spLocks noChangeArrowheads="1"/>
          </p:cNvSpPr>
          <p:nvPr/>
        </p:nvSpPr>
        <p:spPr bwMode="auto">
          <a:xfrm>
            <a:off x="457200" y="228600"/>
            <a:ext cx="6854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3200" b="1">
                <a:solidFill>
                  <a:srgbClr val="000000"/>
                </a:solidFill>
              </a:rPr>
              <a:t>Пример:</a:t>
            </a:r>
          </a:p>
        </p:txBody>
      </p:sp>
      <p:sp>
        <p:nvSpPr>
          <p:cNvPr id="125954" name="AutoShape 1027"/>
          <p:cNvSpPr>
            <a:spLocks noChangeArrowheads="1"/>
          </p:cNvSpPr>
          <p:nvPr/>
        </p:nvSpPr>
        <p:spPr bwMode="auto">
          <a:xfrm>
            <a:off x="2362200" y="4267200"/>
            <a:ext cx="6477000" cy="18288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5" name="Oval 1028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6" name="Rectangle 1029"/>
          <p:cNvSpPr>
            <a:spLocks noChangeArrowheads="1"/>
          </p:cNvSpPr>
          <p:nvPr/>
        </p:nvSpPr>
        <p:spPr bwMode="auto">
          <a:xfrm>
            <a:off x="1357313" y="2081213"/>
            <a:ext cx="1428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PMT = 400</a:t>
            </a:r>
          </a:p>
        </p:txBody>
      </p:sp>
      <p:sp>
        <p:nvSpPr>
          <p:cNvPr id="125957" name="Rectangle 1030"/>
          <p:cNvSpPr>
            <a:spLocks noChangeArrowheads="1"/>
          </p:cNvSpPr>
          <p:nvPr/>
        </p:nvSpPr>
        <p:spPr bwMode="auto">
          <a:xfrm>
            <a:off x="3490913" y="2081213"/>
            <a:ext cx="14001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n = 3 года</a:t>
            </a:r>
          </a:p>
        </p:txBody>
      </p:sp>
      <p:sp>
        <p:nvSpPr>
          <p:cNvPr id="125958" name="Rectangle 1031"/>
          <p:cNvSpPr>
            <a:spLocks noChangeArrowheads="1"/>
          </p:cNvSpPr>
          <p:nvPr/>
        </p:nvSpPr>
        <p:spPr bwMode="auto">
          <a:xfrm>
            <a:off x="5548313" y="2081213"/>
            <a:ext cx="2311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i = 13% ежегодно</a:t>
            </a:r>
          </a:p>
        </p:txBody>
      </p:sp>
      <p:sp>
        <p:nvSpPr>
          <p:cNvPr id="125959" name="AutoShape 1032"/>
          <p:cNvSpPr>
            <a:spLocks noChangeArrowheads="1"/>
          </p:cNvSpPr>
          <p:nvPr/>
        </p:nvSpPr>
        <p:spPr bwMode="auto">
          <a:xfrm>
            <a:off x="920750" y="1911350"/>
            <a:ext cx="7454900" cy="15113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60" name="Rectangle 1033"/>
          <p:cNvSpPr>
            <a:spLocks noChangeArrowheads="1"/>
          </p:cNvSpPr>
          <p:nvPr/>
        </p:nvSpPr>
        <p:spPr bwMode="auto">
          <a:xfrm>
            <a:off x="304800" y="1524000"/>
            <a:ext cx="1320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найти PV</a:t>
            </a:r>
          </a:p>
        </p:txBody>
      </p:sp>
      <p:sp>
        <p:nvSpPr>
          <p:cNvPr id="125961" name="Rectangle 1034"/>
          <p:cNvSpPr>
            <a:spLocks noChangeArrowheads="1"/>
          </p:cNvSpPr>
          <p:nvPr/>
        </p:nvSpPr>
        <p:spPr bwMode="auto">
          <a:xfrm>
            <a:off x="3719513" y="5502275"/>
            <a:ext cx="30003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PV = 400 x 2.361= 944.4</a:t>
            </a:r>
          </a:p>
        </p:txBody>
      </p:sp>
      <p:sp>
        <p:nvSpPr>
          <p:cNvPr id="125962" name="Rectangle 1035"/>
          <p:cNvSpPr>
            <a:spLocks noChangeArrowheads="1"/>
          </p:cNvSpPr>
          <p:nvPr/>
        </p:nvSpPr>
        <p:spPr bwMode="auto">
          <a:xfrm>
            <a:off x="2500313" y="4405313"/>
            <a:ext cx="2193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по таблицам PV</a:t>
            </a:r>
          </a:p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i = 13%    n = 3</a:t>
            </a:r>
          </a:p>
        </p:txBody>
      </p:sp>
      <p:sp>
        <p:nvSpPr>
          <p:cNvPr id="125963" name="Arc 1036"/>
          <p:cNvSpPr>
            <a:spLocks/>
          </p:cNvSpPr>
          <p:nvPr/>
        </p:nvSpPr>
        <p:spPr bwMode="auto">
          <a:xfrm>
            <a:off x="4724400" y="4960938"/>
            <a:ext cx="1212850" cy="527050"/>
          </a:xfrm>
          <a:custGeom>
            <a:avLst/>
            <a:gdLst>
              <a:gd name="T0" fmla="*/ 0 w 21600"/>
              <a:gd name="T1" fmla="*/ 0 h 21600"/>
              <a:gd name="T2" fmla="*/ 1212850 w 21600"/>
              <a:gd name="T3" fmla="*/ 527050 h 21600"/>
              <a:gd name="T4" fmla="*/ 0 w 21600"/>
              <a:gd name="T5" fmla="*/ 5270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64" name="Rectangle 1037"/>
          <p:cNvSpPr>
            <a:spLocks noChangeArrowheads="1"/>
          </p:cNvSpPr>
          <p:nvPr/>
        </p:nvSpPr>
        <p:spPr bwMode="auto">
          <a:xfrm>
            <a:off x="1433513" y="2767013"/>
            <a:ext cx="3978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Начальные инвестиции - 1000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AutoShape 1027"/>
          <p:cNvSpPr>
            <a:spLocks noChangeArrowheads="1"/>
          </p:cNvSpPr>
          <p:nvPr/>
        </p:nvSpPr>
        <p:spPr bwMode="auto">
          <a:xfrm>
            <a:off x="1143000" y="3276600"/>
            <a:ext cx="6400800" cy="10668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78" name="Rectangle 1028"/>
          <p:cNvSpPr>
            <a:spLocks noChangeArrowheads="1"/>
          </p:cNvSpPr>
          <p:nvPr/>
        </p:nvSpPr>
        <p:spPr bwMode="auto">
          <a:xfrm>
            <a:off x="1281113" y="3479800"/>
            <a:ext cx="58197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000000"/>
                </a:solidFill>
              </a:rPr>
              <a:t>PV = PMT x (К4 (i,(n-1))+1)</a:t>
            </a:r>
          </a:p>
          <a:p>
            <a:pPr algn="ctr" eaLnBrk="0" hangingPunct="0"/>
            <a:r>
              <a:rPr lang="ru-RU" sz="2000" b="1">
                <a:solidFill>
                  <a:srgbClr val="000000"/>
                </a:solidFill>
              </a:rPr>
              <a:t>(выплаты в начале периода)</a:t>
            </a:r>
          </a:p>
          <a:p>
            <a:pPr algn="ctr" eaLnBrk="0" hangingPunct="0"/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26979" name="Rectangle 1029"/>
          <p:cNvSpPr>
            <a:spLocks noChangeArrowheads="1"/>
          </p:cNvSpPr>
          <p:nvPr/>
        </p:nvSpPr>
        <p:spPr bwMode="auto">
          <a:xfrm>
            <a:off x="285750" y="247650"/>
            <a:ext cx="738981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3100" b="1">
                <a:solidFill>
                  <a:srgbClr val="000000"/>
                </a:solidFill>
              </a:rPr>
              <a:t>Аннуитеты. </a:t>
            </a:r>
          </a:p>
          <a:p>
            <a:pPr eaLnBrk="0" hangingPunct="0"/>
            <a:r>
              <a:rPr lang="ru-RU" sz="3100" b="1">
                <a:solidFill>
                  <a:srgbClr val="000000"/>
                </a:solidFill>
              </a:rPr>
              <a:t>Приведенная стоимость</a:t>
            </a:r>
            <a:endParaRPr lang="ru-RU" sz="4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026"/>
          <p:cNvSpPr>
            <a:spLocks noChangeArrowheads="1"/>
          </p:cNvSpPr>
          <p:nvPr/>
        </p:nvSpPr>
        <p:spPr bwMode="auto">
          <a:xfrm>
            <a:off x="285750" y="247650"/>
            <a:ext cx="827881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3100" b="1">
                <a:solidFill>
                  <a:srgbClr val="000000"/>
                </a:solidFill>
              </a:rPr>
              <a:t>Аннуитеты. </a:t>
            </a:r>
          </a:p>
          <a:p>
            <a:pPr eaLnBrk="0" hangingPunct="0"/>
            <a:r>
              <a:rPr lang="ru-RU" sz="3100" b="1">
                <a:solidFill>
                  <a:srgbClr val="000000"/>
                </a:solidFill>
              </a:rPr>
              <a:t> Будущая стоимость</a:t>
            </a:r>
            <a:endParaRPr lang="ru-RU" sz="4400" b="1">
              <a:solidFill>
                <a:srgbClr val="000000"/>
              </a:solidFill>
            </a:endParaRPr>
          </a:p>
        </p:txBody>
      </p:sp>
      <p:sp>
        <p:nvSpPr>
          <p:cNvPr id="128002" name="Rectangle 1027"/>
          <p:cNvSpPr>
            <a:spLocks noChangeArrowheads="1"/>
          </p:cNvSpPr>
          <p:nvPr/>
        </p:nvSpPr>
        <p:spPr bwMode="auto">
          <a:xfrm>
            <a:off x="671513" y="52292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8003" name="Rectangle 1028"/>
          <p:cNvSpPr>
            <a:spLocks noChangeArrowheads="1"/>
          </p:cNvSpPr>
          <p:nvPr/>
        </p:nvSpPr>
        <p:spPr bwMode="auto">
          <a:xfrm>
            <a:off x="1966913" y="52292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8004" name="Rectangle 1029"/>
          <p:cNvSpPr>
            <a:spLocks noChangeArrowheads="1"/>
          </p:cNvSpPr>
          <p:nvPr/>
        </p:nvSpPr>
        <p:spPr bwMode="auto">
          <a:xfrm>
            <a:off x="3262313" y="52292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8005" name="Rectangle 1030"/>
          <p:cNvSpPr>
            <a:spLocks noChangeArrowheads="1"/>
          </p:cNvSpPr>
          <p:nvPr/>
        </p:nvSpPr>
        <p:spPr bwMode="auto">
          <a:xfrm>
            <a:off x="4557713" y="52292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8006" name="Rectangle 1031"/>
          <p:cNvSpPr>
            <a:spLocks noChangeArrowheads="1"/>
          </p:cNvSpPr>
          <p:nvPr/>
        </p:nvSpPr>
        <p:spPr bwMode="auto">
          <a:xfrm>
            <a:off x="5853113" y="5229225"/>
            <a:ext cx="30003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28007" name="Rectangle 1032"/>
          <p:cNvSpPr>
            <a:spLocks noChangeArrowheads="1"/>
          </p:cNvSpPr>
          <p:nvPr/>
        </p:nvSpPr>
        <p:spPr bwMode="auto">
          <a:xfrm>
            <a:off x="7148513" y="5229225"/>
            <a:ext cx="3984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28008" name="Rectangle 1033"/>
          <p:cNvSpPr>
            <a:spLocks noChangeArrowheads="1"/>
          </p:cNvSpPr>
          <p:nvPr/>
        </p:nvSpPr>
        <p:spPr bwMode="auto">
          <a:xfrm>
            <a:off x="7751763" y="2181225"/>
            <a:ext cx="8128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</a:rPr>
              <a:t>F</a:t>
            </a:r>
            <a:r>
              <a:rPr lang="ru-RU" sz="2800" b="1">
                <a:solidFill>
                  <a:srgbClr val="000000"/>
                </a:solidFill>
              </a:rPr>
              <a:t>V</a:t>
            </a:r>
          </a:p>
        </p:txBody>
      </p:sp>
      <p:grpSp>
        <p:nvGrpSpPr>
          <p:cNvPr id="128009" name="Group 1034"/>
          <p:cNvGrpSpPr>
            <a:grpSpLocks/>
          </p:cNvGrpSpPr>
          <p:nvPr/>
        </p:nvGrpSpPr>
        <p:grpSpPr bwMode="auto">
          <a:xfrm>
            <a:off x="1373188" y="3581400"/>
            <a:ext cx="6378575" cy="444500"/>
            <a:chOff x="865" y="2256"/>
            <a:chExt cx="3744" cy="280"/>
          </a:xfrm>
        </p:grpSpPr>
        <p:sp>
          <p:nvSpPr>
            <p:cNvPr id="128025" name="Arc 1035"/>
            <p:cNvSpPr>
              <a:spLocks/>
            </p:cNvSpPr>
            <p:nvPr/>
          </p:nvSpPr>
          <p:spPr bwMode="auto">
            <a:xfrm rot="10800000">
              <a:off x="865" y="2400"/>
              <a:ext cx="280" cy="136"/>
            </a:xfrm>
            <a:custGeom>
              <a:avLst/>
              <a:gdLst>
                <a:gd name="T0" fmla="*/ 280 w 21600"/>
                <a:gd name="T1" fmla="*/ 0 h 21600"/>
                <a:gd name="T2" fmla="*/ 0 w 21600"/>
                <a:gd name="T3" fmla="*/ 13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3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26" name="Line 1036"/>
            <p:cNvSpPr>
              <a:spLocks noChangeShapeType="1"/>
            </p:cNvSpPr>
            <p:nvPr/>
          </p:nvSpPr>
          <p:spPr bwMode="auto">
            <a:xfrm>
              <a:off x="1161" y="2400"/>
              <a:ext cx="13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27" name="Arc 1037"/>
            <p:cNvSpPr>
              <a:spLocks/>
            </p:cNvSpPr>
            <p:nvPr/>
          </p:nvSpPr>
          <p:spPr bwMode="auto">
            <a:xfrm rot="10800000">
              <a:off x="4329" y="2400"/>
              <a:ext cx="280" cy="136"/>
            </a:xfrm>
            <a:custGeom>
              <a:avLst/>
              <a:gdLst>
                <a:gd name="T0" fmla="*/ 280 w 21600"/>
                <a:gd name="T1" fmla="*/ 136 h 21600"/>
                <a:gd name="T2" fmla="*/ 0 w 21600"/>
                <a:gd name="T3" fmla="*/ 0 h 21600"/>
                <a:gd name="T4" fmla="*/ 28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3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28028" name="Group 1038"/>
            <p:cNvGrpSpPr>
              <a:grpSpLocks/>
            </p:cNvGrpSpPr>
            <p:nvPr/>
          </p:nvGrpSpPr>
          <p:grpSpPr bwMode="auto">
            <a:xfrm>
              <a:off x="2449" y="2256"/>
              <a:ext cx="577" cy="136"/>
              <a:chOff x="2449" y="2256"/>
              <a:chExt cx="577" cy="136"/>
            </a:xfrm>
          </p:grpSpPr>
          <p:sp>
            <p:nvSpPr>
              <p:cNvPr id="128030" name="Arc 1039"/>
              <p:cNvSpPr>
                <a:spLocks/>
              </p:cNvSpPr>
              <p:nvPr/>
            </p:nvSpPr>
            <p:spPr bwMode="auto">
              <a:xfrm>
                <a:off x="2449" y="2256"/>
                <a:ext cx="280" cy="136"/>
              </a:xfrm>
              <a:custGeom>
                <a:avLst/>
                <a:gdLst>
                  <a:gd name="T0" fmla="*/ 280 w 21600"/>
                  <a:gd name="T1" fmla="*/ 0 h 21600"/>
                  <a:gd name="T2" fmla="*/ 0 w 21600"/>
                  <a:gd name="T3" fmla="*/ 136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ru-RU" sz="3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31" name="Arc 1040"/>
              <p:cNvSpPr>
                <a:spLocks/>
              </p:cNvSpPr>
              <p:nvPr/>
            </p:nvSpPr>
            <p:spPr bwMode="auto">
              <a:xfrm>
                <a:off x="2746" y="2256"/>
                <a:ext cx="280" cy="136"/>
              </a:xfrm>
              <a:custGeom>
                <a:avLst/>
                <a:gdLst>
                  <a:gd name="T0" fmla="*/ 279 w 21600"/>
                  <a:gd name="T1" fmla="*/ 136 h 21600"/>
                  <a:gd name="T2" fmla="*/ 0 w 21600"/>
                  <a:gd name="T3" fmla="*/ 0 h 21600"/>
                  <a:gd name="T4" fmla="*/ 28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523" y="21599"/>
                    </a:moveTo>
                    <a:cubicBezTo>
                      <a:pt x="9623" y="21557"/>
                      <a:pt x="0" y="11899"/>
                      <a:pt x="0" y="0"/>
                    </a:cubicBezTo>
                  </a:path>
                  <a:path w="21600" h="21600" stroke="0" extrusionOk="0">
                    <a:moveTo>
                      <a:pt x="21523" y="21599"/>
                    </a:moveTo>
                    <a:cubicBezTo>
                      <a:pt x="9623" y="21557"/>
                      <a:pt x="0" y="1189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ru-RU" sz="3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28029" name="Line 1041"/>
            <p:cNvSpPr>
              <a:spLocks noChangeShapeType="1"/>
            </p:cNvSpPr>
            <p:nvPr/>
          </p:nvSpPr>
          <p:spPr bwMode="auto">
            <a:xfrm>
              <a:off x="2984" y="2400"/>
              <a:ext cx="13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8010" name="Rectangle 1042"/>
          <p:cNvSpPr>
            <a:spLocks noChangeArrowheads="1"/>
          </p:cNvSpPr>
          <p:nvPr/>
        </p:nvSpPr>
        <p:spPr bwMode="auto">
          <a:xfrm>
            <a:off x="3871913" y="3019425"/>
            <a:ext cx="9318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</a:rPr>
              <a:t>F</a:t>
            </a:r>
            <a:r>
              <a:rPr lang="ru-RU" sz="2800" b="1">
                <a:solidFill>
                  <a:srgbClr val="000000"/>
                </a:solidFill>
              </a:rPr>
              <a:t>MT</a:t>
            </a:r>
          </a:p>
        </p:txBody>
      </p:sp>
      <p:sp>
        <p:nvSpPr>
          <p:cNvPr id="128011" name="Line 1043"/>
          <p:cNvSpPr>
            <a:spLocks noChangeShapeType="1"/>
          </p:cNvSpPr>
          <p:nvPr/>
        </p:nvSpPr>
        <p:spPr bwMode="auto">
          <a:xfrm>
            <a:off x="598488" y="4876800"/>
            <a:ext cx="7502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12" name="Line 1044"/>
          <p:cNvSpPr>
            <a:spLocks noChangeShapeType="1"/>
          </p:cNvSpPr>
          <p:nvPr/>
        </p:nvSpPr>
        <p:spPr bwMode="auto">
          <a:xfrm>
            <a:off x="8101013" y="2844800"/>
            <a:ext cx="0" cy="2311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13" name="Rectangle 1045"/>
          <p:cNvSpPr>
            <a:spLocks noChangeArrowheads="1"/>
          </p:cNvSpPr>
          <p:nvPr/>
        </p:nvSpPr>
        <p:spPr bwMode="auto">
          <a:xfrm>
            <a:off x="2957513" y="5853113"/>
            <a:ext cx="20764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i%, n периодов</a:t>
            </a:r>
          </a:p>
        </p:txBody>
      </p:sp>
      <p:sp>
        <p:nvSpPr>
          <p:cNvPr id="128014" name="Line 1046"/>
          <p:cNvSpPr>
            <a:spLocks noChangeShapeType="1"/>
          </p:cNvSpPr>
          <p:nvPr/>
        </p:nvSpPr>
        <p:spPr bwMode="auto">
          <a:xfrm>
            <a:off x="2133600" y="4292600"/>
            <a:ext cx="511175" cy="30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15" name="Line 1047"/>
          <p:cNvSpPr>
            <a:spLocks noChangeShapeType="1"/>
          </p:cNvSpPr>
          <p:nvPr/>
        </p:nvSpPr>
        <p:spPr bwMode="auto">
          <a:xfrm>
            <a:off x="2133600" y="42926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16" name="Line 1048"/>
          <p:cNvSpPr>
            <a:spLocks noChangeShapeType="1"/>
          </p:cNvSpPr>
          <p:nvPr/>
        </p:nvSpPr>
        <p:spPr bwMode="auto">
          <a:xfrm flipV="1">
            <a:off x="3452813" y="4349750"/>
            <a:ext cx="4191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17" name="Line 1049"/>
          <p:cNvSpPr>
            <a:spLocks noChangeShapeType="1"/>
          </p:cNvSpPr>
          <p:nvPr/>
        </p:nvSpPr>
        <p:spPr bwMode="auto">
          <a:xfrm flipV="1">
            <a:off x="4737100" y="4322763"/>
            <a:ext cx="501650" cy="53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18" name="Line 1050"/>
          <p:cNvSpPr>
            <a:spLocks noChangeShapeType="1"/>
          </p:cNvSpPr>
          <p:nvPr/>
        </p:nvSpPr>
        <p:spPr bwMode="auto">
          <a:xfrm flipV="1">
            <a:off x="6002338" y="4321175"/>
            <a:ext cx="5381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19" name="Line 1051"/>
          <p:cNvSpPr>
            <a:spLocks noChangeShapeType="1"/>
          </p:cNvSpPr>
          <p:nvPr/>
        </p:nvSpPr>
        <p:spPr bwMode="auto">
          <a:xfrm flipV="1">
            <a:off x="7316788" y="4267200"/>
            <a:ext cx="434975" cy="2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20" name="Line 1052"/>
          <p:cNvSpPr>
            <a:spLocks noChangeShapeType="1"/>
          </p:cNvSpPr>
          <p:nvPr/>
        </p:nvSpPr>
        <p:spPr bwMode="auto">
          <a:xfrm>
            <a:off x="6019800" y="42926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21" name="Line 1053"/>
          <p:cNvSpPr>
            <a:spLocks noChangeShapeType="1"/>
          </p:cNvSpPr>
          <p:nvPr/>
        </p:nvSpPr>
        <p:spPr bwMode="auto">
          <a:xfrm flipH="1">
            <a:off x="4737100" y="4376738"/>
            <a:ext cx="9525" cy="779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22" name="Line 1054"/>
          <p:cNvSpPr>
            <a:spLocks noChangeShapeType="1"/>
          </p:cNvSpPr>
          <p:nvPr/>
        </p:nvSpPr>
        <p:spPr bwMode="auto">
          <a:xfrm>
            <a:off x="3429000" y="42926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23" name="Line 1055"/>
          <p:cNvSpPr>
            <a:spLocks noChangeShapeType="1"/>
          </p:cNvSpPr>
          <p:nvPr/>
        </p:nvSpPr>
        <p:spPr bwMode="auto">
          <a:xfrm>
            <a:off x="7315200" y="42926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8024" name="Rectangle 1057"/>
          <p:cNvSpPr>
            <a:spLocks noChangeArrowheads="1"/>
          </p:cNvSpPr>
          <p:nvPr/>
        </p:nvSpPr>
        <p:spPr bwMode="auto">
          <a:xfrm>
            <a:off x="2644775" y="1631950"/>
            <a:ext cx="42830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00"/>
                </a:solidFill>
              </a:rPr>
              <a:t>F</a:t>
            </a:r>
            <a:r>
              <a:rPr lang="ru-RU" sz="3600" b="1">
                <a:solidFill>
                  <a:srgbClr val="000000"/>
                </a:solidFill>
              </a:rPr>
              <a:t>V = </a:t>
            </a:r>
            <a:r>
              <a:rPr lang="en-US" sz="3600" b="1">
                <a:solidFill>
                  <a:srgbClr val="000000"/>
                </a:solidFill>
              </a:rPr>
              <a:t>F</a:t>
            </a:r>
            <a:r>
              <a:rPr lang="ru-RU" sz="3600" b="1">
                <a:solidFill>
                  <a:srgbClr val="000000"/>
                </a:solidFill>
              </a:rPr>
              <a:t>MT x К4 (i,n)</a:t>
            </a:r>
          </a:p>
          <a:p>
            <a:pPr algn="ctr" eaLnBrk="0" hangingPunct="0"/>
            <a:r>
              <a:rPr lang="ru-RU" sz="2000" b="1">
                <a:solidFill>
                  <a:srgbClr val="000000"/>
                </a:solidFill>
              </a:rPr>
              <a:t>(выплаты в конце периода)</a:t>
            </a:r>
          </a:p>
          <a:p>
            <a:pPr algn="ctr" eaLnBrk="0" hangingPunct="0"/>
            <a:endParaRPr lang="ru-RU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026"/>
          <p:cNvSpPr>
            <a:spLocks noChangeArrowheads="1"/>
          </p:cNvSpPr>
          <p:nvPr/>
        </p:nvSpPr>
        <p:spPr bwMode="auto">
          <a:xfrm>
            <a:off x="457200" y="228600"/>
            <a:ext cx="6854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3200" b="1">
                <a:solidFill>
                  <a:srgbClr val="000000"/>
                </a:solidFill>
              </a:rPr>
              <a:t>Пример:</a:t>
            </a:r>
          </a:p>
        </p:txBody>
      </p:sp>
      <p:sp>
        <p:nvSpPr>
          <p:cNvPr id="129026" name="AutoShape 1027"/>
          <p:cNvSpPr>
            <a:spLocks noChangeArrowheads="1"/>
          </p:cNvSpPr>
          <p:nvPr/>
        </p:nvSpPr>
        <p:spPr bwMode="auto">
          <a:xfrm>
            <a:off x="2362200" y="4267200"/>
            <a:ext cx="6477000" cy="18288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9027" name="Oval 1028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9028" name="Rectangle 1029"/>
          <p:cNvSpPr>
            <a:spLocks noChangeArrowheads="1"/>
          </p:cNvSpPr>
          <p:nvPr/>
        </p:nvSpPr>
        <p:spPr bwMode="auto">
          <a:xfrm>
            <a:off x="1357313" y="2081213"/>
            <a:ext cx="1428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</a:rPr>
              <a:t>F</a:t>
            </a:r>
            <a:r>
              <a:rPr lang="ru-RU" sz="2000" b="1">
                <a:solidFill>
                  <a:srgbClr val="000000"/>
                </a:solidFill>
              </a:rPr>
              <a:t>MT = 400</a:t>
            </a:r>
          </a:p>
        </p:txBody>
      </p:sp>
      <p:sp>
        <p:nvSpPr>
          <p:cNvPr id="129029" name="Rectangle 1030"/>
          <p:cNvSpPr>
            <a:spLocks noChangeArrowheads="1"/>
          </p:cNvSpPr>
          <p:nvPr/>
        </p:nvSpPr>
        <p:spPr bwMode="auto">
          <a:xfrm>
            <a:off x="3490913" y="2081213"/>
            <a:ext cx="14001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n = 3 года</a:t>
            </a:r>
          </a:p>
        </p:txBody>
      </p:sp>
      <p:sp>
        <p:nvSpPr>
          <p:cNvPr id="129030" name="Rectangle 1031"/>
          <p:cNvSpPr>
            <a:spLocks noChangeArrowheads="1"/>
          </p:cNvSpPr>
          <p:nvPr/>
        </p:nvSpPr>
        <p:spPr bwMode="auto">
          <a:xfrm>
            <a:off x="5548313" y="2081213"/>
            <a:ext cx="2311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i = 1</a:t>
            </a:r>
            <a:r>
              <a:rPr lang="en-US" sz="2000" b="1">
                <a:solidFill>
                  <a:srgbClr val="000000"/>
                </a:solidFill>
              </a:rPr>
              <a:t>2</a:t>
            </a:r>
            <a:r>
              <a:rPr lang="ru-RU" sz="2000" b="1">
                <a:solidFill>
                  <a:srgbClr val="000000"/>
                </a:solidFill>
              </a:rPr>
              <a:t>% ежегодно</a:t>
            </a:r>
          </a:p>
        </p:txBody>
      </p:sp>
      <p:sp>
        <p:nvSpPr>
          <p:cNvPr id="129031" name="AutoShape 1032"/>
          <p:cNvSpPr>
            <a:spLocks noChangeArrowheads="1"/>
          </p:cNvSpPr>
          <p:nvPr/>
        </p:nvSpPr>
        <p:spPr bwMode="auto">
          <a:xfrm>
            <a:off x="920750" y="1911350"/>
            <a:ext cx="7454900" cy="15113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9032" name="Rectangle 1033"/>
          <p:cNvSpPr>
            <a:spLocks noChangeArrowheads="1"/>
          </p:cNvSpPr>
          <p:nvPr/>
        </p:nvSpPr>
        <p:spPr bwMode="auto">
          <a:xfrm>
            <a:off x="304800" y="1524000"/>
            <a:ext cx="1320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найти </a:t>
            </a:r>
            <a:r>
              <a:rPr lang="en-US" sz="2000" b="1">
                <a:solidFill>
                  <a:srgbClr val="000000"/>
                </a:solidFill>
              </a:rPr>
              <a:t>F</a:t>
            </a:r>
            <a:r>
              <a:rPr lang="ru-RU" sz="2000" b="1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129033" name="Rectangle 1034"/>
          <p:cNvSpPr>
            <a:spLocks noChangeArrowheads="1"/>
          </p:cNvSpPr>
          <p:nvPr/>
        </p:nvSpPr>
        <p:spPr bwMode="auto">
          <a:xfrm>
            <a:off x="3719513" y="5502275"/>
            <a:ext cx="3443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</a:rPr>
              <a:t>F</a:t>
            </a:r>
            <a:r>
              <a:rPr lang="ru-RU" sz="2000" b="1">
                <a:solidFill>
                  <a:srgbClr val="000000"/>
                </a:solidFill>
              </a:rPr>
              <a:t>V = 400 x </a:t>
            </a:r>
            <a:r>
              <a:rPr lang="en-US" sz="2000" b="1">
                <a:solidFill>
                  <a:srgbClr val="000000"/>
                </a:solidFill>
              </a:rPr>
              <a:t>3,3744</a:t>
            </a:r>
            <a:r>
              <a:rPr lang="ru-RU" sz="2000" b="1">
                <a:solidFill>
                  <a:srgbClr val="000000"/>
                </a:solidFill>
              </a:rPr>
              <a:t>= </a:t>
            </a:r>
            <a:r>
              <a:rPr lang="en-US" sz="2000" b="1">
                <a:solidFill>
                  <a:srgbClr val="000000"/>
                </a:solidFill>
              </a:rPr>
              <a:t>1349,76</a:t>
            </a:r>
            <a:endParaRPr lang="ru-RU" sz="2000" b="1">
              <a:solidFill>
                <a:srgbClr val="000000"/>
              </a:solidFill>
            </a:endParaRPr>
          </a:p>
        </p:txBody>
      </p:sp>
      <p:sp>
        <p:nvSpPr>
          <p:cNvPr id="129034" name="Rectangle 1035"/>
          <p:cNvSpPr>
            <a:spLocks noChangeArrowheads="1"/>
          </p:cNvSpPr>
          <p:nvPr/>
        </p:nvSpPr>
        <p:spPr bwMode="auto">
          <a:xfrm>
            <a:off x="2500313" y="4405313"/>
            <a:ext cx="2193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по таблицам </a:t>
            </a:r>
            <a:r>
              <a:rPr lang="en-US" sz="2000" b="1">
                <a:solidFill>
                  <a:srgbClr val="000000"/>
                </a:solidFill>
              </a:rPr>
              <a:t>F</a:t>
            </a:r>
            <a:r>
              <a:rPr lang="ru-RU" sz="2000" b="1">
                <a:solidFill>
                  <a:srgbClr val="000000"/>
                </a:solidFill>
              </a:rPr>
              <a:t>V</a:t>
            </a:r>
          </a:p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i = 1</a:t>
            </a:r>
            <a:r>
              <a:rPr lang="en-US" sz="2000" b="1">
                <a:solidFill>
                  <a:srgbClr val="000000"/>
                </a:solidFill>
              </a:rPr>
              <a:t>2</a:t>
            </a:r>
            <a:r>
              <a:rPr lang="ru-RU" sz="2000" b="1">
                <a:solidFill>
                  <a:srgbClr val="000000"/>
                </a:solidFill>
              </a:rPr>
              <a:t>%    n = 3</a:t>
            </a:r>
          </a:p>
        </p:txBody>
      </p:sp>
      <p:sp>
        <p:nvSpPr>
          <p:cNvPr id="129035" name="Arc 1036"/>
          <p:cNvSpPr>
            <a:spLocks/>
          </p:cNvSpPr>
          <p:nvPr/>
        </p:nvSpPr>
        <p:spPr bwMode="auto">
          <a:xfrm>
            <a:off x="4724400" y="4960938"/>
            <a:ext cx="1212850" cy="527050"/>
          </a:xfrm>
          <a:custGeom>
            <a:avLst/>
            <a:gdLst>
              <a:gd name="T0" fmla="*/ 0 w 21600"/>
              <a:gd name="T1" fmla="*/ 0 h 21600"/>
              <a:gd name="T2" fmla="*/ 1212850 w 21600"/>
              <a:gd name="T3" fmla="*/ 527050 h 21600"/>
              <a:gd name="T4" fmla="*/ 0 w 21600"/>
              <a:gd name="T5" fmla="*/ 5270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9036" name="Rectangle 1037"/>
          <p:cNvSpPr>
            <a:spLocks noChangeArrowheads="1"/>
          </p:cNvSpPr>
          <p:nvPr/>
        </p:nvSpPr>
        <p:spPr bwMode="auto">
          <a:xfrm>
            <a:off x="1433513" y="2767013"/>
            <a:ext cx="3978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Начальные инвестиции - 1000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AutoShape 1027"/>
          <p:cNvSpPr>
            <a:spLocks noChangeArrowheads="1"/>
          </p:cNvSpPr>
          <p:nvPr/>
        </p:nvSpPr>
        <p:spPr bwMode="auto">
          <a:xfrm>
            <a:off x="1143000" y="3276600"/>
            <a:ext cx="6400800" cy="10668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0050" name="Rectangle 1028"/>
          <p:cNvSpPr>
            <a:spLocks noChangeArrowheads="1"/>
          </p:cNvSpPr>
          <p:nvPr/>
        </p:nvSpPr>
        <p:spPr bwMode="auto">
          <a:xfrm>
            <a:off x="1281113" y="3479800"/>
            <a:ext cx="581977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00"/>
                </a:solidFill>
              </a:rPr>
              <a:t>F</a:t>
            </a:r>
            <a:r>
              <a:rPr lang="ru-RU" sz="3600" b="1">
                <a:solidFill>
                  <a:srgbClr val="000000"/>
                </a:solidFill>
              </a:rPr>
              <a:t>V = </a:t>
            </a:r>
            <a:r>
              <a:rPr lang="en-US" sz="3600" b="1">
                <a:solidFill>
                  <a:srgbClr val="000000"/>
                </a:solidFill>
              </a:rPr>
              <a:t>F</a:t>
            </a:r>
            <a:r>
              <a:rPr lang="ru-RU" sz="3600" b="1">
                <a:solidFill>
                  <a:srgbClr val="000000"/>
                </a:solidFill>
              </a:rPr>
              <a:t>MT x (К4 (i,(n-1))+1)</a:t>
            </a:r>
          </a:p>
          <a:p>
            <a:pPr algn="ctr" eaLnBrk="0" hangingPunct="0"/>
            <a:r>
              <a:rPr lang="ru-RU" sz="2000" b="1">
                <a:solidFill>
                  <a:srgbClr val="000000"/>
                </a:solidFill>
              </a:rPr>
              <a:t>(выплаты в начале периода)</a:t>
            </a:r>
          </a:p>
          <a:p>
            <a:pPr algn="ctr" eaLnBrk="0" hangingPunct="0"/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30051" name="Rectangle 1029"/>
          <p:cNvSpPr>
            <a:spLocks noChangeArrowheads="1"/>
          </p:cNvSpPr>
          <p:nvPr/>
        </p:nvSpPr>
        <p:spPr bwMode="auto">
          <a:xfrm>
            <a:off x="285750" y="247650"/>
            <a:ext cx="738981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3100" b="1">
                <a:solidFill>
                  <a:srgbClr val="000000"/>
                </a:solidFill>
              </a:rPr>
              <a:t>Аннуитеты. </a:t>
            </a:r>
          </a:p>
          <a:p>
            <a:pPr eaLnBrk="0" hangingPunct="0"/>
            <a:r>
              <a:rPr lang="ru-RU" sz="3100" b="1">
                <a:solidFill>
                  <a:srgbClr val="000000"/>
                </a:solidFill>
              </a:rPr>
              <a:t>Будущая стоимость</a:t>
            </a:r>
            <a:endParaRPr lang="ru-RU" sz="4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3050" indent="-273050">
              <a:lnSpc>
                <a:spcPct val="115000"/>
              </a:lnSpc>
              <a:spcBef>
                <a:spcPct val="20000"/>
              </a:spcBef>
            </a:pPr>
            <a:r>
              <a:rPr lang="ru-RU" sz="2400" smtClean="0">
                <a:solidFill>
                  <a:srgbClr val="0B5395"/>
                </a:solidFill>
                <a:latin typeface="Arial" charset="0"/>
                <a:ea typeface="Calibri" pitchFamily="34" charset="0"/>
                <a:cs typeface="Arial" charset="0"/>
              </a:rPr>
              <a:t>Взаимосвязь времени и денег:</a:t>
            </a:r>
            <a:br>
              <a:rPr lang="ru-RU" sz="2400" smtClean="0">
                <a:solidFill>
                  <a:srgbClr val="0B5395"/>
                </a:solidFill>
                <a:latin typeface="Arial" charset="0"/>
                <a:ea typeface="Calibri" pitchFamily="34" charset="0"/>
                <a:cs typeface="Arial" charset="0"/>
              </a:rPr>
            </a:br>
            <a:endParaRPr lang="ru-RU" sz="2400" smtClean="0">
              <a:solidFill>
                <a:srgbClr val="0B5395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5000"/>
              </a:lnSpc>
            </a:pPr>
            <a:r>
              <a:rPr lang="ru-RU" sz="2200" smtClean="0">
                <a:cs typeface="Calibri" pitchFamily="34" charset="0"/>
              </a:rPr>
              <a:t>деньги тратятся с целью получения прибыли;</a:t>
            </a:r>
            <a:endParaRPr lang="ru-RU" sz="2000" smtClean="0"/>
          </a:p>
          <a:p>
            <a:pPr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2200" smtClean="0">
                <a:cs typeface="Calibri" pitchFamily="34" charset="0"/>
              </a:rPr>
              <a:t> финансовые вложения должны давать дополнительную прибыль или экономию, чтобы оправдать эти траты. Однако, необходимо отметить, что величина прибыли или дохода должна быть достаточно высокой для того, чтобы окупить вложения; </a:t>
            </a:r>
            <a:endParaRPr lang="ru-RU" sz="2000" smtClean="0"/>
          </a:p>
          <a:p>
            <a:pPr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2200" smtClean="0">
                <a:cs typeface="Calibri" pitchFamily="34" charset="0"/>
              </a:rPr>
              <a:t> финансовые вложения можно считать эффективными в том случае, если они дают как минимум такую прибыль или такой доход, уровень которого компенсирует инвестору продолжительность отрезка времени, в течение которого он должен ждать его получения. Финансовые вложения должны давать дополнительную прибыль или экономию.  </a:t>
            </a: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026"/>
          <p:cNvSpPr>
            <a:spLocks noChangeArrowheads="1"/>
          </p:cNvSpPr>
          <p:nvPr/>
        </p:nvSpPr>
        <p:spPr bwMode="auto">
          <a:xfrm>
            <a:off x="304800" y="228600"/>
            <a:ext cx="79216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3100" b="1">
                <a:solidFill>
                  <a:srgbClr val="000000"/>
                </a:solidFill>
              </a:rPr>
              <a:t>Текущая (приведенная) стоимость сложного денежного потока</a:t>
            </a:r>
            <a:endParaRPr lang="ru-RU" sz="4400" b="1">
              <a:solidFill>
                <a:srgbClr val="000000"/>
              </a:solidFill>
            </a:endParaRPr>
          </a:p>
        </p:txBody>
      </p:sp>
      <p:sp>
        <p:nvSpPr>
          <p:cNvPr id="131074" name="Rectangle 1027"/>
          <p:cNvSpPr>
            <a:spLocks noChangeArrowheads="1"/>
          </p:cNvSpPr>
          <p:nvPr/>
        </p:nvSpPr>
        <p:spPr bwMode="auto">
          <a:xfrm>
            <a:off x="1281113" y="51530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31075" name="Rectangle 1028"/>
          <p:cNvSpPr>
            <a:spLocks noChangeArrowheads="1"/>
          </p:cNvSpPr>
          <p:nvPr/>
        </p:nvSpPr>
        <p:spPr bwMode="auto">
          <a:xfrm>
            <a:off x="2576513" y="51530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1076" name="Rectangle 1029"/>
          <p:cNvSpPr>
            <a:spLocks noChangeArrowheads="1"/>
          </p:cNvSpPr>
          <p:nvPr/>
        </p:nvSpPr>
        <p:spPr bwMode="auto">
          <a:xfrm>
            <a:off x="3871913" y="51530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1077" name="Rectangle 1030"/>
          <p:cNvSpPr>
            <a:spLocks noChangeArrowheads="1"/>
          </p:cNvSpPr>
          <p:nvPr/>
        </p:nvSpPr>
        <p:spPr bwMode="auto">
          <a:xfrm>
            <a:off x="5167313" y="51530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1078" name="Rectangle 1031"/>
          <p:cNvSpPr>
            <a:spLocks noChangeArrowheads="1"/>
          </p:cNvSpPr>
          <p:nvPr/>
        </p:nvSpPr>
        <p:spPr bwMode="auto">
          <a:xfrm>
            <a:off x="6462713" y="51530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1079" name="Rectangle 1032"/>
          <p:cNvSpPr>
            <a:spLocks noChangeArrowheads="1"/>
          </p:cNvSpPr>
          <p:nvPr/>
        </p:nvSpPr>
        <p:spPr bwMode="auto">
          <a:xfrm>
            <a:off x="7758113" y="5153025"/>
            <a:ext cx="37941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1080" name="Rectangle 1033"/>
          <p:cNvSpPr>
            <a:spLocks noChangeArrowheads="1"/>
          </p:cNvSpPr>
          <p:nvPr/>
        </p:nvSpPr>
        <p:spPr bwMode="auto">
          <a:xfrm>
            <a:off x="366713" y="2562225"/>
            <a:ext cx="85248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PV1</a:t>
            </a:r>
          </a:p>
        </p:txBody>
      </p:sp>
      <p:grpSp>
        <p:nvGrpSpPr>
          <p:cNvPr id="131081" name="Group 1034"/>
          <p:cNvGrpSpPr>
            <a:grpSpLocks/>
          </p:cNvGrpSpPr>
          <p:nvPr/>
        </p:nvGrpSpPr>
        <p:grpSpPr bwMode="auto">
          <a:xfrm>
            <a:off x="1984375" y="3505200"/>
            <a:ext cx="5865813" cy="444500"/>
            <a:chOff x="1250" y="2208"/>
            <a:chExt cx="3695" cy="280"/>
          </a:xfrm>
        </p:grpSpPr>
        <p:sp>
          <p:nvSpPr>
            <p:cNvPr id="131104" name="Arc 1035"/>
            <p:cNvSpPr>
              <a:spLocks/>
            </p:cNvSpPr>
            <p:nvPr/>
          </p:nvSpPr>
          <p:spPr bwMode="auto">
            <a:xfrm rot="10800000">
              <a:off x="1250" y="2352"/>
              <a:ext cx="277" cy="136"/>
            </a:xfrm>
            <a:custGeom>
              <a:avLst/>
              <a:gdLst>
                <a:gd name="T0" fmla="*/ 277 w 21678"/>
                <a:gd name="T1" fmla="*/ 0 h 21600"/>
                <a:gd name="T2" fmla="*/ 0 w 21678"/>
                <a:gd name="T3" fmla="*/ 136 h 21600"/>
                <a:gd name="T4" fmla="*/ 1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21678" y="0"/>
                  </a:moveTo>
                  <a:cubicBezTo>
                    <a:pt x="21678" y="11929"/>
                    <a:pt x="12007" y="21600"/>
                    <a:pt x="78" y="21600"/>
                  </a:cubicBezTo>
                  <a:cubicBezTo>
                    <a:pt x="52" y="21600"/>
                    <a:pt x="26" y="21599"/>
                    <a:pt x="0" y="21599"/>
                  </a:cubicBezTo>
                </a:path>
                <a:path w="21678" h="21600" stroke="0" extrusionOk="0">
                  <a:moveTo>
                    <a:pt x="21678" y="0"/>
                  </a:moveTo>
                  <a:cubicBezTo>
                    <a:pt x="21678" y="11929"/>
                    <a:pt x="12007" y="21600"/>
                    <a:pt x="78" y="21600"/>
                  </a:cubicBezTo>
                  <a:cubicBezTo>
                    <a:pt x="52" y="21600"/>
                    <a:pt x="26" y="21599"/>
                    <a:pt x="0" y="21599"/>
                  </a:cubicBezTo>
                  <a:lnTo>
                    <a:pt x="78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3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1105" name="Line 1036"/>
            <p:cNvSpPr>
              <a:spLocks noChangeShapeType="1"/>
            </p:cNvSpPr>
            <p:nvPr/>
          </p:nvSpPr>
          <p:spPr bwMode="auto">
            <a:xfrm>
              <a:off x="1542" y="2352"/>
              <a:ext cx="131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06" name="Arc 1037"/>
            <p:cNvSpPr>
              <a:spLocks/>
            </p:cNvSpPr>
            <p:nvPr/>
          </p:nvSpPr>
          <p:spPr bwMode="auto">
            <a:xfrm rot="10800000">
              <a:off x="4668" y="2352"/>
              <a:ext cx="277" cy="136"/>
            </a:xfrm>
            <a:custGeom>
              <a:avLst/>
              <a:gdLst>
                <a:gd name="T0" fmla="*/ 276 w 21600"/>
                <a:gd name="T1" fmla="*/ 136 h 21600"/>
                <a:gd name="T2" fmla="*/ 0 w 21600"/>
                <a:gd name="T3" fmla="*/ 0 h 21600"/>
                <a:gd name="T4" fmla="*/ 27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522" y="21599"/>
                  </a:moveTo>
                  <a:cubicBezTo>
                    <a:pt x="9623" y="21556"/>
                    <a:pt x="0" y="11898"/>
                    <a:pt x="0" y="0"/>
                  </a:cubicBezTo>
                </a:path>
                <a:path w="21600" h="21600" stroke="0" extrusionOk="0">
                  <a:moveTo>
                    <a:pt x="21522" y="21599"/>
                  </a:moveTo>
                  <a:cubicBezTo>
                    <a:pt x="9623" y="21556"/>
                    <a:pt x="0" y="11898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3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1107" name="Arc 1038"/>
            <p:cNvSpPr>
              <a:spLocks/>
            </p:cNvSpPr>
            <p:nvPr/>
          </p:nvSpPr>
          <p:spPr bwMode="auto">
            <a:xfrm>
              <a:off x="2813" y="2208"/>
              <a:ext cx="277" cy="136"/>
            </a:xfrm>
            <a:custGeom>
              <a:avLst/>
              <a:gdLst>
                <a:gd name="T0" fmla="*/ 277 w 21678"/>
                <a:gd name="T1" fmla="*/ 0 h 21600"/>
                <a:gd name="T2" fmla="*/ 0 w 21678"/>
                <a:gd name="T3" fmla="*/ 136 h 21600"/>
                <a:gd name="T4" fmla="*/ 1 w 2167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78"/>
                <a:gd name="T10" fmla="*/ 0 h 21600"/>
                <a:gd name="T11" fmla="*/ 21678 w 216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78" h="21600" fill="none" extrusionOk="0">
                  <a:moveTo>
                    <a:pt x="21678" y="0"/>
                  </a:moveTo>
                  <a:cubicBezTo>
                    <a:pt x="21678" y="11929"/>
                    <a:pt x="12007" y="21600"/>
                    <a:pt x="78" y="21600"/>
                  </a:cubicBezTo>
                  <a:cubicBezTo>
                    <a:pt x="52" y="21600"/>
                    <a:pt x="26" y="21599"/>
                    <a:pt x="0" y="21599"/>
                  </a:cubicBezTo>
                </a:path>
                <a:path w="21678" h="21600" stroke="0" extrusionOk="0">
                  <a:moveTo>
                    <a:pt x="21678" y="0"/>
                  </a:moveTo>
                  <a:cubicBezTo>
                    <a:pt x="21678" y="11929"/>
                    <a:pt x="12007" y="21600"/>
                    <a:pt x="78" y="21600"/>
                  </a:cubicBezTo>
                  <a:cubicBezTo>
                    <a:pt x="52" y="21600"/>
                    <a:pt x="26" y="21599"/>
                    <a:pt x="0" y="21599"/>
                  </a:cubicBezTo>
                  <a:lnTo>
                    <a:pt x="78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3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1108" name="Arc 1039"/>
            <p:cNvSpPr>
              <a:spLocks/>
            </p:cNvSpPr>
            <p:nvPr/>
          </p:nvSpPr>
          <p:spPr bwMode="auto">
            <a:xfrm>
              <a:off x="3106" y="2208"/>
              <a:ext cx="276" cy="136"/>
            </a:xfrm>
            <a:custGeom>
              <a:avLst/>
              <a:gdLst>
                <a:gd name="T0" fmla="*/ 276 w 21600"/>
                <a:gd name="T1" fmla="*/ 136 h 21600"/>
                <a:gd name="T2" fmla="*/ 0 w 21600"/>
                <a:gd name="T3" fmla="*/ 0 h 21600"/>
                <a:gd name="T4" fmla="*/ 276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3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1109" name="Line 1040"/>
            <p:cNvSpPr>
              <a:spLocks noChangeShapeType="1"/>
            </p:cNvSpPr>
            <p:nvPr/>
          </p:nvSpPr>
          <p:spPr bwMode="auto">
            <a:xfrm>
              <a:off x="3341" y="2352"/>
              <a:ext cx="131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1082" name="Rectangle 1041"/>
          <p:cNvSpPr>
            <a:spLocks noChangeArrowheads="1"/>
          </p:cNvSpPr>
          <p:nvPr/>
        </p:nvSpPr>
        <p:spPr bwMode="auto">
          <a:xfrm>
            <a:off x="4405313" y="2943225"/>
            <a:ext cx="9318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PMT</a:t>
            </a:r>
          </a:p>
        </p:txBody>
      </p:sp>
      <p:sp>
        <p:nvSpPr>
          <p:cNvPr id="131083" name="Line 1042"/>
          <p:cNvSpPr>
            <a:spLocks noChangeShapeType="1"/>
          </p:cNvSpPr>
          <p:nvPr/>
        </p:nvSpPr>
        <p:spPr bwMode="auto">
          <a:xfrm>
            <a:off x="1092200" y="4800600"/>
            <a:ext cx="680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84" name="Line 1043"/>
          <p:cNvSpPr>
            <a:spLocks noChangeShapeType="1"/>
          </p:cNvSpPr>
          <p:nvPr/>
        </p:nvSpPr>
        <p:spPr bwMode="auto">
          <a:xfrm>
            <a:off x="1447800" y="2768600"/>
            <a:ext cx="0" cy="2311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85" name="Rectangle 1044"/>
          <p:cNvSpPr>
            <a:spLocks noChangeArrowheads="1"/>
          </p:cNvSpPr>
          <p:nvPr/>
        </p:nvSpPr>
        <p:spPr bwMode="auto">
          <a:xfrm>
            <a:off x="3567113" y="5776913"/>
            <a:ext cx="20764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i%, n периодов</a:t>
            </a:r>
          </a:p>
        </p:txBody>
      </p:sp>
      <p:sp>
        <p:nvSpPr>
          <p:cNvPr id="131086" name="Line 1045"/>
          <p:cNvSpPr>
            <a:spLocks noChangeShapeType="1"/>
          </p:cNvSpPr>
          <p:nvPr/>
        </p:nvSpPr>
        <p:spPr bwMode="auto">
          <a:xfrm>
            <a:off x="1447800" y="3911600"/>
            <a:ext cx="0" cy="1168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87" name="Rectangle 1046"/>
          <p:cNvSpPr>
            <a:spLocks noChangeArrowheads="1"/>
          </p:cNvSpPr>
          <p:nvPr/>
        </p:nvSpPr>
        <p:spPr bwMode="auto">
          <a:xfrm>
            <a:off x="366713" y="3781425"/>
            <a:ext cx="85248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PV2</a:t>
            </a:r>
          </a:p>
        </p:txBody>
      </p:sp>
      <p:sp>
        <p:nvSpPr>
          <p:cNvPr id="131088" name="Rectangle 1047"/>
          <p:cNvSpPr>
            <a:spLocks noChangeArrowheads="1"/>
          </p:cNvSpPr>
          <p:nvPr/>
        </p:nvSpPr>
        <p:spPr bwMode="auto">
          <a:xfrm>
            <a:off x="8062913" y="2562225"/>
            <a:ext cx="635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FV</a:t>
            </a:r>
          </a:p>
        </p:txBody>
      </p:sp>
      <p:sp>
        <p:nvSpPr>
          <p:cNvPr id="131089" name="AutoShape 1048"/>
          <p:cNvSpPr>
            <a:spLocks noChangeArrowheads="1"/>
          </p:cNvSpPr>
          <p:nvPr/>
        </p:nvSpPr>
        <p:spPr bwMode="auto">
          <a:xfrm>
            <a:off x="1682750" y="1987550"/>
            <a:ext cx="3041650" cy="6731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1090" name="Rectangle 1049"/>
          <p:cNvSpPr>
            <a:spLocks noChangeArrowheads="1"/>
          </p:cNvSpPr>
          <p:nvPr/>
        </p:nvSpPr>
        <p:spPr bwMode="auto">
          <a:xfrm>
            <a:off x="1738313" y="2111375"/>
            <a:ext cx="28067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800" b="1">
                <a:solidFill>
                  <a:srgbClr val="000000"/>
                </a:solidFill>
              </a:rPr>
              <a:t>PV =  PV1+ PV2</a:t>
            </a:r>
          </a:p>
        </p:txBody>
      </p:sp>
      <p:sp>
        <p:nvSpPr>
          <p:cNvPr id="131091" name="Line 1050"/>
          <p:cNvSpPr>
            <a:spLocks noChangeShapeType="1"/>
          </p:cNvSpPr>
          <p:nvPr/>
        </p:nvSpPr>
        <p:spPr bwMode="auto">
          <a:xfrm flipH="1">
            <a:off x="1955800" y="41910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92" name="Line 1051"/>
          <p:cNvSpPr>
            <a:spLocks noChangeShapeType="1"/>
          </p:cNvSpPr>
          <p:nvPr/>
        </p:nvSpPr>
        <p:spPr bwMode="auto">
          <a:xfrm flipH="1">
            <a:off x="3251200" y="41910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93" name="Line 1052"/>
          <p:cNvSpPr>
            <a:spLocks noChangeShapeType="1"/>
          </p:cNvSpPr>
          <p:nvPr/>
        </p:nvSpPr>
        <p:spPr bwMode="auto">
          <a:xfrm flipH="1">
            <a:off x="4546600" y="41910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94" name="Line 1053"/>
          <p:cNvSpPr>
            <a:spLocks noChangeShapeType="1"/>
          </p:cNvSpPr>
          <p:nvPr/>
        </p:nvSpPr>
        <p:spPr bwMode="auto">
          <a:xfrm flipH="1">
            <a:off x="5842000" y="41910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95" name="Line 1054"/>
          <p:cNvSpPr>
            <a:spLocks noChangeShapeType="1"/>
          </p:cNvSpPr>
          <p:nvPr/>
        </p:nvSpPr>
        <p:spPr bwMode="auto">
          <a:xfrm flipH="1">
            <a:off x="7137400" y="41910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96" name="Line 1055"/>
          <p:cNvSpPr>
            <a:spLocks noChangeShapeType="1"/>
          </p:cNvSpPr>
          <p:nvPr/>
        </p:nvSpPr>
        <p:spPr bwMode="auto">
          <a:xfrm>
            <a:off x="6629400" y="42164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97" name="Line 1056"/>
          <p:cNvSpPr>
            <a:spLocks noChangeShapeType="1"/>
          </p:cNvSpPr>
          <p:nvPr/>
        </p:nvSpPr>
        <p:spPr bwMode="auto">
          <a:xfrm>
            <a:off x="5334000" y="42164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98" name="Line 1057"/>
          <p:cNvSpPr>
            <a:spLocks noChangeShapeType="1"/>
          </p:cNvSpPr>
          <p:nvPr/>
        </p:nvSpPr>
        <p:spPr bwMode="auto">
          <a:xfrm>
            <a:off x="4038600" y="42164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099" name="Line 1058"/>
          <p:cNvSpPr>
            <a:spLocks noChangeShapeType="1"/>
          </p:cNvSpPr>
          <p:nvPr/>
        </p:nvSpPr>
        <p:spPr bwMode="auto">
          <a:xfrm>
            <a:off x="2743200" y="4216400"/>
            <a:ext cx="0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1100" name="Line 1059"/>
          <p:cNvSpPr>
            <a:spLocks noChangeShapeType="1"/>
          </p:cNvSpPr>
          <p:nvPr/>
        </p:nvSpPr>
        <p:spPr bwMode="auto">
          <a:xfrm>
            <a:off x="7924800" y="2768600"/>
            <a:ext cx="0" cy="2311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1101" name="Group 1060"/>
          <p:cNvGrpSpPr>
            <a:grpSpLocks/>
          </p:cNvGrpSpPr>
          <p:nvPr/>
        </p:nvGrpSpPr>
        <p:grpSpPr bwMode="auto">
          <a:xfrm>
            <a:off x="6908800" y="2743200"/>
            <a:ext cx="1041400" cy="2336800"/>
            <a:chOff x="4352" y="1728"/>
            <a:chExt cx="656" cy="1472"/>
          </a:xfrm>
        </p:grpSpPr>
        <p:sp>
          <p:nvSpPr>
            <p:cNvPr id="131102" name="Line 1061"/>
            <p:cNvSpPr>
              <a:spLocks noChangeShapeType="1"/>
            </p:cNvSpPr>
            <p:nvPr/>
          </p:nvSpPr>
          <p:spPr bwMode="auto">
            <a:xfrm flipH="1">
              <a:off x="4352" y="1728"/>
              <a:ext cx="6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103" name="Line 1062"/>
            <p:cNvSpPr>
              <a:spLocks noChangeShapeType="1"/>
            </p:cNvSpPr>
            <p:nvPr/>
          </p:nvSpPr>
          <p:spPr bwMode="auto">
            <a:xfrm>
              <a:off x="4992" y="2656"/>
              <a:ext cx="0" cy="5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026"/>
          <p:cNvSpPr>
            <a:spLocks noChangeArrowheads="1"/>
          </p:cNvSpPr>
          <p:nvPr/>
        </p:nvSpPr>
        <p:spPr bwMode="auto">
          <a:xfrm>
            <a:off x="381000" y="228600"/>
            <a:ext cx="7845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3100" b="1">
                <a:solidFill>
                  <a:srgbClr val="000000"/>
                </a:solidFill>
              </a:rPr>
              <a:t>Пример:</a:t>
            </a:r>
          </a:p>
        </p:txBody>
      </p:sp>
      <p:sp>
        <p:nvSpPr>
          <p:cNvPr id="132098" name="AutoShape 1027"/>
          <p:cNvSpPr>
            <a:spLocks noChangeArrowheads="1"/>
          </p:cNvSpPr>
          <p:nvPr/>
        </p:nvSpPr>
        <p:spPr bwMode="auto">
          <a:xfrm>
            <a:off x="2362200" y="4191000"/>
            <a:ext cx="6477000" cy="19050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2099" name="Oval 1028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2100" name="Rectangle 1029"/>
          <p:cNvSpPr>
            <a:spLocks noChangeArrowheads="1"/>
          </p:cNvSpPr>
          <p:nvPr/>
        </p:nvSpPr>
        <p:spPr bwMode="auto">
          <a:xfrm>
            <a:off x="366713" y="3071813"/>
            <a:ext cx="28686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срок аренды = 10 лет</a:t>
            </a:r>
          </a:p>
        </p:txBody>
      </p:sp>
      <p:sp>
        <p:nvSpPr>
          <p:cNvPr id="132101" name="Rectangle 1030"/>
          <p:cNvSpPr>
            <a:spLocks noChangeArrowheads="1"/>
          </p:cNvSpPr>
          <p:nvPr/>
        </p:nvSpPr>
        <p:spPr bwMode="auto">
          <a:xfrm>
            <a:off x="3948113" y="3071813"/>
            <a:ext cx="36496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остаточная стоим. = $ 1,000</a:t>
            </a:r>
          </a:p>
        </p:txBody>
      </p:sp>
      <p:sp>
        <p:nvSpPr>
          <p:cNvPr id="132102" name="Rectangle 1031"/>
          <p:cNvSpPr>
            <a:spLocks noChangeArrowheads="1"/>
          </p:cNvSpPr>
          <p:nvPr/>
        </p:nvSpPr>
        <p:spPr bwMode="auto">
          <a:xfrm>
            <a:off x="366713" y="2005013"/>
            <a:ext cx="40909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PMT = $40  Каждые полгода      </a:t>
            </a:r>
          </a:p>
        </p:txBody>
      </p:sp>
      <p:sp>
        <p:nvSpPr>
          <p:cNvPr id="132103" name="AutoShape 1032"/>
          <p:cNvSpPr>
            <a:spLocks noChangeArrowheads="1"/>
          </p:cNvSpPr>
          <p:nvPr/>
        </p:nvSpPr>
        <p:spPr bwMode="auto">
          <a:xfrm>
            <a:off x="234950" y="1911350"/>
            <a:ext cx="8445500" cy="17399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2104" name="Rectangle 1033"/>
          <p:cNvSpPr>
            <a:spLocks noChangeArrowheads="1"/>
          </p:cNvSpPr>
          <p:nvPr/>
        </p:nvSpPr>
        <p:spPr bwMode="auto">
          <a:xfrm>
            <a:off x="381000" y="1447800"/>
            <a:ext cx="1320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найти PV</a:t>
            </a:r>
          </a:p>
        </p:txBody>
      </p:sp>
      <p:sp>
        <p:nvSpPr>
          <p:cNvPr id="132105" name="Rectangle 1034"/>
          <p:cNvSpPr>
            <a:spLocks noChangeArrowheads="1"/>
          </p:cNvSpPr>
          <p:nvPr/>
        </p:nvSpPr>
        <p:spPr bwMode="auto">
          <a:xfrm>
            <a:off x="2805113" y="5578475"/>
            <a:ext cx="17954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PV = 1,149.08</a:t>
            </a:r>
          </a:p>
        </p:txBody>
      </p:sp>
      <p:sp>
        <p:nvSpPr>
          <p:cNvPr id="132106" name="Rectangle 1035"/>
          <p:cNvSpPr>
            <a:spLocks noChangeArrowheads="1"/>
          </p:cNvSpPr>
          <p:nvPr/>
        </p:nvSpPr>
        <p:spPr bwMode="auto">
          <a:xfrm>
            <a:off x="2728913" y="4252913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PV = PV1 + PV2</a:t>
            </a:r>
          </a:p>
        </p:txBody>
      </p:sp>
      <p:sp>
        <p:nvSpPr>
          <p:cNvPr id="132107" name="Rectangle 1036"/>
          <p:cNvSpPr>
            <a:spLocks noChangeArrowheads="1"/>
          </p:cNvSpPr>
          <p:nvPr/>
        </p:nvSpPr>
        <p:spPr bwMode="auto">
          <a:xfrm>
            <a:off x="3109913" y="2538413"/>
            <a:ext cx="4514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текущая год. процент. ставка = 6%</a:t>
            </a:r>
          </a:p>
        </p:txBody>
      </p:sp>
      <p:sp>
        <p:nvSpPr>
          <p:cNvPr id="132108" name="Rectangle 1037"/>
          <p:cNvSpPr>
            <a:spLocks noChangeArrowheads="1"/>
          </p:cNvSpPr>
          <p:nvPr/>
        </p:nvSpPr>
        <p:spPr bwMode="auto">
          <a:xfrm>
            <a:off x="2728913" y="4710113"/>
            <a:ext cx="33528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PV1 = 40 x 14.877 = 595.08</a:t>
            </a:r>
          </a:p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PV2 = 1,000 x 0.554 = 554</a:t>
            </a:r>
          </a:p>
        </p:txBody>
      </p:sp>
      <p:sp>
        <p:nvSpPr>
          <p:cNvPr id="132109" name="Rectangle 1038"/>
          <p:cNvSpPr>
            <a:spLocks noChangeArrowheads="1"/>
          </p:cNvSpPr>
          <p:nvPr/>
        </p:nvSpPr>
        <p:spPr bwMode="auto">
          <a:xfrm>
            <a:off x="6767513" y="4710113"/>
            <a:ext cx="149066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n=20  i=3%</a:t>
            </a:r>
          </a:p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n=20  i=3%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Простые и сложные проценты</a:t>
            </a:r>
            <a:br>
              <a:rPr lang="ru-RU" smtClean="0"/>
            </a:b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1000 тенге 9 % инвестиции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6" name="Объект 2"/>
          <p:cNvSpPr>
            <a:spLocks noGrp="1"/>
          </p:cNvSpPr>
          <p:nvPr>
            <p:ph idx="1"/>
          </p:nvPr>
        </p:nvSpPr>
        <p:spPr>
          <a:xfrm>
            <a:off x="539750" y="2027238"/>
            <a:ext cx="8280400" cy="438785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Вычисление простых процентов                     Вычисление сложных процентов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2420938"/>
          <a:ext cx="8280400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936104"/>
                <a:gridCol w="1440160"/>
                <a:gridCol w="216024"/>
                <a:gridCol w="1728192"/>
                <a:gridCol w="936104"/>
                <a:gridCol w="1512168"/>
              </a:tblGrid>
              <a:tr h="41044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Вычисление простого процента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Простой процент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Накопленное  итоговое сальдо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Вычисление простого процента</a:t>
                      </a:r>
                    </a:p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Простой процент</a:t>
                      </a:r>
                      <a:endParaRPr kumimoji="0" lang="ru-RU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Накопленное  итоговое сальдо</a:t>
                      </a:r>
                    </a:p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 год, 1000х9 %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1090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 год, 1000х9 %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1090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год, 1000х9 %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1180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 год, 1090х9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98,10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1188,10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 год, 1000х9 %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1270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3 год, 1188,10х 9%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106,93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1295,03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446"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Разница 25,03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295,03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331913" y="37893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331913" y="4652963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651500" y="3789363"/>
            <a:ext cx="230505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651500" y="4652963"/>
            <a:ext cx="2376488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55875" y="5876925"/>
            <a:ext cx="503238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356100" y="5984875"/>
            <a:ext cx="2447925" cy="12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Объект 2"/>
          <p:cNvSpPr>
            <a:spLocks noGrp="1"/>
          </p:cNvSpPr>
          <p:nvPr>
            <p:ph idx="1"/>
          </p:nvPr>
        </p:nvSpPr>
        <p:spPr>
          <a:xfrm>
            <a:off x="755650" y="620713"/>
            <a:ext cx="7416800" cy="5688012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Процент - это сумма дохода от предоставления капитала в долг или плата за пользование ссудным капиталом во всех его формах [кредитный процент, депозитный процент и пр.].</a:t>
            </a: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Простой процент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это сумма дохода, которая начисляется к основной сумме капитала и может быть выплачена в каждом интервале начисления, но не участвует в дальнейших расчетах в качестве расчетной базы в последующих периодах. Начисление простых процентов применяется, как правило, при краткосрочных финансовых операциях.</a:t>
            </a: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Наращение стоимости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[компаундинг] - это процесс приведения настоящей стоимости денег к будущей путем присоединения к их первоначальной сумме начисленной суммы процентов.</a:t>
            </a: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Будущая стоимость денег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сумма инвестированных в настоящий момент денежных средств, в которую они превратятся через определенный период времени с учетом процентной ставки.</a:t>
            </a: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Дисконтирование стоимости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это процесс приведения будущей стоимости денег к настоящей путем изъятия из их будущей стоимости суммы соответствующих процентов, называемых дисконтом.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ъект 2"/>
          <p:cNvSpPr>
            <a:spLocks noGrp="1"/>
          </p:cNvSpPr>
          <p:nvPr>
            <p:ph idx="1"/>
          </p:nvPr>
        </p:nvSpPr>
        <p:spPr>
          <a:xfrm>
            <a:off x="611188" y="476250"/>
            <a:ext cx="8064500" cy="6381750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При расчете суммы простого процента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в процессе наращивания стоимости используется следующая формула: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I = Р * n * i, [4]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где I - сумма процентов за установленный период времени в целом; Р - первоначальная [настоящая] стоимость денег; n - количество периодов, по которым осуществляется расчет процентных платежей; i - используемая процентная ставка, выраженная в долях единицы</a:t>
            </a:r>
          </a:p>
          <a:p>
            <a:pPr>
              <a:buClr>
                <a:srgbClr val="A5B592"/>
              </a:buClr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Расчет сложных процентов.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Сложный процент - это сумма дохода, которая начисляется в каждом интервале и присоединяется к основной сумме капитала и участвует в качестве базы для начисления в последующих периодах. Начисление сложных процентов применяется, как правило, при долгосрочных финансовых операциях [например, инвестировании].</a:t>
            </a:r>
          </a:p>
          <a:p>
            <a:pPr>
              <a:buClr>
                <a:srgbClr val="A5B592"/>
              </a:buClr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 расчете суммы будущей стоимости [Sc] применяется формула:</a:t>
            </a:r>
          </a:p>
          <a:p>
            <a:pPr>
              <a:buClr>
                <a:srgbClr val="A5B592"/>
              </a:buClr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Sc = P * [1 + i] n. </a:t>
            </a:r>
          </a:p>
          <a:p>
            <a:pPr>
              <a:buClr>
                <a:srgbClr val="A5B592"/>
              </a:buClr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Соответственно, сумма сложного процента определяется:</a:t>
            </a:r>
          </a:p>
          <a:p>
            <a:pPr>
              <a:buClr>
                <a:srgbClr val="A5B592"/>
              </a:buClr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Ic = Sc - P, </a:t>
            </a:r>
          </a:p>
          <a:p>
            <a:pPr>
              <a:buClr>
                <a:srgbClr val="A5B592"/>
              </a:buClr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где Ic - сумма сложных процентов за установленный период времени; Р - первоначальная стоимость денег; n - количество периодов, по которым осуществляется расчет процентных платежей; i - используемая процентная ставка, выраженная в долях единицы.</a:t>
            </a:r>
          </a:p>
          <a:p>
            <a:endParaRPr lang="ru-RU" sz="14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1296987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Основные переменные  в задачах на вычисление сложных процентов</a:t>
            </a:r>
          </a:p>
        </p:txBody>
      </p:sp>
      <p:sp>
        <p:nvSpPr>
          <p:cNvPr id="116738" name="Объект 2"/>
          <p:cNvSpPr>
            <a:spLocks noGrp="1"/>
          </p:cNvSpPr>
          <p:nvPr>
            <p:ph idx="1"/>
          </p:nvPr>
        </p:nvSpPr>
        <p:spPr>
          <a:xfrm>
            <a:off x="611188" y="1989138"/>
            <a:ext cx="8086725" cy="453548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mtClean="0"/>
              <a:t>Временная диаграмма </a:t>
            </a:r>
          </a:p>
          <a:p>
            <a:pPr marL="0" indent="0" algn="ctr">
              <a:buFont typeface="Wingdings 2" pitchFamily="18" charset="2"/>
              <a:buNone/>
            </a:pPr>
            <a:endParaRPr lang="ru-RU" sz="140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1400" smtClean="0"/>
              <a:t>Текущая стоимость                                   Процентная ставка                                     Будущая стоимость</a:t>
            </a:r>
          </a:p>
          <a:p>
            <a:pPr marL="0" indent="0" algn="ctr">
              <a:buFont typeface="Wingdings 2" pitchFamily="18" charset="2"/>
              <a:buNone/>
            </a:pPr>
            <a:endParaRPr lang="ru-RU" sz="140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0              1             2               3                 4                  5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Количество периодов</a:t>
            </a:r>
          </a:p>
          <a:p>
            <a:pPr marL="0" indent="0" algn="ctr">
              <a:buFont typeface="Wingdings 2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Четыре основных переменных: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Ставка процентов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Число периодов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Будущая стоимость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Текущая (приведенная) стоимость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7667625" y="1989138"/>
            <a:ext cx="0" cy="3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051050" y="3213100"/>
            <a:ext cx="5184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070100" y="3097213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987675" y="3076575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924300" y="3036888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860925" y="3036888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011863" y="3063875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235825" y="3097213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Объект 2"/>
          <p:cNvSpPr>
            <a:spLocks noGrp="1"/>
          </p:cNvSpPr>
          <p:nvPr>
            <p:ph idx="1"/>
          </p:nvPr>
        </p:nvSpPr>
        <p:spPr>
          <a:xfrm>
            <a:off x="611188" y="765175"/>
            <a:ext cx="8208962" cy="5111750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Обязательные для задания аргументы функций имеют следующие значения: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ставка - процентная ставка [норма прибыли или цена капитала];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платежи - поток из n - платежей произвольной величины;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ставка_ - реин - ставка реинвестирования полученных средств;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даты - массив дат осуществления платежей для потоков с произвольными интервалами времени.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Функции данной группы используют сложные итерационные алгоритмы для реализации дисконтных методов исчисления ряда важнейших показателей, широко используемых в инвестиционном анализе.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Первые три функции применяются в том случае, когда денежный поток состоит из платежей произвольной величины, осуществляемых через равные промежутки времени.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AutoShape 1026"/>
          <p:cNvSpPr>
            <a:spLocks noChangeArrowheads="1"/>
          </p:cNvSpPr>
          <p:nvPr/>
        </p:nvSpPr>
        <p:spPr bwMode="auto">
          <a:xfrm>
            <a:off x="2514600" y="2362200"/>
            <a:ext cx="4267200" cy="10668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8786" name="Rectangle 1027"/>
          <p:cNvSpPr>
            <a:spLocks noChangeArrowheads="1"/>
          </p:cNvSpPr>
          <p:nvPr/>
        </p:nvSpPr>
        <p:spPr bwMode="auto">
          <a:xfrm>
            <a:off x="2881313" y="2565400"/>
            <a:ext cx="34147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3600" b="1">
                <a:solidFill>
                  <a:srgbClr val="000000"/>
                </a:solidFill>
              </a:rPr>
              <a:t>PV = FV / (1+i)</a:t>
            </a:r>
            <a:r>
              <a:rPr lang="ru-RU" sz="3600" b="1" baseline="30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18787" name="Rectangle 1028"/>
          <p:cNvSpPr>
            <a:spLocks noChangeArrowheads="1"/>
          </p:cNvSpPr>
          <p:nvPr/>
        </p:nvSpPr>
        <p:spPr bwMode="auto">
          <a:xfrm>
            <a:off x="595313" y="1738313"/>
            <a:ext cx="32813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Приведенная стоимость</a:t>
            </a:r>
          </a:p>
        </p:txBody>
      </p:sp>
      <p:sp>
        <p:nvSpPr>
          <p:cNvPr id="118788" name="Rectangle 1029"/>
          <p:cNvSpPr>
            <a:spLocks noChangeArrowheads="1"/>
          </p:cNvSpPr>
          <p:nvPr/>
        </p:nvSpPr>
        <p:spPr bwMode="auto">
          <a:xfrm>
            <a:off x="4100513" y="1738313"/>
            <a:ext cx="26955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будущая стоимость</a:t>
            </a:r>
          </a:p>
        </p:txBody>
      </p:sp>
      <p:sp>
        <p:nvSpPr>
          <p:cNvPr id="118789" name="Rectangle 1030"/>
          <p:cNvSpPr>
            <a:spLocks noChangeArrowheads="1"/>
          </p:cNvSpPr>
          <p:nvPr/>
        </p:nvSpPr>
        <p:spPr bwMode="auto">
          <a:xfrm>
            <a:off x="3109913" y="3567113"/>
            <a:ext cx="25638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процентная ставка</a:t>
            </a:r>
          </a:p>
        </p:txBody>
      </p:sp>
      <p:sp>
        <p:nvSpPr>
          <p:cNvPr id="118790" name="Rectangle 1031"/>
          <p:cNvSpPr>
            <a:spLocks noChangeArrowheads="1"/>
          </p:cNvSpPr>
          <p:nvPr/>
        </p:nvSpPr>
        <p:spPr bwMode="auto">
          <a:xfrm>
            <a:off x="6462713" y="3567113"/>
            <a:ext cx="22479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число периодов</a:t>
            </a:r>
          </a:p>
        </p:txBody>
      </p:sp>
      <p:sp>
        <p:nvSpPr>
          <p:cNvPr id="118791" name="Line 1032"/>
          <p:cNvSpPr>
            <a:spLocks noChangeShapeType="1"/>
          </p:cNvSpPr>
          <p:nvPr/>
        </p:nvSpPr>
        <p:spPr bwMode="auto">
          <a:xfrm>
            <a:off x="3276600" y="2222500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92" name="Line 1033"/>
          <p:cNvSpPr>
            <a:spLocks noChangeShapeType="1"/>
          </p:cNvSpPr>
          <p:nvPr/>
        </p:nvSpPr>
        <p:spPr bwMode="auto">
          <a:xfrm>
            <a:off x="4343400" y="2222500"/>
            <a:ext cx="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93" name="Line 1034"/>
          <p:cNvSpPr>
            <a:spLocks noChangeShapeType="1"/>
          </p:cNvSpPr>
          <p:nvPr/>
        </p:nvSpPr>
        <p:spPr bwMode="auto">
          <a:xfrm flipV="1">
            <a:off x="5829300" y="3187700"/>
            <a:ext cx="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94" name="Arc 1035"/>
          <p:cNvSpPr>
            <a:spLocks/>
          </p:cNvSpPr>
          <p:nvPr/>
        </p:nvSpPr>
        <p:spPr bwMode="auto">
          <a:xfrm rot="10800000">
            <a:off x="6586538" y="2933700"/>
            <a:ext cx="1435100" cy="749300"/>
          </a:xfrm>
          <a:custGeom>
            <a:avLst/>
            <a:gdLst>
              <a:gd name="T0" fmla="*/ 1435100 w 21600"/>
              <a:gd name="T1" fmla="*/ 749300 h 21600"/>
              <a:gd name="T2" fmla="*/ 0 w 21600"/>
              <a:gd name="T3" fmla="*/ 0 h 21600"/>
              <a:gd name="T4" fmla="*/ 143510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rot="10800000"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8795" name="Rectangle 1036"/>
          <p:cNvSpPr>
            <a:spLocks noChangeArrowheads="1"/>
          </p:cNvSpPr>
          <p:nvPr/>
        </p:nvSpPr>
        <p:spPr bwMode="auto">
          <a:xfrm>
            <a:off x="266700" y="228600"/>
            <a:ext cx="8763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3100" b="1">
                <a:solidFill>
                  <a:srgbClr val="000000"/>
                </a:solidFill>
              </a:rPr>
              <a:t>Приведенная стоимость денег</a:t>
            </a:r>
          </a:p>
        </p:txBody>
      </p:sp>
      <p:sp>
        <p:nvSpPr>
          <p:cNvPr id="118796" name="Rectangle 1037"/>
          <p:cNvSpPr>
            <a:spLocks noChangeArrowheads="1"/>
          </p:cNvSpPr>
          <p:nvPr/>
        </p:nvSpPr>
        <p:spPr bwMode="auto">
          <a:xfrm>
            <a:off x="2652713" y="4641850"/>
            <a:ext cx="39020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3600" b="1">
                <a:solidFill>
                  <a:srgbClr val="000000"/>
                </a:solidFill>
              </a:rPr>
              <a:t>PV = FV x К3 (i,n)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026"/>
          <p:cNvSpPr>
            <a:spLocks noChangeArrowheads="1"/>
          </p:cNvSpPr>
          <p:nvPr/>
        </p:nvSpPr>
        <p:spPr bwMode="auto">
          <a:xfrm>
            <a:off x="381000" y="290513"/>
            <a:ext cx="73136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3200" b="1">
                <a:solidFill>
                  <a:srgbClr val="000000"/>
                </a:solidFill>
              </a:rPr>
              <a:t>Пример:</a:t>
            </a:r>
          </a:p>
        </p:txBody>
      </p:sp>
      <p:sp>
        <p:nvSpPr>
          <p:cNvPr id="119810" name="AutoShape 1027"/>
          <p:cNvSpPr>
            <a:spLocks noChangeArrowheads="1"/>
          </p:cNvSpPr>
          <p:nvPr/>
        </p:nvSpPr>
        <p:spPr bwMode="auto">
          <a:xfrm>
            <a:off x="2362200" y="4267200"/>
            <a:ext cx="6477000" cy="18288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9811" name="Oval 1028"/>
          <p:cNvSpPr>
            <a:spLocks noChangeArrowheads="1"/>
          </p:cNvSpPr>
          <p:nvPr/>
        </p:nvSpPr>
        <p:spPr bwMode="auto">
          <a:xfrm>
            <a:off x="152400" y="3886200"/>
            <a:ext cx="2133600" cy="2057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9812" name="Rectangle 1029"/>
          <p:cNvSpPr>
            <a:spLocks noChangeArrowheads="1"/>
          </p:cNvSpPr>
          <p:nvPr/>
        </p:nvSpPr>
        <p:spPr bwMode="auto">
          <a:xfrm>
            <a:off x="1128713" y="2500313"/>
            <a:ext cx="17113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FV = 100,000</a:t>
            </a:r>
          </a:p>
        </p:txBody>
      </p:sp>
      <p:sp>
        <p:nvSpPr>
          <p:cNvPr id="119813" name="Rectangle 1030"/>
          <p:cNvSpPr>
            <a:spLocks noChangeArrowheads="1"/>
          </p:cNvSpPr>
          <p:nvPr/>
        </p:nvSpPr>
        <p:spPr bwMode="auto">
          <a:xfrm>
            <a:off x="823913" y="3109913"/>
            <a:ext cx="21161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n = 10 месяцев </a:t>
            </a:r>
          </a:p>
        </p:txBody>
      </p:sp>
      <p:sp>
        <p:nvSpPr>
          <p:cNvPr id="119814" name="Rectangle 1031"/>
          <p:cNvSpPr>
            <a:spLocks noChangeArrowheads="1"/>
          </p:cNvSpPr>
          <p:nvPr/>
        </p:nvSpPr>
        <p:spPr bwMode="auto">
          <a:xfrm>
            <a:off x="5395913" y="3033713"/>
            <a:ext cx="21796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i = 24/12 = 2.00%</a:t>
            </a:r>
          </a:p>
        </p:txBody>
      </p:sp>
      <p:sp>
        <p:nvSpPr>
          <p:cNvPr id="119815" name="AutoShape 1032"/>
          <p:cNvSpPr>
            <a:spLocks noChangeArrowheads="1"/>
          </p:cNvSpPr>
          <p:nvPr/>
        </p:nvSpPr>
        <p:spPr bwMode="auto">
          <a:xfrm>
            <a:off x="615950" y="2368550"/>
            <a:ext cx="8293100" cy="1282700"/>
          </a:xfrm>
          <a:prstGeom prst="roundRect">
            <a:avLst>
              <a:gd name="adj" fmla="val 1249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9816" name="Rectangle 1033"/>
          <p:cNvSpPr>
            <a:spLocks noChangeArrowheads="1"/>
          </p:cNvSpPr>
          <p:nvPr/>
        </p:nvSpPr>
        <p:spPr bwMode="auto">
          <a:xfrm>
            <a:off x="381000" y="1600200"/>
            <a:ext cx="1320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найти PV</a:t>
            </a:r>
          </a:p>
        </p:txBody>
      </p:sp>
      <p:sp>
        <p:nvSpPr>
          <p:cNvPr id="119817" name="Rectangle 1034"/>
          <p:cNvSpPr>
            <a:spLocks noChangeArrowheads="1"/>
          </p:cNvSpPr>
          <p:nvPr/>
        </p:nvSpPr>
        <p:spPr bwMode="auto">
          <a:xfrm>
            <a:off x="3338513" y="5502275"/>
            <a:ext cx="35639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PV = 100,000 x 0.82 = 82,000</a:t>
            </a:r>
          </a:p>
        </p:txBody>
      </p:sp>
      <p:sp>
        <p:nvSpPr>
          <p:cNvPr id="119818" name="Rectangle 1035"/>
          <p:cNvSpPr>
            <a:spLocks noChangeArrowheads="1"/>
          </p:cNvSpPr>
          <p:nvPr/>
        </p:nvSpPr>
        <p:spPr bwMode="auto">
          <a:xfrm>
            <a:off x="2500313" y="4329113"/>
            <a:ext cx="2193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по таблицам PV</a:t>
            </a:r>
          </a:p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i = 2.00   n = 10</a:t>
            </a:r>
          </a:p>
        </p:txBody>
      </p:sp>
      <p:sp>
        <p:nvSpPr>
          <p:cNvPr id="119819" name="Arc 1036"/>
          <p:cNvSpPr>
            <a:spLocks/>
          </p:cNvSpPr>
          <p:nvPr/>
        </p:nvSpPr>
        <p:spPr bwMode="auto">
          <a:xfrm>
            <a:off x="4724400" y="4884738"/>
            <a:ext cx="1289050" cy="527050"/>
          </a:xfrm>
          <a:custGeom>
            <a:avLst/>
            <a:gdLst>
              <a:gd name="T0" fmla="*/ 0 w 21600"/>
              <a:gd name="T1" fmla="*/ 0 h 21600"/>
              <a:gd name="T2" fmla="*/ 1289050 w 21600"/>
              <a:gd name="T3" fmla="*/ 527050 h 21600"/>
              <a:gd name="T4" fmla="*/ 0 w 21600"/>
              <a:gd name="T5" fmla="*/ 5270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ru-RU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9820" name="Rectangle 1037"/>
          <p:cNvSpPr>
            <a:spLocks noChangeArrowheads="1"/>
          </p:cNvSpPr>
          <p:nvPr/>
        </p:nvSpPr>
        <p:spPr bwMode="auto">
          <a:xfrm>
            <a:off x="3033713" y="2500313"/>
            <a:ext cx="41290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</a:rPr>
              <a:t>годовая ставка = 24%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wCOnscreen2a_r1">
  <a:themeElements>
    <a:clrScheme name="PwCOnscreen2a_r1 1">
      <a:dk1>
        <a:srgbClr val="000000"/>
      </a:dk1>
      <a:lt1>
        <a:srgbClr val="E6D199"/>
      </a:lt1>
      <a:dk2>
        <a:srgbClr val="FFFFFF"/>
      </a:dk2>
      <a:lt2>
        <a:srgbClr val="1E6E04"/>
      </a:lt2>
      <a:accent1>
        <a:srgbClr val="A11D26"/>
      </a:accent1>
      <a:accent2>
        <a:srgbClr val="FFE28F"/>
      </a:accent2>
      <a:accent3>
        <a:srgbClr val="F0E5CA"/>
      </a:accent3>
      <a:accent4>
        <a:srgbClr val="000000"/>
      </a:accent4>
      <a:accent5>
        <a:srgbClr val="CDABAC"/>
      </a:accent5>
      <a:accent6>
        <a:srgbClr val="E7CD81"/>
      </a:accent6>
      <a:hlink>
        <a:srgbClr val="FF9900"/>
      </a:hlink>
      <a:folHlink>
        <a:srgbClr val="263582"/>
      </a:folHlink>
    </a:clrScheme>
    <a:fontScheme name="PwCOnscreen2a_r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wCOnscreen2a_r1 1">
        <a:dk1>
          <a:srgbClr val="000000"/>
        </a:dk1>
        <a:lt1>
          <a:srgbClr val="E6D199"/>
        </a:lt1>
        <a:dk2>
          <a:srgbClr val="FFFFFF"/>
        </a:dk2>
        <a:lt2>
          <a:srgbClr val="1E6E04"/>
        </a:lt2>
        <a:accent1>
          <a:srgbClr val="A11D26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CDABAC"/>
        </a:accent5>
        <a:accent6>
          <a:srgbClr val="E7CD81"/>
        </a:accent6>
        <a:hlink>
          <a:srgbClr val="FF9900"/>
        </a:hlink>
        <a:folHlink>
          <a:srgbClr val="2635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2">
        <a:dk1>
          <a:srgbClr val="000000"/>
        </a:dk1>
        <a:lt1>
          <a:srgbClr val="E6D199"/>
        </a:lt1>
        <a:dk2>
          <a:srgbClr val="FFFFFF"/>
        </a:dk2>
        <a:lt2>
          <a:srgbClr val="CC5106"/>
        </a:lt2>
        <a:accent1>
          <a:srgbClr val="2E1700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ADABAA"/>
        </a:accent5>
        <a:accent6>
          <a:srgbClr val="E7CD81"/>
        </a:accent6>
        <a:hlink>
          <a:srgbClr val="FF9900"/>
        </a:hlink>
        <a:folHlink>
          <a:srgbClr val="A11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3">
        <a:dk1>
          <a:srgbClr val="000000"/>
        </a:dk1>
        <a:lt1>
          <a:srgbClr val="E6D199"/>
        </a:lt1>
        <a:dk2>
          <a:srgbClr val="FFFFFF"/>
        </a:dk2>
        <a:lt2>
          <a:srgbClr val="263582"/>
        </a:lt2>
        <a:accent1>
          <a:srgbClr val="1E6E04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ABBAAA"/>
        </a:accent5>
        <a:accent6>
          <a:srgbClr val="E7CD81"/>
        </a:accent6>
        <a:hlink>
          <a:srgbClr val="FF9900"/>
        </a:hlink>
        <a:folHlink>
          <a:srgbClr val="A11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4">
        <a:dk1>
          <a:srgbClr val="2E1700"/>
        </a:dk1>
        <a:lt1>
          <a:srgbClr val="E6D199"/>
        </a:lt1>
        <a:dk2>
          <a:srgbClr val="FFFFFF"/>
        </a:dk2>
        <a:lt2>
          <a:srgbClr val="CC5106"/>
        </a:lt2>
        <a:accent1>
          <a:srgbClr val="000000"/>
        </a:accent1>
        <a:accent2>
          <a:srgbClr val="FFE28F"/>
        </a:accent2>
        <a:accent3>
          <a:srgbClr val="F0E5CA"/>
        </a:accent3>
        <a:accent4>
          <a:srgbClr val="261200"/>
        </a:accent4>
        <a:accent5>
          <a:srgbClr val="AAAAAA"/>
        </a:accent5>
        <a:accent6>
          <a:srgbClr val="E7CD81"/>
        </a:accent6>
        <a:hlink>
          <a:srgbClr val="FF9900"/>
        </a:hlink>
        <a:folHlink>
          <a:srgbClr val="A11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5">
        <a:dk1>
          <a:srgbClr val="000000"/>
        </a:dk1>
        <a:lt1>
          <a:srgbClr val="E6D199"/>
        </a:lt1>
        <a:dk2>
          <a:srgbClr val="FFFFFF"/>
        </a:dk2>
        <a:lt2>
          <a:srgbClr val="A11D26"/>
        </a:lt2>
        <a:accent1>
          <a:srgbClr val="CC5106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E2B3AA"/>
        </a:accent5>
        <a:accent6>
          <a:srgbClr val="E7CD81"/>
        </a:accent6>
        <a:hlink>
          <a:srgbClr val="FF9900"/>
        </a:hlink>
        <a:folHlink>
          <a:srgbClr val="1E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6">
        <a:dk1>
          <a:srgbClr val="000000"/>
        </a:dk1>
        <a:lt1>
          <a:srgbClr val="E6D199"/>
        </a:lt1>
        <a:dk2>
          <a:srgbClr val="FFFFFF"/>
        </a:dk2>
        <a:lt2>
          <a:srgbClr val="CC5106"/>
        </a:lt2>
        <a:accent1>
          <a:srgbClr val="263582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ACAEC1"/>
        </a:accent5>
        <a:accent6>
          <a:srgbClr val="E7CD81"/>
        </a:accent6>
        <a:hlink>
          <a:srgbClr val="FF9900"/>
        </a:hlink>
        <a:folHlink>
          <a:srgbClr val="A11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7">
        <a:dk1>
          <a:srgbClr val="E6D199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263582"/>
        </a:hlink>
        <a:folHlink>
          <a:srgbClr val="A11D2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8">
        <a:dk1>
          <a:srgbClr val="E6D199"/>
        </a:dk1>
        <a:lt1>
          <a:srgbClr val="FFFFFF"/>
        </a:lt1>
        <a:dk2>
          <a:srgbClr val="A11D26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CDABAC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223361"/>
        </a:hlink>
        <a:folHlink>
          <a:srgbClr val="1E6E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9">
        <a:dk1>
          <a:srgbClr val="E6D199"/>
        </a:dk1>
        <a:lt1>
          <a:srgbClr val="FFFFFF"/>
        </a:lt1>
        <a:dk2>
          <a:srgbClr val="1E6E04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ABBAAA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A11D26"/>
        </a:hlink>
        <a:folHlink>
          <a:srgbClr val="2635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10">
        <a:dk1>
          <a:srgbClr val="000000"/>
        </a:dk1>
        <a:lt1>
          <a:srgbClr val="FFFFFF"/>
        </a:lt1>
        <a:dk2>
          <a:srgbClr val="CC5106"/>
        </a:dk2>
        <a:lt2>
          <a:srgbClr val="FFFFFF"/>
        </a:lt2>
        <a:accent1>
          <a:srgbClr val="2E1700"/>
        </a:accent1>
        <a:accent2>
          <a:srgbClr val="FFE28F"/>
        </a:accent2>
        <a:accent3>
          <a:srgbClr val="E2B3AA"/>
        </a:accent3>
        <a:accent4>
          <a:srgbClr val="DADADA"/>
        </a:accent4>
        <a:accent5>
          <a:srgbClr val="ADABAA"/>
        </a:accent5>
        <a:accent6>
          <a:srgbClr val="E7CD81"/>
        </a:accent6>
        <a:hlink>
          <a:srgbClr val="263582"/>
        </a:hlink>
        <a:folHlink>
          <a:srgbClr val="1E6E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11">
        <a:dk1>
          <a:srgbClr val="000000"/>
        </a:dk1>
        <a:lt1>
          <a:srgbClr val="FFFFFF"/>
        </a:lt1>
        <a:dk2>
          <a:srgbClr val="263582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ACAEC1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A11D26"/>
        </a:hlink>
        <a:folHlink>
          <a:srgbClr val="1E6E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12">
        <a:dk1>
          <a:srgbClr val="000000"/>
        </a:dk1>
        <a:lt1>
          <a:srgbClr val="FF9900"/>
        </a:lt1>
        <a:dk2>
          <a:srgbClr val="000000"/>
        </a:dk2>
        <a:lt2>
          <a:srgbClr val="2E1700"/>
        </a:lt2>
        <a:accent1>
          <a:srgbClr val="1E6E04"/>
        </a:accent1>
        <a:accent2>
          <a:srgbClr val="FFE28F"/>
        </a:accent2>
        <a:accent3>
          <a:srgbClr val="FFCAAA"/>
        </a:accent3>
        <a:accent4>
          <a:srgbClr val="000000"/>
        </a:accent4>
        <a:accent5>
          <a:srgbClr val="ABBAAA"/>
        </a:accent5>
        <a:accent6>
          <a:srgbClr val="E7CD81"/>
        </a:accent6>
        <a:hlink>
          <a:srgbClr val="A11D26"/>
        </a:hlink>
        <a:folHlink>
          <a:srgbClr val="2635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13">
        <a:dk1>
          <a:srgbClr val="CC5106"/>
        </a:dk1>
        <a:lt1>
          <a:srgbClr val="FFFFFF"/>
        </a:lt1>
        <a:dk2>
          <a:srgbClr val="2E1700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ADABAA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263582"/>
        </a:hlink>
        <a:folHlink>
          <a:srgbClr val="A11D2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14">
        <a:dk1>
          <a:srgbClr val="000000"/>
        </a:dk1>
        <a:lt1>
          <a:srgbClr val="E6D199"/>
        </a:lt1>
        <a:dk2>
          <a:srgbClr val="2E1700"/>
        </a:dk2>
        <a:lt2>
          <a:srgbClr val="2E1700"/>
        </a:lt2>
        <a:accent1>
          <a:srgbClr val="1E6E04"/>
        </a:accent1>
        <a:accent2>
          <a:srgbClr val="A11D26"/>
        </a:accent2>
        <a:accent3>
          <a:srgbClr val="F0E5CA"/>
        </a:accent3>
        <a:accent4>
          <a:srgbClr val="000000"/>
        </a:accent4>
        <a:accent5>
          <a:srgbClr val="ABBAAA"/>
        </a:accent5>
        <a:accent6>
          <a:srgbClr val="911921"/>
        </a:accent6>
        <a:hlink>
          <a:srgbClr val="263582"/>
        </a:hlink>
        <a:folHlink>
          <a:srgbClr val="CC51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wCOnscreen2a_r1">
  <a:themeElements>
    <a:clrScheme name="PwCOnscreen2a_r1 1">
      <a:dk1>
        <a:srgbClr val="000000"/>
      </a:dk1>
      <a:lt1>
        <a:srgbClr val="E6D199"/>
      </a:lt1>
      <a:dk2>
        <a:srgbClr val="FFFFFF"/>
      </a:dk2>
      <a:lt2>
        <a:srgbClr val="1E6E04"/>
      </a:lt2>
      <a:accent1>
        <a:srgbClr val="A11D26"/>
      </a:accent1>
      <a:accent2>
        <a:srgbClr val="FFE28F"/>
      </a:accent2>
      <a:accent3>
        <a:srgbClr val="F0E5CA"/>
      </a:accent3>
      <a:accent4>
        <a:srgbClr val="000000"/>
      </a:accent4>
      <a:accent5>
        <a:srgbClr val="CDABAC"/>
      </a:accent5>
      <a:accent6>
        <a:srgbClr val="E7CD81"/>
      </a:accent6>
      <a:hlink>
        <a:srgbClr val="FF9900"/>
      </a:hlink>
      <a:folHlink>
        <a:srgbClr val="263582"/>
      </a:folHlink>
    </a:clrScheme>
    <a:fontScheme name="PwCOnscreen2a_r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wCOnscreen2a_r1 1">
        <a:dk1>
          <a:srgbClr val="000000"/>
        </a:dk1>
        <a:lt1>
          <a:srgbClr val="E6D199"/>
        </a:lt1>
        <a:dk2>
          <a:srgbClr val="FFFFFF"/>
        </a:dk2>
        <a:lt2>
          <a:srgbClr val="1E6E04"/>
        </a:lt2>
        <a:accent1>
          <a:srgbClr val="A11D26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CDABAC"/>
        </a:accent5>
        <a:accent6>
          <a:srgbClr val="E7CD81"/>
        </a:accent6>
        <a:hlink>
          <a:srgbClr val="FF9900"/>
        </a:hlink>
        <a:folHlink>
          <a:srgbClr val="2635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2">
        <a:dk1>
          <a:srgbClr val="000000"/>
        </a:dk1>
        <a:lt1>
          <a:srgbClr val="E6D199"/>
        </a:lt1>
        <a:dk2>
          <a:srgbClr val="FFFFFF"/>
        </a:dk2>
        <a:lt2>
          <a:srgbClr val="CC5106"/>
        </a:lt2>
        <a:accent1>
          <a:srgbClr val="2E1700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ADABAA"/>
        </a:accent5>
        <a:accent6>
          <a:srgbClr val="E7CD81"/>
        </a:accent6>
        <a:hlink>
          <a:srgbClr val="FF9900"/>
        </a:hlink>
        <a:folHlink>
          <a:srgbClr val="A11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3">
        <a:dk1>
          <a:srgbClr val="000000"/>
        </a:dk1>
        <a:lt1>
          <a:srgbClr val="E6D199"/>
        </a:lt1>
        <a:dk2>
          <a:srgbClr val="FFFFFF"/>
        </a:dk2>
        <a:lt2>
          <a:srgbClr val="263582"/>
        </a:lt2>
        <a:accent1>
          <a:srgbClr val="1E6E04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ABBAAA"/>
        </a:accent5>
        <a:accent6>
          <a:srgbClr val="E7CD81"/>
        </a:accent6>
        <a:hlink>
          <a:srgbClr val="FF9900"/>
        </a:hlink>
        <a:folHlink>
          <a:srgbClr val="A11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4">
        <a:dk1>
          <a:srgbClr val="2E1700"/>
        </a:dk1>
        <a:lt1>
          <a:srgbClr val="E6D199"/>
        </a:lt1>
        <a:dk2>
          <a:srgbClr val="FFFFFF"/>
        </a:dk2>
        <a:lt2>
          <a:srgbClr val="CC5106"/>
        </a:lt2>
        <a:accent1>
          <a:srgbClr val="000000"/>
        </a:accent1>
        <a:accent2>
          <a:srgbClr val="FFE28F"/>
        </a:accent2>
        <a:accent3>
          <a:srgbClr val="F0E5CA"/>
        </a:accent3>
        <a:accent4>
          <a:srgbClr val="261200"/>
        </a:accent4>
        <a:accent5>
          <a:srgbClr val="AAAAAA"/>
        </a:accent5>
        <a:accent6>
          <a:srgbClr val="E7CD81"/>
        </a:accent6>
        <a:hlink>
          <a:srgbClr val="FF9900"/>
        </a:hlink>
        <a:folHlink>
          <a:srgbClr val="A11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5">
        <a:dk1>
          <a:srgbClr val="000000"/>
        </a:dk1>
        <a:lt1>
          <a:srgbClr val="E6D199"/>
        </a:lt1>
        <a:dk2>
          <a:srgbClr val="FFFFFF"/>
        </a:dk2>
        <a:lt2>
          <a:srgbClr val="A11D26"/>
        </a:lt2>
        <a:accent1>
          <a:srgbClr val="CC5106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E2B3AA"/>
        </a:accent5>
        <a:accent6>
          <a:srgbClr val="E7CD81"/>
        </a:accent6>
        <a:hlink>
          <a:srgbClr val="FF9900"/>
        </a:hlink>
        <a:folHlink>
          <a:srgbClr val="1E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6">
        <a:dk1>
          <a:srgbClr val="000000"/>
        </a:dk1>
        <a:lt1>
          <a:srgbClr val="E6D199"/>
        </a:lt1>
        <a:dk2>
          <a:srgbClr val="FFFFFF"/>
        </a:dk2>
        <a:lt2>
          <a:srgbClr val="CC5106"/>
        </a:lt2>
        <a:accent1>
          <a:srgbClr val="263582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ACAEC1"/>
        </a:accent5>
        <a:accent6>
          <a:srgbClr val="E7CD81"/>
        </a:accent6>
        <a:hlink>
          <a:srgbClr val="FF9900"/>
        </a:hlink>
        <a:folHlink>
          <a:srgbClr val="A11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7">
        <a:dk1>
          <a:srgbClr val="E6D199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263582"/>
        </a:hlink>
        <a:folHlink>
          <a:srgbClr val="A11D2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8">
        <a:dk1>
          <a:srgbClr val="E6D199"/>
        </a:dk1>
        <a:lt1>
          <a:srgbClr val="FFFFFF"/>
        </a:lt1>
        <a:dk2>
          <a:srgbClr val="A11D26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CDABAC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223361"/>
        </a:hlink>
        <a:folHlink>
          <a:srgbClr val="1E6E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9">
        <a:dk1>
          <a:srgbClr val="E6D199"/>
        </a:dk1>
        <a:lt1>
          <a:srgbClr val="FFFFFF"/>
        </a:lt1>
        <a:dk2>
          <a:srgbClr val="1E6E04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ABBAAA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A11D26"/>
        </a:hlink>
        <a:folHlink>
          <a:srgbClr val="2635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10">
        <a:dk1>
          <a:srgbClr val="000000"/>
        </a:dk1>
        <a:lt1>
          <a:srgbClr val="FFFFFF"/>
        </a:lt1>
        <a:dk2>
          <a:srgbClr val="CC5106"/>
        </a:dk2>
        <a:lt2>
          <a:srgbClr val="FFFFFF"/>
        </a:lt2>
        <a:accent1>
          <a:srgbClr val="2E1700"/>
        </a:accent1>
        <a:accent2>
          <a:srgbClr val="FFE28F"/>
        </a:accent2>
        <a:accent3>
          <a:srgbClr val="E2B3AA"/>
        </a:accent3>
        <a:accent4>
          <a:srgbClr val="DADADA"/>
        </a:accent4>
        <a:accent5>
          <a:srgbClr val="ADABAA"/>
        </a:accent5>
        <a:accent6>
          <a:srgbClr val="E7CD81"/>
        </a:accent6>
        <a:hlink>
          <a:srgbClr val="263582"/>
        </a:hlink>
        <a:folHlink>
          <a:srgbClr val="1E6E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11">
        <a:dk1>
          <a:srgbClr val="000000"/>
        </a:dk1>
        <a:lt1>
          <a:srgbClr val="FFFFFF"/>
        </a:lt1>
        <a:dk2>
          <a:srgbClr val="263582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ACAEC1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A11D26"/>
        </a:hlink>
        <a:folHlink>
          <a:srgbClr val="1E6E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12">
        <a:dk1>
          <a:srgbClr val="000000"/>
        </a:dk1>
        <a:lt1>
          <a:srgbClr val="FF9900"/>
        </a:lt1>
        <a:dk2>
          <a:srgbClr val="000000"/>
        </a:dk2>
        <a:lt2>
          <a:srgbClr val="2E1700"/>
        </a:lt2>
        <a:accent1>
          <a:srgbClr val="1E6E04"/>
        </a:accent1>
        <a:accent2>
          <a:srgbClr val="FFE28F"/>
        </a:accent2>
        <a:accent3>
          <a:srgbClr val="FFCAAA"/>
        </a:accent3>
        <a:accent4>
          <a:srgbClr val="000000"/>
        </a:accent4>
        <a:accent5>
          <a:srgbClr val="ABBAAA"/>
        </a:accent5>
        <a:accent6>
          <a:srgbClr val="E7CD81"/>
        </a:accent6>
        <a:hlink>
          <a:srgbClr val="A11D26"/>
        </a:hlink>
        <a:folHlink>
          <a:srgbClr val="2635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13">
        <a:dk1>
          <a:srgbClr val="CC5106"/>
        </a:dk1>
        <a:lt1>
          <a:srgbClr val="FFFFFF"/>
        </a:lt1>
        <a:dk2>
          <a:srgbClr val="2E1700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ADABAA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263582"/>
        </a:hlink>
        <a:folHlink>
          <a:srgbClr val="A11D2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14">
        <a:dk1>
          <a:srgbClr val="000000"/>
        </a:dk1>
        <a:lt1>
          <a:srgbClr val="E6D199"/>
        </a:lt1>
        <a:dk2>
          <a:srgbClr val="2E1700"/>
        </a:dk2>
        <a:lt2>
          <a:srgbClr val="2E1700"/>
        </a:lt2>
        <a:accent1>
          <a:srgbClr val="1E6E04"/>
        </a:accent1>
        <a:accent2>
          <a:srgbClr val="A11D26"/>
        </a:accent2>
        <a:accent3>
          <a:srgbClr val="F0E5CA"/>
        </a:accent3>
        <a:accent4>
          <a:srgbClr val="000000"/>
        </a:accent4>
        <a:accent5>
          <a:srgbClr val="ABBAAA"/>
        </a:accent5>
        <a:accent6>
          <a:srgbClr val="911921"/>
        </a:accent6>
        <a:hlink>
          <a:srgbClr val="263582"/>
        </a:hlink>
        <a:folHlink>
          <a:srgbClr val="CC51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wCOnscreen2a_r1">
  <a:themeElements>
    <a:clrScheme name="PwCOnscreen2a_r1 1">
      <a:dk1>
        <a:srgbClr val="000000"/>
      </a:dk1>
      <a:lt1>
        <a:srgbClr val="E6D199"/>
      </a:lt1>
      <a:dk2>
        <a:srgbClr val="FFFFFF"/>
      </a:dk2>
      <a:lt2>
        <a:srgbClr val="1E6E04"/>
      </a:lt2>
      <a:accent1>
        <a:srgbClr val="A11D26"/>
      </a:accent1>
      <a:accent2>
        <a:srgbClr val="FFE28F"/>
      </a:accent2>
      <a:accent3>
        <a:srgbClr val="F0E5CA"/>
      </a:accent3>
      <a:accent4>
        <a:srgbClr val="000000"/>
      </a:accent4>
      <a:accent5>
        <a:srgbClr val="CDABAC"/>
      </a:accent5>
      <a:accent6>
        <a:srgbClr val="E7CD81"/>
      </a:accent6>
      <a:hlink>
        <a:srgbClr val="FF9900"/>
      </a:hlink>
      <a:folHlink>
        <a:srgbClr val="263582"/>
      </a:folHlink>
    </a:clrScheme>
    <a:fontScheme name="PwCOnscreen2a_r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wCOnscreen2a_r1 1">
        <a:dk1>
          <a:srgbClr val="000000"/>
        </a:dk1>
        <a:lt1>
          <a:srgbClr val="E6D199"/>
        </a:lt1>
        <a:dk2>
          <a:srgbClr val="FFFFFF"/>
        </a:dk2>
        <a:lt2>
          <a:srgbClr val="1E6E04"/>
        </a:lt2>
        <a:accent1>
          <a:srgbClr val="A11D26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CDABAC"/>
        </a:accent5>
        <a:accent6>
          <a:srgbClr val="E7CD81"/>
        </a:accent6>
        <a:hlink>
          <a:srgbClr val="FF9900"/>
        </a:hlink>
        <a:folHlink>
          <a:srgbClr val="2635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2">
        <a:dk1>
          <a:srgbClr val="000000"/>
        </a:dk1>
        <a:lt1>
          <a:srgbClr val="E6D199"/>
        </a:lt1>
        <a:dk2>
          <a:srgbClr val="FFFFFF"/>
        </a:dk2>
        <a:lt2>
          <a:srgbClr val="CC5106"/>
        </a:lt2>
        <a:accent1>
          <a:srgbClr val="2E1700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ADABAA"/>
        </a:accent5>
        <a:accent6>
          <a:srgbClr val="E7CD81"/>
        </a:accent6>
        <a:hlink>
          <a:srgbClr val="FF9900"/>
        </a:hlink>
        <a:folHlink>
          <a:srgbClr val="A11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3">
        <a:dk1>
          <a:srgbClr val="000000"/>
        </a:dk1>
        <a:lt1>
          <a:srgbClr val="E6D199"/>
        </a:lt1>
        <a:dk2>
          <a:srgbClr val="FFFFFF"/>
        </a:dk2>
        <a:lt2>
          <a:srgbClr val="263582"/>
        </a:lt2>
        <a:accent1>
          <a:srgbClr val="1E6E04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ABBAAA"/>
        </a:accent5>
        <a:accent6>
          <a:srgbClr val="E7CD81"/>
        </a:accent6>
        <a:hlink>
          <a:srgbClr val="FF9900"/>
        </a:hlink>
        <a:folHlink>
          <a:srgbClr val="A11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4">
        <a:dk1>
          <a:srgbClr val="2E1700"/>
        </a:dk1>
        <a:lt1>
          <a:srgbClr val="E6D199"/>
        </a:lt1>
        <a:dk2>
          <a:srgbClr val="FFFFFF"/>
        </a:dk2>
        <a:lt2>
          <a:srgbClr val="CC5106"/>
        </a:lt2>
        <a:accent1>
          <a:srgbClr val="000000"/>
        </a:accent1>
        <a:accent2>
          <a:srgbClr val="FFE28F"/>
        </a:accent2>
        <a:accent3>
          <a:srgbClr val="F0E5CA"/>
        </a:accent3>
        <a:accent4>
          <a:srgbClr val="261200"/>
        </a:accent4>
        <a:accent5>
          <a:srgbClr val="AAAAAA"/>
        </a:accent5>
        <a:accent6>
          <a:srgbClr val="E7CD81"/>
        </a:accent6>
        <a:hlink>
          <a:srgbClr val="FF9900"/>
        </a:hlink>
        <a:folHlink>
          <a:srgbClr val="A11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5">
        <a:dk1>
          <a:srgbClr val="000000"/>
        </a:dk1>
        <a:lt1>
          <a:srgbClr val="E6D199"/>
        </a:lt1>
        <a:dk2>
          <a:srgbClr val="FFFFFF"/>
        </a:dk2>
        <a:lt2>
          <a:srgbClr val="A11D26"/>
        </a:lt2>
        <a:accent1>
          <a:srgbClr val="CC5106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E2B3AA"/>
        </a:accent5>
        <a:accent6>
          <a:srgbClr val="E7CD81"/>
        </a:accent6>
        <a:hlink>
          <a:srgbClr val="FF9900"/>
        </a:hlink>
        <a:folHlink>
          <a:srgbClr val="1E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6">
        <a:dk1>
          <a:srgbClr val="000000"/>
        </a:dk1>
        <a:lt1>
          <a:srgbClr val="E6D199"/>
        </a:lt1>
        <a:dk2>
          <a:srgbClr val="FFFFFF"/>
        </a:dk2>
        <a:lt2>
          <a:srgbClr val="CC5106"/>
        </a:lt2>
        <a:accent1>
          <a:srgbClr val="263582"/>
        </a:accent1>
        <a:accent2>
          <a:srgbClr val="FFE28F"/>
        </a:accent2>
        <a:accent3>
          <a:srgbClr val="F0E5CA"/>
        </a:accent3>
        <a:accent4>
          <a:srgbClr val="000000"/>
        </a:accent4>
        <a:accent5>
          <a:srgbClr val="ACAEC1"/>
        </a:accent5>
        <a:accent6>
          <a:srgbClr val="E7CD81"/>
        </a:accent6>
        <a:hlink>
          <a:srgbClr val="FF9900"/>
        </a:hlink>
        <a:folHlink>
          <a:srgbClr val="A11D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7">
        <a:dk1>
          <a:srgbClr val="E6D199"/>
        </a:dk1>
        <a:lt1>
          <a:srgbClr val="FFFFFF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263582"/>
        </a:hlink>
        <a:folHlink>
          <a:srgbClr val="A11D2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8">
        <a:dk1>
          <a:srgbClr val="E6D199"/>
        </a:dk1>
        <a:lt1>
          <a:srgbClr val="FFFFFF"/>
        </a:lt1>
        <a:dk2>
          <a:srgbClr val="A11D26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CDABAC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223361"/>
        </a:hlink>
        <a:folHlink>
          <a:srgbClr val="1E6E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9">
        <a:dk1>
          <a:srgbClr val="E6D199"/>
        </a:dk1>
        <a:lt1>
          <a:srgbClr val="FFFFFF"/>
        </a:lt1>
        <a:dk2>
          <a:srgbClr val="1E6E04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ABBAAA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A11D26"/>
        </a:hlink>
        <a:folHlink>
          <a:srgbClr val="2635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10">
        <a:dk1>
          <a:srgbClr val="000000"/>
        </a:dk1>
        <a:lt1>
          <a:srgbClr val="FFFFFF"/>
        </a:lt1>
        <a:dk2>
          <a:srgbClr val="CC5106"/>
        </a:dk2>
        <a:lt2>
          <a:srgbClr val="FFFFFF"/>
        </a:lt2>
        <a:accent1>
          <a:srgbClr val="2E1700"/>
        </a:accent1>
        <a:accent2>
          <a:srgbClr val="FFE28F"/>
        </a:accent2>
        <a:accent3>
          <a:srgbClr val="E2B3AA"/>
        </a:accent3>
        <a:accent4>
          <a:srgbClr val="DADADA"/>
        </a:accent4>
        <a:accent5>
          <a:srgbClr val="ADABAA"/>
        </a:accent5>
        <a:accent6>
          <a:srgbClr val="E7CD81"/>
        </a:accent6>
        <a:hlink>
          <a:srgbClr val="263582"/>
        </a:hlink>
        <a:folHlink>
          <a:srgbClr val="1E6E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11">
        <a:dk1>
          <a:srgbClr val="000000"/>
        </a:dk1>
        <a:lt1>
          <a:srgbClr val="FFFFFF"/>
        </a:lt1>
        <a:dk2>
          <a:srgbClr val="263582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ACAEC1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A11D26"/>
        </a:hlink>
        <a:folHlink>
          <a:srgbClr val="1E6E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12">
        <a:dk1>
          <a:srgbClr val="000000"/>
        </a:dk1>
        <a:lt1>
          <a:srgbClr val="FF9900"/>
        </a:lt1>
        <a:dk2>
          <a:srgbClr val="000000"/>
        </a:dk2>
        <a:lt2>
          <a:srgbClr val="2E1700"/>
        </a:lt2>
        <a:accent1>
          <a:srgbClr val="1E6E04"/>
        </a:accent1>
        <a:accent2>
          <a:srgbClr val="FFE28F"/>
        </a:accent2>
        <a:accent3>
          <a:srgbClr val="FFCAAA"/>
        </a:accent3>
        <a:accent4>
          <a:srgbClr val="000000"/>
        </a:accent4>
        <a:accent5>
          <a:srgbClr val="ABBAAA"/>
        </a:accent5>
        <a:accent6>
          <a:srgbClr val="E7CD81"/>
        </a:accent6>
        <a:hlink>
          <a:srgbClr val="A11D26"/>
        </a:hlink>
        <a:folHlink>
          <a:srgbClr val="2635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wCOnscreen2a_r1 13">
        <a:dk1>
          <a:srgbClr val="CC5106"/>
        </a:dk1>
        <a:lt1>
          <a:srgbClr val="FFFFFF"/>
        </a:lt1>
        <a:dk2>
          <a:srgbClr val="2E1700"/>
        </a:dk2>
        <a:lt2>
          <a:srgbClr val="FFFFFF"/>
        </a:lt2>
        <a:accent1>
          <a:srgbClr val="FF9900"/>
        </a:accent1>
        <a:accent2>
          <a:srgbClr val="FFE28F"/>
        </a:accent2>
        <a:accent3>
          <a:srgbClr val="ADABAA"/>
        </a:accent3>
        <a:accent4>
          <a:srgbClr val="DADADA"/>
        </a:accent4>
        <a:accent5>
          <a:srgbClr val="FFCAAA"/>
        </a:accent5>
        <a:accent6>
          <a:srgbClr val="E7CD81"/>
        </a:accent6>
        <a:hlink>
          <a:srgbClr val="263582"/>
        </a:hlink>
        <a:folHlink>
          <a:srgbClr val="A11D2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wCOnscreen2a_r1 14">
        <a:dk1>
          <a:srgbClr val="000000"/>
        </a:dk1>
        <a:lt1>
          <a:srgbClr val="E6D199"/>
        </a:lt1>
        <a:dk2>
          <a:srgbClr val="2E1700"/>
        </a:dk2>
        <a:lt2>
          <a:srgbClr val="2E1700"/>
        </a:lt2>
        <a:accent1>
          <a:srgbClr val="1E6E04"/>
        </a:accent1>
        <a:accent2>
          <a:srgbClr val="A11D26"/>
        </a:accent2>
        <a:accent3>
          <a:srgbClr val="F0E5CA"/>
        </a:accent3>
        <a:accent4>
          <a:srgbClr val="000000"/>
        </a:accent4>
        <a:accent5>
          <a:srgbClr val="ABBAAA"/>
        </a:accent5>
        <a:accent6>
          <a:srgbClr val="911921"/>
        </a:accent6>
        <a:hlink>
          <a:srgbClr val="263582"/>
        </a:hlink>
        <a:folHlink>
          <a:srgbClr val="CC51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PwCOnscreen2a_r1 7">
    <a:dk1>
      <a:srgbClr val="E6D199"/>
    </a:dk1>
    <a:lt1>
      <a:srgbClr val="FFFFFF"/>
    </a:lt1>
    <a:dk2>
      <a:srgbClr val="000000"/>
    </a:dk2>
    <a:lt2>
      <a:srgbClr val="FFFFFF"/>
    </a:lt2>
    <a:accent1>
      <a:srgbClr val="FF9900"/>
    </a:accent1>
    <a:accent2>
      <a:srgbClr val="FFE28F"/>
    </a:accent2>
    <a:accent3>
      <a:srgbClr val="AAAAAA"/>
    </a:accent3>
    <a:accent4>
      <a:srgbClr val="DADADA"/>
    </a:accent4>
    <a:accent5>
      <a:srgbClr val="FFCAAA"/>
    </a:accent5>
    <a:accent6>
      <a:srgbClr val="E7CD81"/>
    </a:accent6>
    <a:hlink>
      <a:srgbClr val="263582"/>
    </a:hlink>
    <a:folHlink>
      <a:srgbClr val="A11D26"/>
    </a:folHlink>
  </a:clrScheme>
</a:themeOverride>
</file>

<file path=ppt/theme/themeOverride4.xml><?xml version="1.0" encoding="utf-8"?>
<a:themeOverride xmlns:a="http://schemas.openxmlformats.org/drawingml/2006/main">
  <a:clrScheme name="PwCOnscreen2a_r1 7">
    <a:dk1>
      <a:srgbClr val="E6D199"/>
    </a:dk1>
    <a:lt1>
      <a:srgbClr val="FFFFFF"/>
    </a:lt1>
    <a:dk2>
      <a:srgbClr val="000000"/>
    </a:dk2>
    <a:lt2>
      <a:srgbClr val="FFFFFF"/>
    </a:lt2>
    <a:accent1>
      <a:srgbClr val="FF9900"/>
    </a:accent1>
    <a:accent2>
      <a:srgbClr val="FFE28F"/>
    </a:accent2>
    <a:accent3>
      <a:srgbClr val="AAAAAA"/>
    </a:accent3>
    <a:accent4>
      <a:srgbClr val="DADADA"/>
    </a:accent4>
    <a:accent5>
      <a:srgbClr val="FFCAAA"/>
    </a:accent5>
    <a:accent6>
      <a:srgbClr val="E7CD81"/>
    </a:accent6>
    <a:hlink>
      <a:srgbClr val="263582"/>
    </a:hlink>
    <a:folHlink>
      <a:srgbClr val="A11D26"/>
    </a:folHlink>
  </a:clrScheme>
</a:themeOverride>
</file>

<file path=ppt/theme/themeOverride5.xml><?xml version="1.0" encoding="utf-8"?>
<a:themeOverride xmlns:a="http://schemas.openxmlformats.org/drawingml/2006/main">
  <a:clrScheme name="PwCOnscreen2a_r1 7">
    <a:dk1>
      <a:srgbClr val="E6D199"/>
    </a:dk1>
    <a:lt1>
      <a:srgbClr val="FFFFFF"/>
    </a:lt1>
    <a:dk2>
      <a:srgbClr val="000000"/>
    </a:dk2>
    <a:lt2>
      <a:srgbClr val="FFFFFF"/>
    </a:lt2>
    <a:accent1>
      <a:srgbClr val="FF9900"/>
    </a:accent1>
    <a:accent2>
      <a:srgbClr val="FFE28F"/>
    </a:accent2>
    <a:accent3>
      <a:srgbClr val="AAAAAA"/>
    </a:accent3>
    <a:accent4>
      <a:srgbClr val="DADADA"/>
    </a:accent4>
    <a:accent5>
      <a:srgbClr val="FFCAAA"/>
    </a:accent5>
    <a:accent6>
      <a:srgbClr val="E7CD81"/>
    </a:accent6>
    <a:hlink>
      <a:srgbClr val="263582"/>
    </a:hlink>
    <a:folHlink>
      <a:srgbClr val="A11D26"/>
    </a:folHlink>
  </a:clrScheme>
</a:themeOverride>
</file>

<file path=ppt/theme/themeOverride6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1019</Words>
  <Application>Microsoft Office PowerPoint</Application>
  <PresentationFormat>Экран (4:3)</PresentationFormat>
  <Paragraphs>193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36</vt:i4>
      </vt:variant>
      <vt:variant>
        <vt:lpstr>Заголовки слайдов</vt:lpstr>
      </vt:variant>
      <vt:variant>
        <vt:i4>21</vt:i4>
      </vt:variant>
    </vt:vector>
  </HeadingPairs>
  <TitlesOfParts>
    <vt:vector size="70" baseType="lpstr">
      <vt:lpstr>Constantia</vt:lpstr>
      <vt:lpstr>Arial</vt:lpstr>
      <vt:lpstr>Calibri</vt:lpstr>
      <vt:lpstr>Wingdings 2</vt:lpstr>
      <vt:lpstr>Times New Roman</vt:lpstr>
      <vt:lpstr>Trebuchet MS</vt:lpstr>
      <vt:lpstr>Wingdings</vt:lpstr>
      <vt:lpstr>Verdana</vt:lpstr>
      <vt:lpstr>Brush Script MT</vt:lpstr>
      <vt:lpstr>Century Gothic</vt:lpstr>
      <vt:lpstr>Franklin Gothic Book</vt:lpstr>
      <vt:lpstr>Rage Italic</vt:lpstr>
      <vt:lpstr>Symbol</vt:lpstr>
      <vt:lpstr>Поток</vt:lpstr>
      <vt:lpstr>PwCOnscreen2a_r1</vt:lpstr>
      <vt:lpstr>1_PwCOnscreen2a_r1</vt:lpstr>
      <vt:lpstr>2_PwCOnscreen2a_r1</vt:lpstr>
      <vt:lpstr>Изящная</vt:lpstr>
      <vt:lpstr>1_Поток</vt:lpstr>
      <vt:lpstr>Аспект</vt:lpstr>
      <vt:lpstr>Кнопка</vt:lpstr>
      <vt:lpstr>Яркая</vt:lpstr>
      <vt:lpstr>Поток</vt:lpstr>
      <vt:lpstr>Поток</vt:lpstr>
      <vt:lpstr>Поток</vt:lpstr>
      <vt:lpstr>PwCOnscreen2a_r1</vt:lpstr>
      <vt:lpstr>1_PwCOnscreen2a_r1</vt:lpstr>
      <vt:lpstr>2_PwCOnscreen2a_r1</vt:lpstr>
      <vt:lpstr>Изящная</vt:lpstr>
      <vt:lpstr>Изящная</vt:lpstr>
      <vt:lpstr>Изящная</vt:lpstr>
      <vt:lpstr>Изящная</vt:lpstr>
      <vt:lpstr>1_Поток</vt:lpstr>
      <vt:lpstr>1_Поток</vt:lpstr>
      <vt:lpstr>1_Поток</vt:lpstr>
      <vt:lpstr>Аспект</vt:lpstr>
      <vt:lpstr>Аспект</vt:lpstr>
      <vt:lpstr>Аспект</vt:lpstr>
      <vt:lpstr>Аспект</vt:lpstr>
      <vt:lpstr>Кнопка</vt:lpstr>
      <vt:lpstr>Кнопка</vt:lpstr>
      <vt:lpstr>Кнопка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Взаимосвязь времени и денег: </vt:lpstr>
      <vt:lpstr>Простые и сложные проценты на 1000 тенге 9 % инвестиции</vt:lpstr>
      <vt:lpstr>Слайд 4</vt:lpstr>
      <vt:lpstr>Слайд 5</vt:lpstr>
      <vt:lpstr>Основные переменные  в задачах на вычисление сложных процентов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Временная стоимость денег</dc:title>
  <dc:creator>060911</dc:creator>
  <cp:lastModifiedBy>16</cp:lastModifiedBy>
  <cp:revision>13</cp:revision>
  <dcterms:created xsi:type="dcterms:W3CDTF">2012-03-30T06:05:49Z</dcterms:created>
  <dcterms:modified xsi:type="dcterms:W3CDTF">2016-02-22T09:59:31Z</dcterms:modified>
</cp:coreProperties>
</file>