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sldIdLst>
    <p:sldId id="256" r:id="rId2"/>
    <p:sldId id="257" r:id="rId3"/>
    <p:sldId id="276" r:id="rId4"/>
    <p:sldId id="277" r:id="rId5"/>
    <p:sldId id="272" r:id="rId6"/>
    <p:sldId id="258" r:id="rId7"/>
    <p:sldId id="268" r:id="rId8"/>
    <p:sldId id="261" r:id="rId9"/>
    <p:sldId id="274" r:id="rId10"/>
    <p:sldId id="259" r:id="rId11"/>
    <p:sldId id="262" r:id="rId12"/>
    <p:sldId id="273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983" autoAdjust="0"/>
  </p:normalViewPr>
  <p:slideViewPr>
    <p:cSldViewPr showGuides="1">
      <p:cViewPr>
        <p:scale>
          <a:sx n="50" d="100"/>
          <a:sy n="50" d="100"/>
        </p:scale>
        <p:origin x="-4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096FB-918B-4D03-ADB3-53B66874F19C}" type="doc">
      <dgm:prSet loTypeId="urn:microsoft.com/office/officeart/2005/8/layout/arrow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A645713-E410-4F45-B0AC-4F766391182E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Bookman Old Style" pitchFamily="18" charset="0"/>
            </a:rPr>
            <a:t>Предмет</a:t>
          </a:r>
        </a:p>
        <a:p>
          <a:pPr algn="ctr"/>
          <a:r>
            <a:rPr lang="ru-RU" sz="1600" dirty="0" smtClean="0">
              <a:latin typeface="Bookman Old Style" pitchFamily="18" charset="0"/>
            </a:rPr>
            <a:t>Состояние учета и аудита кредиторской задолженности с поставщиками и подрядчиками на заданном объекте исследования</a:t>
          </a:r>
          <a:endParaRPr lang="ru-RU" sz="1600" dirty="0">
            <a:latin typeface="Bookman Old Style" pitchFamily="18" charset="0"/>
          </a:endParaRPr>
        </a:p>
      </dgm:t>
    </dgm:pt>
    <dgm:pt modelId="{B430FD14-FC74-40A6-BD31-4813D79CAE31}" type="parTrans" cxnId="{44CD68E3-7E22-45FD-BB79-328725F77CD3}">
      <dgm:prSet/>
      <dgm:spPr/>
      <dgm:t>
        <a:bodyPr/>
        <a:lstStyle/>
        <a:p>
          <a:pPr algn="ctr"/>
          <a:endParaRPr lang="ru-RU" sz="1600">
            <a:latin typeface="Bookman Old Style" pitchFamily="18" charset="0"/>
          </a:endParaRPr>
        </a:p>
      </dgm:t>
    </dgm:pt>
    <dgm:pt modelId="{39CED565-C57F-4167-921F-B69141124F71}" type="sibTrans" cxnId="{44CD68E3-7E22-45FD-BB79-328725F77CD3}">
      <dgm:prSet/>
      <dgm:spPr/>
      <dgm:t>
        <a:bodyPr/>
        <a:lstStyle/>
        <a:p>
          <a:pPr algn="ctr"/>
          <a:endParaRPr lang="ru-RU" sz="1600">
            <a:latin typeface="Bookman Old Style" pitchFamily="18" charset="0"/>
          </a:endParaRPr>
        </a:p>
      </dgm:t>
    </dgm:pt>
    <dgm:pt modelId="{246B9DEA-D7A0-4A44-A99C-EAC7D6F54000}">
      <dgm:prSet custT="1"/>
      <dgm:spPr/>
      <dgm:t>
        <a:bodyPr/>
        <a:lstStyle/>
        <a:p>
          <a:pPr algn="ctr"/>
          <a:r>
            <a:rPr lang="ru-RU" sz="1600" b="1" dirty="0" smtClean="0">
              <a:latin typeface="Bookman Old Style" pitchFamily="18" charset="0"/>
            </a:rPr>
            <a:t>Объект</a:t>
          </a:r>
        </a:p>
        <a:p>
          <a:pPr algn="ctr"/>
          <a:r>
            <a:rPr lang="ru-RU" sz="1600" dirty="0" smtClean="0">
              <a:latin typeface="Bookman Old Style" pitchFamily="18" charset="0"/>
            </a:rPr>
            <a:t>Учет кредиторской задолженности в ТОО «AST COMPANY LTD»</a:t>
          </a:r>
          <a:endParaRPr lang="ru-RU" sz="1600" dirty="0">
            <a:latin typeface="Bookman Old Style" pitchFamily="18" charset="0"/>
          </a:endParaRPr>
        </a:p>
      </dgm:t>
    </dgm:pt>
    <dgm:pt modelId="{49597561-7C79-4358-8DC1-E72BF2AE0A97}" type="parTrans" cxnId="{BA6C0C31-5780-48DC-8428-A3C77E5D95ED}">
      <dgm:prSet/>
      <dgm:spPr/>
      <dgm:t>
        <a:bodyPr/>
        <a:lstStyle/>
        <a:p>
          <a:pPr algn="ctr"/>
          <a:endParaRPr lang="ru-RU" sz="1600">
            <a:latin typeface="Bookman Old Style" pitchFamily="18" charset="0"/>
          </a:endParaRPr>
        </a:p>
      </dgm:t>
    </dgm:pt>
    <dgm:pt modelId="{DF8FCF51-A3FF-4EF7-AC36-C4A89F93AFA2}" type="sibTrans" cxnId="{BA6C0C31-5780-48DC-8428-A3C77E5D95ED}">
      <dgm:prSet/>
      <dgm:spPr/>
      <dgm:t>
        <a:bodyPr/>
        <a:lstStyle/>
        <a:p>
          <a:pPr algn="ctr"/>
          <a:endParaRPr lang="ru-RU" sz="1600">
            <a:latin typeface="Bookman Old Style" pitchFamily="18" charset="0"/>
          </a:endParaRPr>
        </a:p>
      </dgm:t>
    </dgm:pt>
    <dgm:pt modelId="{7D8611B6-D288-4524-9DAE-AAFCD0ADA5A4}" type="pres">
      <dgm:prSet presAssocID="{ED3096FB-918B-4D03-ADB3-53B66874F1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580C7B-61B5-4578-A9F9-CE3655A0E6D1}" type="pres">
      <dgm:prSet presAssocID="{EA645713-E410-4F45-B0AC-4F766391182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D0E54-2D44-4821-98E1-92B004C2E098}" type="pres">
      <dgm:prSet presAssocID="{246B9DEA-D7A0-4A44-A99C-EAC7D6F5400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EF126E-A501-4445-A6AF-1AD84A1BB7AC}" type="presOf" srcId="{EA645713-E410-4F45-B0AC-4F766391182E}" destId="{0E580C7B-61B5-4578-A9F9-CE3655A0E6D1}" srcOrd="0" destOrd="0" presId="urn:microsoft.com/office/officeart/2005/8/layout/arrow5"/>
    <dgm:cxn modelId="{44CD68E3-7E22-45FD-BB79-328725F77CD3}" srcId="{ED3096FB-918B-4D03-ADB3-53B66874F19C}" destId="{EA645713-E410-4F45-B0AC-4F766391182E}" srcOrd="0" destOrd="0" parTransId="{B430FD14-FC74-40A6-BD31-4813D79CAE31}" sibTransId="{39CED565-C57F-4167-921F-B69141124F71}"/>
    <dgm:cxn modelId="{CF123D27-D65D-438F-8F2D-EB4C8C8E7EEB}" type="presOf" srcId="{246B9DEA-D7A0-4A44-A99C-EAC7D6F54000}" destId="{492D0E54-2D44-4821-98E1-92B004C2E098}" srcOrd="0" destOrd="0" presId="urn:microsoft.com/office/officeart/2005/8/layout/arrow5"/>
    <dgm:cxn modelId="{BA6C0C31-5780-48DC-8428-A3C77E5D95ED}" srcId="{ED3096FB-918B-4D03-ADB3-53B66874F19C}" destId="{246B9DEA-D7A0-4A44-A99C-EAC7D6F54000}" srcOrd="1" destOrd="0" parTransId="{49597561-7C79-4358-8DC1-E72BF2AE0A97}" sibTransId="{DF8FCF51-A3FF-4EF7-AC36-C4A89F93AFA2}"/>
    <dgm:cxn modelId="{08B4EF97-9DB8-498F-AC06-75FBB4450E3D}" type="presOf" srcId="{ED3096FB-918B-4D03-ADB3-53B66874F19C}" destId="{7D8611B6-D288-4524-9DAE-AAFCD0ADA5A4}" srcOrd="0" destOrd="0" presId="urn:microsoft.com/office/officeart/2005/8/layout/arrow5"/>
    <dgm:cxn modelId="{86AC5DC4-3FA7-4CEA-8B8C-6327279B9044}" type="presParOf" srcId="{7D8611B6-D288-4524-9DAE-AAFCD0ADA5A4}" destId="{0E580C7B-61B5-4578-A9F9-CE3655A0E6D1}" srcOrd="0" destOrd="0" presId="urn:microsoft.com/office/officeart/2005/8/layout/arrow5"/>
    <dgm:cxn modelId="{A0803BC4-D537-458A-9CB6-DDD2FEE3A429}" type="presParOf" srcId="{7D8611B6-D288-4524-9DAE-AAFCD0ADA5A4}" destId="{492D0E54-2D44-4821-98E1-92B004C2E098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05AA60-E2BA-433E-B71D-2F9CBA1FBECD}" type="doc">
      <dgm:prSet loTypeId="urn:microsoft.com/office/officeart/2005/8/layout/hierarchy4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4B0E252-89C9-4CF3-8554-AC97D70D189B}">
      <dgm:prSet phldrT="[Текст]" custT="1"/>
      <dgm:spPr/>
      <dgm:t>
        <a:bodyPr/>
        <a:lstStyle/>
        <a:p>
          <a:r>
            <a:rPr lang="ru-RU" sz="1800" b="1" smtClean="0">
              <a:latin typeface="Bookman Old Style" pitchFamily="18" charset="0"/>
              <a:cs typeface="Times New Roman" pitchFamily="18" charset="0"/>
            </a:rPr>
            <a:t>краткосрочные долговые обязательства</a:t>
          </a:r>
          <a:endParaRPr lang="ru-RU" sz="1800" b="1" dirty="0">
            <a:latin typeface="Bookman Old Style" pitchFamily="18" charset="0"/>
            <a:cs typeface="Times New Roman" pitchFamily="18" charset="0"/>
          </a:endParaRPr>
        </a:p>
      </dgm:t>
    </dgm:pt>
    <dgm:pt modelId="{A9DF5684-ABE0-4169-BEA9-FC8305E2A8B9}" type="parTrans" cxnId="{8A7C8872-43EA-4512-990F-04E90F582802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2433D758-F00D-44AC-A7DD-EC0B21284CA9}" type="sibTrans" cxnId="{8A7C8872-43EA-4512-990F-04E90F582802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C1DD84C1-560E-4618-8FFA-C64D79F31BCE}">
      <dgm:prSet custT="1"/>
      <dgm:spPr/>
      <dgm:t>
        <a:bodyPr/>
        <a:lstStyle/>
        <a:p>
          <a:r>
            <a:rPr lang="ru-RU" sz="1600" smtClean="0">
              <a:latin typeface="Bookman Old Style" pitchFamily="18" charset="0"/>
              <a:cs typeface="Times New Roman" pitchFamily="18" charset="0"/>
            </a:rPr>
            <a:t>возникающие из расчетов покупателей с поставщи</a:t>
          </a:r>
          <a:r>
            <a:rPr lang="en-US" sz="1600" smtClean="0">
              <a:latin typeface="Bookman Old Style" pitchFamily="18" charset="0"/>
              <a:cs typeface="Times New Roman" pitchFamily="18" charset="0"/>
            </a:rPr>
            <a:t>-</a:t>
          </a:r>
          <a:r>
            <a:rPr lang="ru-RU" sz="1600" smtClean="0">
              <a:latin typeface="Bookman Old Style" pitchFamily="18" charset="0"/>
              <a:cs typeface="Times New Roman" pitchFamily="18" charset="0"/>
            </a:rPr>
            <a:t>ками</a:t>
          </a:r>
          <a:endParaRPr lang="ru-RU" sz="1600" dirty="0">
            <a:latin typeface="Bookman Old Style" pitchFamily="18" charset="0"/>
            <a:cs typeface="Times New Roman" pitchFamily="18" charset="0"/>
          </a:endParaRPr>
        </a:p>
      </dgm:t>
    </dgm:pt>
    <dgm:pt modelId="{94EA8327-5015-45A5-B0B7-BAD3349AF468}" type="parTrans" cxnId="{D706C6A1-BFB1-4133-94BC-FE1C27ED047B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CAE0D710-519F-4983-B7E2-FE98E717F468}" type="sibTrans" cxnId="{D706C6A1-BFB1-4133-94BC-FE1C27ED047B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9BBFFC64-8931-4580-8939-904AF6939F0E}">
      <dgm:prSet custT="1"/>
      <dgm:spPr/>
      <dgm:t>
        <a:bodyPr/>
        <a:lstStyle/>
        <a:p>
          <a:r>
            <a:rPr lang="ru-RU" sz="1600" smtClean="0">
              <a:latin typeface="Bookman Old Style" pitchFamily="18" charset="0"/>
              <a:cs typeface="Times New Roman" pitchFamily="18" charset="0"/>
            </a:rPr>
            <a:t>заказчиков с подрядчи</a:t>
          </a:r>
          <a:r>
            <a:rPr lang="en-US" sz="1600" smtClean="0">
              <a:latin typeface="Bookman Old Style" pitchFamily="18" charset="0"/>
              <a:cs typeface="Times New Roman" pitchFamily="18" charset="0"/>
            </a:rPr>
            <a:t>-</a:t>
          </a:r>
          <a:r>
            <a:rPr lang="ru-RU" sz="1600" smtClean="0">
              <a:latin typeface="Bookman Old Style" pitchFamily="18" charset="0"/>
              <a:cs typeface="Times New Roman" pitchFamily="18" charset="0"/>
            </a:rPr>
            <a:t>ками</a:t>
          </a:r>
          <a:endParaRPr lang="ru-RU" sz="1600" dirty="0">
            <a:latin typeface="Bookman Old Style" pitchFamily="18" charset="0"/>
            <a:cs typeface="Times New Roman" pitchFamily="18" charset="0"/>
          </a:endParaRPr>
        </a:p>
      </dgm:t>
    </dgm:pt>
    <dgm:pt modelId="{57250FD5-BE6E-4944-94C8-0872E8426979}" type="parTrans" cxnId="{A3537E52-3D3F-4A75-BD82-92D599117FA2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51F6404B-864D-43C1-BC33-438742731E5B}" type="sibTrans" cxnId="{A3537E52-3D3F-4A75-BD82-92D599117FA2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94E44389-D8FF-42AE-8556-C4CA1E0A2209}">
      <dgm:prSet custT="1"/>
      <dgm:spPr/>
      <dgm:t>
        <a:bodyPr/>
        <a:lstStyle/>
        <a:p>
          <a:r>
            <a:rPr lang="ru-RU" sz="1600" smtClean="0">
              <a:latin typeface="Bookman Old Style" pitchFamily="18" charset="0"/>
              <a:cs typeface="Times New Roman" pitchFamily="18" charset="0"/>
            </a:rPr>
            <a:t>предприятий с налоговыми органами</a:t>
          </a:r>
          <a:endParaRPr lang="ru-RU" sz="1600" dirty="0">
            <a:latin typeface="Bookman Old Style" pitchFamily="18" charset="0"/>
            <a:cs typeface="Times New Roman" pitchFamily="18" charset="0"/>
          </a:endParaRPr>
        </a:p>
      </dgm:t>
    </dgm:pt>
    <dgm:pt modelId="{E909BD38-77A5-4451-8C76-8FBAF56B98C3}" type="parTrans" cxnId="{F7F28951-51C8-4CEF-9663-E5868515699E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C50A1EA4-F8FB-469A-9DAA-EEB93B0DD742}" type="sibTrans" cxnId="{F7F28951-51C8-4CEF-9663-E5868515699E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2D56C10B-FF36-4A05-8B6B-84A5026AD81A}">
      <dgm:prSet custT="1"/>
      <dgm:spPr/>
      <dgm:t>
        <a:bodyPr/>
        <a:lstStyle/>
        <a:p>
          <a:r>
            <a:rPr lang="ru-RU" sz="1600" smtClean="0">
              <a:latin typeface="Bookman Old Style" pitchFamily="18" charset="0"/>
              <a:cs typeface="Times New Roman" pitchFamily="18" charset="0"/>
            </a:rPr>
            <a:t>с персоналом по оплате труда</a:t>
          </a:r>
          <a:endParaRPr lang="ru-RU" sz="1600" dirty="0">
            <a:latin typeface="Bookman Old Style" pitchFamily="18" charset="0"/>
            <a:cs typeface="Times New Roman" pitchFamily="18" charset="0"/>
          </a:endParaRPr>
        </a:p>
      </dgm:t>
    </dgm:pt>
    <dgm:pt modelId="{E1F0A7A9-95B9-4D3F-9D5B-8811488F46B3}" type="parTrans" cxnId="{DBE6DABB-6B16-4873-A52F-EC531CE5E364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F209A6CE-B732-4BD4-9018-7076E84AD805}" type="sibTrans" cxnId="{DBE6DABB-6B16-4873-A52F-EC531CE5E364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DA71DA24-2633-4848-B306-BAD8560A3186}">
      <dgm:prSet custT="1"/>
      <dgm:spPr/>
      <dgm:t>
        <a:bodyPr/>
        <a:lstStyle/>
        <a:p>
          <a:r>
            <a:rPr lang="ru-RU" sz="1600" smtClean="0">
              <a:latin typeface="Bookman Old Style" pitchFamily="18" charset="0"/>
              <a:cs typeface="Times New Roman" pitchFamily="18" charset="0"/>
            </a:rPr>
            <a:t>другим платежам, причитаю</a:t>
          </a:r>
          <a:r>
            <a:rPr lang="en-US" sz="1600" smtClean="0">
              <a:latin typeface="Bookman Old Style" pitchFamily="18" charset="0"/>
              <a:cs typeface="Times New Roman" pitchFamily="18" charset="0"/>
            </a:rPr>
            <a:t>-</a:t>
          </a:r>
          <a:r>
            <a:rPr lang="ru-RU" sz="1600" smtClean="0">
              <a:latin typeface="Bookman Old Style" pitchFamily="18" charset="0"/>
              <a:cs typeface="Times New Roman" pitchFamily="18" charset="0"/>
            </a:rPr>
            <a:t>щимся дивидендам и др.</a:t>
          </a:r>
          <a:endParaRPr lang="ru-RU" sz="1600" dirty="0">
            <a:latin typeface="Bookman Old Style" pitchFamily="18" charset="0"/>
            <a:cs typeface="Times New Roman" pitchFamily="18" charset="0"/>
          </a:endParaRPr>
        </a:p>
      </dgm:t>
    </dgm:pt>
    <dgm:pt modelId="{CD924547-441B-4B57-AB28-171F99ADF169}" type="parTrans" cxnId="{319B9E2F-FA1F-4113-903E-84E74C864B8B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83793E39-6D04-4F7F-8AF8-C5984FCDCB0E}" type="sibTrans" cxnId="{319B9E2F-FA1F-4113-903E-84E74C864B8B}">
      <dgm:prSet/>
      <dgm:spPr/>
      <dgm:t>
        <a:bodyPr/>
        <a:lstStyle/>
        <a:p>
          <a:endParaRPr lang="ru-RU" sz="28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BDAEF699-268A-4380-BEFA-51E894833C68}" type="pres">
      <dgm:prSet presAssocID="{FB05AA60-E2BA-433E-B71D-2F9CBA1FBEC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60BB9E-9600-437E-A558-CD76C1C78DAF}" type="pres">
      <dgm:prSet presAssocID="{B4B0E252-89C9-4CF3-8554-AC97D70D189B}" presName="vertOne" presStyleCnt="0"/>
      <dgm:spPr/>
      <dgm:t>
        <a:bodyPr/>
        <a:lstStyle/>
        <a:p>
          <a:endParaRPr lang="ru-RU"/>
        </a:p>
      </dgm:t>
    </dgm:pt>
    <dgm:pt modelId="{C7439430-10A7-44F8-846E-D5F5D444944B}" type="pres">
      <dgm:prSet presAssocID="{B4B0E252-89C9-4CF3-8554-AC97D70D189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24A338-09F3-4156-9447-421D9DDBE494}" type="pres">
      <dgm:prSet presAssocID="{B4B0E252-89C9-4CF3-8554-AC97D70D189B}" presName="parTransOne" presStyleCnt="0"/>
      <dgm:spPr/>
      <dgm:t>
        <a:bodyPr/>
        <a:lstStyle/>
        <a:p>
          <a:endParaRPr lang="ru-RU"/>
        </a:p>
      </dgm:t>
    </dgm:pt>
    <dgm:pt modelId="{22EFC1FB-3047-4056-B66C-C05E0B8AEB56}" type="pres">
      <dgm:prSet presAssocID="{B4B0E252-89C9-4CF3-8554-AC97D70D189B}" presName="horzOne" presStyleCnt="0"/>
      <dgm:spPr/>
      <dgm:t>
        <a:bodyPr/>
        <a:lstStyle/>
        <a:p>
          <a:endParaRPr lang="ru-RU"/>
        </a:p>
      </dgm:t>
    </dgm:pt>
    <dgm:pt modelId="{8925B11D-DF04-446C-8DE3-F3C1DDB5189E}" type="pres">
      <dgm:prSet presAssocID="{C1DD84C1-560E-4618-8FFA-C64D79F31BCE}" presName="vertTwo" presStyleCnt="0"/>
      <dgm:spPr/>
      <dgm:t>
        <a:bodyPr/>
        <a:lstStyle/>
        <a:p>
          <a:endParaRPr lang="ru-RU"/>
        </a:p>
      </dgm:t>
    </dgm:pt>
    <dgm:pt modelId="{A8FFE859-265F-4483-91BA-DB52C52434F8}" type="pres">
      <dgm:prSet presAssocID="{C1DD84C1-560E-4618-8FFA-C64D79F31BCE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0CCAF4-0952-416A-896C-C5425DE5F933}" type="pres">
      <dgm:prSet presAssocID="{C1DD84C1-560E-4618-8FFA-C64D79F31BCE}" presName="horzTwo" presStyleCnt="0"/>
      <dgm:spPr/>
      <dgm:t>
        <a:bodyPr/>
        <a:lstStyle/>
        <a:p>
          <a:endParaRPr lang="ru-RU"/>
        </a:p>
      </dgm:t>
    </dgm:pt>
    <dgm:pt modelId="{96081CC1-8233-47A2-80E5-2864DBA63A89}" type="pres">
      <dgm:prSet presAssocID="{CAE0D710-519F-4983-B7E2-FE98E717F468}" presName="sibSpaceTwo" presStyleCnt="0"/>
      <dgm:spPr/>
      <dgm:t>
        <a:bodyPr/>
        <a:lstStyle/>
        <a:p>
          <a:endParaRPr lang="ru-RU"/>
        </a:p>
      </dgm:t>
    </dgm:pt>
    <dgm:pt modelId="{6185801E-375C-4C5B-B753-CC90F6078BAF}" type="pres">
      <dgm:prSet presAssocID="{9BBFFC64-8931-4580-8939-904AF6939F0E}" presName="vertTwo" presStyleCnt="0"/>
      <dgm:spPr/>
      <dgm:t>
        <a:bodyPr/>
        <a:lstStyle/>
        <a:p>
          <a:endParaRPr lang="ru-RU"/>
        </a:p>
      </dgm:t>
    </dgm:pt>
    <dgm:pt modelId="{1BD41211-DE48-4EAE-B6EE-B443D9332D73}" type="pres">
      <dgm:prSet presAssocID="{9BBFFC64-8931-4580-8939-904AF6939F0E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C7A12-C85F-43F6-96C5-124A20D72222}" type="pres">
      <dgm:prSet presAssocID="{9BBFFC64-8931-4580-8939-904AF6939F0E}" presName="horzTwo" presStyleCnt="0"/>
      <dgm:spPr/>
      <dgm:t>
        <a:bodyPr/>
        <a:lstStyle/>
        <a:p>
          <a:endParaRPr lang="ru-RU"/>
        </a:p>
      </dgm:t>
    </dgm:pt>
    <dgm:pt modelId="{FD54CED6-7159-4216-814B-CDA1936E5285}" type="pres">
      <dgm:prSet presAssocID="{51F6404B-864D-43C1-BC33-438742731E5B}" presName="sibSpaceTwo" presStyleCnt="0"/>
      <dgm:spPr/>
      <dgm:t>
        <a:bodyPr/>
        <a:lstStyle/>
        <a:p>
          <a:endParaRPr lang="ru-RU"/>
        </a:p>
      </dgm:t>
    </dgm:pt>
    <dgm:pt modelId="{965D5158-62D0-4B9C-88D3-7D03D239352C}" type="pres">
      <dgm:prSet presAssocID="{94E44389-D8FF-42AE-8556-C4CA1E0A2209}" presName="vertTwo" presStyleCnt="0"/>
      <dgm:spPr/>
      <dgm:t>
        <a:bodyPr/>
        <a:lstStyle/>
        <a:p>
          <a:endParaRPr lang="ru-RU"/>
        </a:p>
      </dgm:t>
    </dgm:pt>
    <dgm:pt modelId="{822C8FEB-7B2C-4087-B1C5-308CC1BF1764}" type="pres">
      <dgm:prSet presAssocID="{94E44389-D8FF-42AE-8556-C4CA1E0A2209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3D51FF-9CA1-4023-B522-434766C451C4}" type="pres">
      <dgm:prSet presAssocID="{94E44389-D8FF-42AE-8556-C4CA1E0A2209}" presName="horzTwo" presStyleCnt="0"/>
      <dgm:spPr/>
      <dgm:t>
        <a:bodyPr/>
        <a:lstStyle/>
        <a:p>
          <a:endParaRPr lang="ru-RU"/>
        </a:p>
      </dgm:t>
    </dgm:pt>
    <dgm:pt modelId="{7AA71CA1-59A5-4FDA-8D9E-4F831411D506}" type="pres">
      <dgm:prSet presAssocID="{C50A1EA4-F8FB-469A-9DAA-EEB93B0DD742}" presName="sibSpaceTwo" presStyleCnt="0"/>
      <dgm:spPr/>
      <dgm:t>
        <a:bodyPr/>
        <a:lstStyle/>
        <a:p>
          <a:endParaRPr lang="ru-RU"/>
        </a:p>
      </dgm:t>
    </dgm:pt>
    <dgm:pt modelId="{D93AFA4D-0FFD-46C7-862B-473529488845}" type="pres">
      <dgm:prSet presAssocID="{2D56C10B-FF36-4A05-8B6B-84A5026AD81A}" presName="vertTwo" presStyleCnt="0"/>
      <dgm:spPr/>
      <dgm:t>
        <a:bodyPr/>
        <a:lstStyle/>
        <a:p>
          <a:endParaRPr lang="ru-RU"/>
        </a:p>
      </dgm:t>
    </dgm:pt>
    <dgm:pt modelId="{FCCA257B-8DD4-4B13-B659-E98E804A4440}" type="pres">
      <dgm:prSet presAssocID="{2D56C10B-FF36-4A05-8B6B-84A5026AD81A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F9A4BE-2791-4A34-BCB5-E7783DF9F138}" type="pres">
      <dgm:prSet presAssocID="{2D56C10B-FF36-4A05-8B6B-84A5026AD81A}" presName="horzTwo" presStyleCnt="0"/>
      <dgm:spPr/>
      <dgm:t>
        <a:bodyPr/>
        <a:lstStyle/>
        <a:p>
          <a:endParaRPr lang="ru-RU"/>
        </a:p>
      </dgm:t>
    </dgm:pt>
    <dgm:pt modelId="{F6F868C9-ACBF-4312-AD8D-686F8DF5E21D}" type="pres">
      <dgm:prSet presAssocID="{F209A6CE-B732-4BD4-9018-7076E84AD805}" presName="sibSpaceTwo" presStyleCnt="0"/>
      <dgm:spPr/>
      <dgm:t>
        <a:bodyPr/>
        <a:lstStyle/>
        <a:p>
          <a:endParaRPr lang="ru-RU"/>
        </a:p>
      </dgm:t>
    </dgm:pt>
    <dgm:pt modelId="{9137FDE1-89E1-4671-89D5-0C90B8A580A0}" type="pres">
      <dgm:prSet presAssocID="{DA71DA24-2633-4848-B306-BAD8560A3186}" presName="vertTwo" presStyleCnt="0"/>
      <dgm:spPr/>
      <dgm:t>
        <a:bodyPr/>
        <a:lstStyle/>
        <a:p>
          <a:endParaRPr lang="ru-RU"/>
        </a:p>
      </dgm:t>
    </dgm:pt>
    <dgm:pt modelId="{65C263F4-8EC2-4397-8D50-FBE9662C69CB}" type="pres">
      <dgm:prSet presAssocID="{DA71DA24-2633-4848-B306-BAD8560A3186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1A2BD-010B-48D3-800A-EF0C075CCB82}" type="pres">
      <dgm:prSet presAssocID="{DA71DA24-2633-4848-B306-BAD8560A3186}" presName="horzTwo" presStyleCnt="0"/>
      <dgm:spPr/>
      <dgm:t>
        <a:bodyPr/>
        <a:lstStyle/>
        <a:p>
          <a:endParaRPr lang="ru-RU"/>
        </a:p>
      </dgm:t>
    </dgm:pt>
  </dgm:ptLst>
  <dgm:cxnLst>
    <dgm:cxn modelId="{F7F28951-51C8-4CEF-9663-E5868515699E}" srcId="{B4B0E252-89C9-4CF3-8554-AC97D70D189B}" destId="{94E44389-D8FF-42AE-8556-C4CA1E0A2209}" srcOrd="2" destOrd="0" parTransId="{E909BD38-77A5-4451-8C76-8FBAF56B98C3}" sibTransId="{C50A1EA4-F8FB-469A-9DAA-EEB93B0DD742}"/>
    <dgm:cxn modelId="{DBE6DABB-6B16-4873-A52F-EC531CE5E364}" srcId="{B4B0E252-89C9-4CF3-8554-AC97D70D189B}" destId="{2D56C10B-FF36-4A05-8B6B-84A5026AD81A}" srcOrd="3" destOrd="0" parTransId="{E1F0A7A9-95B9-4D3F-9D5B-8811488F46B3}" sibTransId="{F209A6CE-B732-4BD4-9018-7076E84AD805}"/>
    <dgm:cxn modelId="{8A7C8872-43EA-4512-990F-04E90F582802}" srcId="{FB05AA60-E2BA-433E-B71D-2F9CBA1FBECD}" destId="{B4B0E252-89C9-4CF3-8554-AC97D70D189B}" srcOrd="0" destOrd="0" parTransId="{A9DF5684-ABE0-4169-BEA9-FC8305E2A8B9}" sibTransId="{2433D758-F00D-44AC-A7DD-EC0B21284CA9}"/>
    <dgm:cxn modelId="{C2F16A4D-1285-41B7-936D-D795AC0E1FAC}" type="presOf" srcId="{94E44389-D8FF-42AE-8556-C4CA1E0A2209}" destId="{822C8FEB-7B2C-4087-B1C5-308CC1BF1764}" srcOrd="0" destOrd="0" presId="urn:microsoft.com/office/officeart/2005/8/layout/hierarchy4"/>
    <dgm:cxn modelId="{A17A79B6-635C-4B53-9925-7CAC34EC591D}" type="presOf" srcId="{FB05AA60-E2BA-433E-B71D-2F9CBA1FBECD}" destId="{BDAEF699-268A-4380-BEFA-51E894833C68}" srcOrd="0" destOrd="0" presId="urn:microsoft.com/office/officeart/2005/8/layout/hierarchy4"/>
    <dgm:cxn modelId="{D1EE0658-33CC-41BE-AA6C-A5A424152652}" type="presOf" srcId="{2D56C10B-FF36-4A05-8B6B-84A5026AD81A}" destId="{FCCA257B-8DD4-4B13-B659-E98E804A4440}" srcOrd="0" destOrd="0" presId="urn:microsoft.com/office/officeart/2005/8/layout/hierarchy4"/>
    <dgm:cxn modelId="{D706C6A1-BFB1-4133-94BC-FE1C27ED047B}" srcId="{B4B0E252-89C9-4CF3-8554-AC97D70D189B}" destId="{C1DD84C1-560E-4618-8FFA-C64D79F31BCE}" srcOrd="0" destOrd="0" parTransId="{94EA8327-5015-45A5-B0B7-BAD3349AF468}" sibTransId="{CAE0D710-519F-4983-B7E2-FE98E717F468}"/>
    <dgm:cxn modelId="{9E0466E1-6F90-4A34-BD1F-3D54959667F0}" type="presOf" srcId="{B4B0E252-89C9-4CF3-8554-AC97D70D189B}" destId="{C7439430-10A7-44F8-846E-D5F5D444944B}" srcOrd="0" destOrd="0" presId="urn:microsoft.com/office/officeart/2005/8/layout/hierarchy4"/>
    <dgm:cxn modelId="{A3537E52-3D3F-4A75-BD82-92D599117FA2}" srcId="{B4B0E252-89C9-4CF3-8554-AC97D70D189B}" destId="{9BBFFC64-8931-4580-8939-904AF6939F0E}" srcOrd="1" destOrd="0" parTransId="{57250FD5-BE6E-4944-94C8-0872E8426979}" sibTransId="{51F6404B-864D-43C1-BC33-438742731E5B}"/>
    <dgm:cxn modelId="{63336C13-0101-42AB-8C5B-8D269CA4D0F6}" type="presOf" srcId="{DA71DA24-2633-4848-B306-BAD8560A3186}" destId="{65C263F4-8EC2-4397-8D50-FBE9662C69CB}" srcOrd="0" destOrd="0" presId="urn:microsoft.com/office/officeart/2005/8/layout/hierarchy4"/>
    <dgm:cxn modelId="{DF09E2C3-C6EE-40D8-B76F-67DD15F7FABE}" type="presOf" srcId="{C1DD84C1-560E-4618-8FFA-C64D79F31BCE}" destId="{A8FFE859-265F-4483-91BA-DB52C52434F8}" srcOrd="0" destOrd="0" presId="urn:microsoft.com/office/officeart/2005/8/layout/hierarchy4"/>
    <dgm:cxn modelId="{319B9E2F-FA1F-4113-903E-84E74C864B8B}" srcId="{B4B0E252-89C9-4CF3-8554-AC97D70D189B}" destId="{DA71DA24-2633-4848-B306-BAD8560A3186}" srcOrd="4" destOrd="0" parTransId="{CD924547-441B-4B57-AB28-171F99ADF169}" sibTransId="{83793E39-6D04-4F7F-8AF8-C5984FCDCB0E}"/>
    <dgm:cxn modelId="{F6F19AB9-B826-42B0-B0C2-3FF201838EA6}" type="presOf" srcId="{9BBFFC64-8931-4580-8939-904AF6939F0E}" destId="{1BD41211-DE48-4EAE-B6EE-B443D9332D73}" srcOrd="0" destOrd="0" presId="urn:microsoft.com/office/officeart/2005/8/layout/hierarchy4"/>
    <dgm:cxn modelId="{A045A3F0-2967-4916-9A84-A3A44E41ECAF}" type="presParOf" srcId="{BDAEF699-268A-4380-BEFA-51E894833C68}" destId="{7360BB9E-9600-437E-A558-CD76C1C78DAF}" srcOrd="0" destOrd="0" presId="urn:microsoft.com/office/officeart/2005/8/layout/hierarchy4"/>
    <dgm:cxn modelId="{083E7A79-FE50-4455-AEEA-88DF884BF2A4}" type="presParOf" srcId="{7360BB9E-9600-437E-A558-CD76C1C78DAF}" destId="{C7439430-10A7-44F8-846E-D5F5D444944B}" srcOrd="0" destOrd="0" presId="urn:microsoft.com/office/officeart/2005/8/layout/hierarchy4"/>
    <dgm:cxn modelId="{6F241C91-1159-458D-B98C-4BC27D60B1B5}" type="presParOf" srcId="{7360BB9E-9600-437E-A558-CD76C1C78DAF}" destId="{4724A338-09F3-4156-9447-421D9DDBE494}" srcOrd="1" destOrd="0" presId="urn:microsoft.com/office/officeart/2005/8/layout/hierarchy4"/>
    <dgm:cxn modelId="{9759C91C-13D3-46DD-90A8-EAC92F2A27D5}" type="presParOf" srcId="{7360BB9E-9600-437E-A558-CD76C1C78DAF}" destId="{22EFC1FB-3047-4056-B66C-C05E0B8AEB56}" srcOrd="2" destOrd="0" presId="urn:microsoft.com/office/officeart/2005/8/layout/hierarchy4"/>
    <dgm:cxn modelId="{8F3E89EB-FD35-48ED-B1E8-D8B7CACB62F4}" type="presParOf" srcId="{22EFC1FB-3047-4056-B66C-C05E0B8AEB56}" destId="{8925B11D-DF04-446C-8DE3-F3C1DDB5189E}" srcOrd="0" destOrd="0" presId="urn:microsoft.com/office/officeart/2005/8/layout/hierarchy4"/>
    <dgm:cxn modelId="{D6B304D1-58C0-406D-9553-2CD6952E7F92}" type="presParOf" srcId="{8925B11D-DF04-446C-8DE3-F3C1DDB5189E}" destId="{A8FFE859-265F-4483-91BA-DB52C52434F8}" srcOrd="0" destOrd="0" presId="urn:microsoft.com/office/officeart/2005/8/layout/hierarchy4"/>
    <dgm:cxn modelId="{8C2FE82F-A223-4D6D-9C60-57FC8CB01487}" type="presParOf" srcId="{8925B11D-DF04-446C-8DE3-F3C1DDB5189E}" destId="{2F0CCAF4-0952-416A-896C-C5425DE5F933}" srcOrd="1" destOrd="0" presId="urn:microsoft.com/office/officeart/2005/8/layout/hierarchy4"/>
    <dgm:cxn modelId="{98C89862-80D3-46F4-ACD5-56FB3583511E}" type="presParOf" srcId="{22EFC1FB-3047-4056-B66C-C05E0B8AEB56}" destId="{96081CC1-8233-47A2-80E5-2864DBA63A89}" srcOrd="1" destOrd="0" presId="urn:microsoft.com/office/officeart/2005/8/layout/hierarchy4"/>
    <dgm:cxn modelId="{688BC586-C407-423E-AED9-0137EEE9D302}" type="presParOf" srcId="{22EFC1FB-3047-4056-B66C-C05E0B8AEB56}" destId="{6185801E-375C-4C5B-B753-CC90F6078BAF}" srcOrd="2" destOrd="0" presId="urn:microsoft.com/office/officeart/2005/8/layout/hierarchy4"/>
    <dgm:cxn modelId="{D3906DEA-FA94-494F-AA47-B23E54348862}" type="presParOf" srcId="{6185801E-375C-4C5B-B753-CC90F6078BAF}" destId="{1BD41211-DE48-4EAE-B6EE-B443D9332D73}" srcOrd="0" destOrd="0" presId="urn:microsoft.com/office/officeart/2005/8/layout/hierarchy4"/>
    <dgm:cxn modelId="{170904A1-CC0E-4C11-B92D-B4F5718B895C}" type="presParOf" srcId="{6185801E-375C-4C5B-B753-CC90F6078BAF}" destId="{8D0C7A12-C85F-43F6-96C5-124A20D72222}" srcOrd="1" destOrd="0" presId="urn:microsoft.com/office/officeart/2005/8/layout/hierarchy4"/>
    <dgm:cxn modelId="{75EE66A0-7AF8-47C5-8736-05DA772A0090}" type="presParOf" srcId="{22EFC1FB-3047-4056-B66C-C05E0B8AEB56}" destId="{FD54CED6-7159-4216-814B-CDA1936E5285}" srcOrd="3" destOrd="0" presId="urn:microsoft.com/office/officeart/2005/8/layout/hierarchy4"/>
    <dgm:cxn modelId="{E85AB6C6-5B08-4858-9DF9-D64D2400C5C0}" type="presParOf" srcId="{22EFC1FB-3047-4056-B66C-C05E0B8AEB56}" destId="{965D5158-62D0-4B9C-88D3-7D03D239352C}" srcOrd="4" destOrd="0" presId="urn:microsoft.com/office/officeart/2005/8/layout/hierarchy4"/>
    <dgm:cxn modelId="{F9016F1B-F884-4D94-BA5E-12F8D5D91550}" type="presParOf" srcId="{965D5158-62D0-4B9C-88D3-7D03D239352C}" destId="{822C8FEB-7B2C-4087-B1C5-308CC1BF1764}" srcOrd="0" destOrd="0" presId="urn:microsoft.com/office/officeart/2005/8/layout/hierarchy4"/>
    <dgm:cxn modelId="{CA7B549E-716B-4ACE-A4CE-755071E37697}" type="presParOf" srcId="{965D5158-62D0-4B9C-88D3-7D03D239352C}" destId="{C33D51FF-9CA1-4023-B522-434766C451C4}" srcOrd="1" destOrd="0" presId="urn:microsoft.com/office/officeart/2005/8/layout/hierarchy4"/>
    <dgm:cxn modelId="{35ED7E85-691D-48A8-93C8-4AB7E3079D2A}" type="presParOf" srcId="{22EFC1FB-3047-4056-B66C-C05E0B8AEB56}" destId="{7AA71CA1-59A5-4FDA-8D9E-4F831411D506}" srcOrd="5" destOrd="0" presId="urn:microsoft.com/office/officeart/2005/8/layout/hierarchy4"/>
    <dgm:cxn modelId="{0C1DE8C8-D697-4D20-BFE5-305ED11E2E79}" type="presParOf" srcId="{22EFC1FB-3047-4056-B66C-C05E0B8AEB56}" destId="{D93AFA4D-0FFD-46C7-862B-473529488845}" srcOrd="6" destOrd="0" presId="urn:microsoft.com/office/officeart/2005/8/layout/hierarchy4"/>
    <dgm:cxn modelId="{914404B8-8772-4002-AA0D-960BD91AD8C0}" type="presParOf" srcId="{D93AFA4D-0FFD-46C7-862B-473529488845}" destId="{FCCA257B-8DD4-4B13-B659-E98E804A4440}" srcOrd="0" destOrd="0" presId="urn:microsoft.com/office/officeart/2005/8/layout/hierarchy4"/>
    <dgm:cxn modelId="{7B5C7576-35D4-4401-B520-D0D211FB438A}" type="presParOf" srcId="{D93AFA4D-0FFD-46C7-862B-473529488845}" destId="{87F9A4BE-2791-4A34-BCB5-E7783DF9F138}" srcOrd="1" destOrd="0" presId="urn:microsoft.com/office/officeart/2005/8/layout/hierarchy4"/>
    <dgm:cxn modelId="{65421BE9-7A4A-456C-B014-ABE2F4618784}" type="presParOf" srcId="{22EFC1FB-3047-4056-B66C-C05E0B8AEB56}" destId="{F6F868C9-ACBF-4312-AD8D-686F8DF5E21D}" srcOrd="7" destOrd="0" presId="urn:microsoft.com/office/officeart/2005/8/layout/hierarchy4"/>
    <dgm:cxn modelId="{76E02939-FD5C-4048-9D02-39CBEB6132E3}" type="presParOf" srcId="{22EFC1FB-3047-4056-B66C-C05E0B8AEB56}" destId="{9137FDE1-89E1-4671-89D5-0C90B8A580A0}" srcOrd="8" destOrd="0" presId="urn:microsoft.com/office/officeart/2005/8/layout/hierarchy4"/>
    <dgm:cxn modelId="{EC68F3A2-9880-495B-8EB8-36AFCBA22265}" type="presParOf" srcId="{9137FDE1-89E1-4671-89D5-0C90B8A580A0}" destId="{65C263F4-8EC2-4397-8D50-FBE9662C69CB}" srcOrd="0" destOrd="0" presId="urn:microsoft.com/office/officeart/2005/8/layout/hierarchy4"/>
    <dgm:cxn modelId="{032C57F6-E279-4332-A0AA-0077ADBDBBA2}" type="presParOf" srcId="{9137FDE1-89E1-4671-89D5-0C90B8A580A0}" destId="{2561A2BD-010B-48D3-800A-EF0C075CCB82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DCBF4-0E99-4551-B441-7E9D394A0A2A}" type="doc">
      <dgm:prSet loTypeId="urn:microsoft.com/office/officeart/2005/8/layout/matrix3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6AC4334-5D8E-424E-9802-A85617A4BE64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Bookman Old Style" pitchFamily="18" charset="0"/>
              <a:cs typeface="Times New Roman" pitchFamily="18" charset="0"/>
            </a:rPr>
            <a:t>правильный выбор формы задолженности с целью минимизации процентных выплат и затрат на приобретение материальных ценностей</a:t>
          </a:r>
          <a:endParaRPr lang="ru-RU" sz="1600" dirty="0">
            <a:latin typeface="Bookman Old Style" pitchFamily="18" charset="0"/>
            <a:cs typeface="Times New Roman" pitchFamily="18" charset="0"/>
          </a:endParaRPr>
        </a:p>
      </dgm:t>
    </dgm:pt>
    <dgm:pt modelId="{9789C1F7-D723-4C48-BAA4-5A0C355E091A}" type="parTrans" cxnId="{36B11ECF-D313-412C-B8EA-154F68DB9967}">
      <dgm:prSet/>
      <dgm:spPr/>
      <dgm:t>
        <a:bodyPr/>
        <a:lstStyle/>
        <a:p>
          <a:pPr algn="ctr"/>
          <a:endParaRPr lang="ru-RU" sz="16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E99A4DE2-CB98-4F3F-AE5E-3385074B2CD3}" type="sibTrans" cxnId="{36B11ECF-D313-412C-B8EA-154F68DB9967}">
      <dgm:prSet/>
      <dgm:spPr/>
      <dgm:t>
        <a:bodyPr/>
        <a:lstStyle/>
        <a:p>
          <a:pPr algn="ctr"/>
          <a:endParaRPr lang="ru-RU" sz="16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2BCD36B2-3655-4555-B3F3-188F18A9C4C5}">
      <dgm:prSet phldrT="[Текст]" custT="1"/>
      <dgm:spPr/>
      <dgm:t>
        <a:bodyPr/>
        <a:lstStyle/>
        <a:p>
          <a:pPr algn="ctr"/>
          <a:r>
            <a:rPr lang="ru-RU" sz="1600" smtClean="0">
              <a:latin typeface="Bookman Old Style" pitchFamily="18" charset="0"/>
              <a:cs typeface="Times New Roman" pitchFamily="18" charset="0"/>
            </a:rPr>
            <a:t>установление наиболее удобной формы банковского кредита и его срока (краткосрочная ссуда без обеспечения, кредит под залог)</a:t>
          </a:r>
          <a:endParaRPr lang="ru-RU" sz="1600" dirty="0">
            <a:latin typeface="Bookman Old Style" pitchFamily="18" charset="0"/>
            <a:cs typeface="Times New Roman" pitchFamily="18" charset="0"/>
          </a:endParaRPr>
        </a:p>
      </dgm:t>
    </dgm:pt>
    <dgm:pt modelId="{3DF8B21F-67A5-41DB-B711-2A1856CEB324}" type="parTrans" cxnId="{D3D32ABA-CA60-48BB-B530-EF7267E61DA1}">
      <dgm:prSet/>
      <dgm:spPr/>
      <dgm:t>
        <a:bodyPr/>
        <a:lstStyle/>
        <a:p>
          <a:pPr algn="ctr"/>
          <a:endParaRPr lang="ru-RU" sz="16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CE786668-0929-47A9-A762-DDEA7EE64D7A}" type="sibTrans" cxnId="{D3D32ABA-CA60-48BB-B530-EF7267E61DA1}">
      <dgm:prSet/>
      <dgm:spPr/>
      <dgm:t>
        <a:bodyPr/>
        <a:lstStyle/>
        <a:p>
          <a:pPr algn="ctr"/>
          <a:endParaRPr lang="ru-RU" sz="16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F277C37D-E8EA-4C2C-A32C-F1B679D187EF}">
      <dgm:prSet phldrT="[Текст]" custT="1"/>
      <dgm:spPr/>
      <dgm:t>
        <a:bodyPr/>
        <a:lstStyle/>
        <a:p>
          <a:pPr algn="ctr"/>
          <a:r>
            <a:rPr lang="ru-RU" sz="1600" smtClean="0">
              <a:latin typeface="Bookman Old Style" pitchFamily="18" charset="0"/>
              <a:cs typeface="Times New Roman" pitchFamily="18" charset="0"/>
            </a:rPr>
            <a:t>недопущение образования просроченной задолженности, связанной с дополнительными затратами (штрафные санкции, пени)</a:t>
          </a:r>
          <a:endParaRPr lang="ru-RU" sz="1600">
            <a:latin typeface="Bookman Old Style" pitchFamily="18" charset="0"/>
            <a:cs typeface="Times New Roman" pitchFamily="18" charset="0"/>
          </a:endParaRPr>
        </a:p>
      </dgm:t>
    </dgm:pt>
    <dgm:pt modelId="{A1439DC9-88A8-498D-9437-43FDFC62803D}" type="parTrans" cxnId="{636078D2-8B1C-45F7-A644-2D09B8882BFF}">
      <dgm:prSet/>
      <dgm:spPr/>
      <dgm:t>
        <a:bodyPr/>
        <a:lstStyle/>
        <a:p>
          <a:pPr algn="ctr"/>
          <a:endParaRPr lang="ru-RU" sz="16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F10F6A71-2754-4C62-BAFD-A23ACAC82082}" type="sibTrans" cxnId="{636078D2-8B1C-45F7-A644-2D09B8882BFF}">
      <dgm:prSet/>
      <dgm:spPr/>
      <dgm:t>
        <a:bodyPr/>
        <a:lstStyle/>
        <a:p>
          <a:pPr algn="ctr"/>
          <a:endParaRPr lang="ru-RU" sz="16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2A5CCCC8-CBC9-48E5-960A-46C22CAB8A92}">
      <dgm:prSet phldrT="[Текст]" custT="1"/>
      <dgm:spPr/>
      <dgm:t>
        <a:bodyPr/>
        <a:lstStyle/>
        <a:p>
          <a:pPr algn="ctr"/>
          <a:r>
            <a:rPr lang="ru-RU" sz="1600" smtClean="0">
              <a:latin typeface="Bookman Old Style" pitchFamily="18" charset="0"/>
              <a:cs typeface="Times New Roman" pitchFamily="18" charset="0"/>
            </a:rPr>
            <a:t>соблюдение платежно-расчетной дисциплины предприятия</a:t>
          </a:r>
          <a:endParaRPr lang="ru-RU" sz="1600">
            <a:latin typeface="Bookman Old Style" pitchFamily="18" charset="0"/>
            <a:cs typeface="Times New Roman" pitchFamily="18" charset="0"/>
          </a:endParaRPr>
        </a:p>
      </dgm:t>
    </dgm:pt>
    <dgm:pt modelId="{42C0368D-7533-42B5-8E16-F6F39668BB5A}" type="parTrans" cxnId="{D926E66B-954A-4583-A189-82F63242287A}">
      <dgm:prSet/>
      <dgm:spPr/>
      <dgm:t>
        <a:bodyPr/>
        <a:lstStyle/>
        <a:p>
          <a:pPr algn="ctr"/>
          <a:endParaRPr lang="ru-RU" sz="16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1E4FBCA0-0C09-4BDD-847C-8EB8C98DDD91}" type="sibTrans" cxnId="{D926E66B-954A-4583-A189-82F63242287A}">
      <dgm:prSet/>
      <dgm:spPr/>
      <dgm:t>
        <a:bodyPr/>
        <a:lstStyle/>
        <a:p>
          <a:pPr algn="ctr"/>
          <a:endParaRPr lang="ru-RU" sz="160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C52BCB7D-ABB8-4612-B130-6805939B786A}" type="pres">
      <dgm:prSet presAssocID="{325DCBF4-0E99-4551-B441-7E9D394A0A2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49B9A0-EDFA-4742-B597-CF2E29858DE4}" type="pres">
      <dgm:prSet presAssocID="{325DCBF4-0E99-4551-B441-7E9D394A0A2A}" presName="diamond" presStyleLbl="bgShp" presStyleIdx="0" presStyleCnt="1"/>
      <dgm:spPr/>
      <dgm:t>
        <a:bodyPr/>
        <a:lstStyle/>
        <a:p>
          <a:endParaRPr lang="ru-RU"/>
        </a:p>
      </dgm:t>
    </dgm:pt>
    <dgm:pt modelId="{8AE3B94C-815D-4875-B5F6-047D4CDB4A53}" type="pres">
      <dgm:prSet presAssocID="{325DCBF4-0E99-4551-B441-7E9D394A0A2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36078-06F7-4A54-9D24-BBCB67434D58}" type="pres">
      <dgm:prSet presAssocID="{325DCBF4-0E99-4551-B441-7E9D394A0A2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5E61B-98D2-4B34-B60F-80B0B9146B2E}" type="pres">
      <dgm:prSet presAssocID="{325DCBF4-0E99-4551-B441-7E9D394A0A2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CCE21-9DCE-4425-8F8D-F0337FE70AE8}" type="pres">
      <dgm:prSet presAssocID="{325DCBF4-0E99-4551-B441-7E9D394A0A2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B4FEF9-5CB3-4B78-9061-8238B269BB49}" type="presOf" srcId="{2BCD36B2-3655-4555-B3F3-188F18A9C4C5}" destId="{ED036078-06F7-4A54-9D24-BBCB67434D58}" srcOrd="0" destOrd="0" presId="urn:microsoft.com/office/officeart/2005/8/layout/matrix3"/>
    <dgm:cxn modelId="{90B82913-F206-4C23-A436-D12AC5A8E416}" type="presOf" srcId="{325DCBF4-0E99-4551-B441-7E9D394A0A2A}" destId="{C52BCB7D-ABB8-4612-B130-6805939B786A}" srcOrd="0" destOrd="0" presId="urn:microsoft.com/office/officeart/2005/8/layout/matrix3"/>
    <dgm:cxn modelId="{D926E66B-954A-4583-A189-82F63242287A}" srcId="{325DCBF4-0E99-4551-B441-7E9D394A0A2A}" destId="{2A5CCCC8-CBC9-48E5-960A-46C22CAB8A92}" srcOrd="3" destOrd="0" parTransId="{42C0368D-7533-42B5-8E16-F6F39668BB5A}" sibTransId="{1E4FBCA0-0C09-4BDD-847C-8EB8C98DDD91}"/>
    <dgm:cxn modelId="{D6F6DC4B-B890-48C6-8180-A99CF2892F33}" type="presOf" srcId="{96AC4334-5D8E-424E-9802-A85617A4BE64}" destId="{8AE3B94C-815D-4875-B5F6-047D4CDB4A53}" srcOrd="0" destOrd="0" presId="urn:microsoft.com/office/officeart/2005/8/layout/matrix3"/>
    <dgm:cxn modelId="{36B11ECF-D313-412C-B8EA-154F68DB9967}" srcId="{325DCBF4-0E99-4551-B441-7E9D394A0A2A}" destId="{96AC4334-5D8E-424E-9802-A85617A4BE64}" srcOrd="0" destOrd="0" parTransId="{9789C1F7-D723-4C48-BAA4-5A0C355E091A}" sibTransId="{E99A4DE2-CB98-4F3F-AE5E-3385074B2CD3}"/>
    <dgm:cxn modelId="{636078D2-8B1C-45F7-A644-2D09B8882BFF}" srcId="{325DCBF4-0E99-4551-B441-7E9D394A0A2A}" destId="{F277C37D-E8EA-4C2C-A32C-F1B679D187EF}" srcOrd="2" destOrd="0" parTransId="{A1439DC9-88A8-498D-9437-43FDFC62803D}" sibTransId="{F10F6A71-2754-4C62-BAFD-A23ACAC82082}"/>
    <dgm:cxn modelId="{D3D32ABA-CA60-48BB-B530-EF7267E61DA1}" srcId="{325DCBF4-0E99-4551-B441-7E9D394A0A2A}" destId="{2BCD36B2-3655-4555-B3F3-188F18A9C4C5}" srcOrd="1" destOrd="0" parTransId="{3DF8B21F-67A5-41DB-B711-2A1856CEB324}" sibTransId="{CE786668-0929-47A9-A762-DDEA7EE64D7A}"/>
    <dgm:cxn modelId="{2147D88F-FBDE-45CF-ACF1-F57B97CCC589}" type="presOf" srcId="{2A5CCCC8-CBC9-48E5-960A-46C22CAB8A92}" destId="{63DCCE21-9DCE-4425-8F8D-F0337FE70AE8}" srcOrd="0" destOrd="0" presId="urn:microsoft.com/office/officeart/2005/8/layout/matrix3"/>
    <dgm:cxn modelId="{8E6A0E16-544A-4BDE-8E76-2E3822E9AC67}" type="presOf" srcId="{F277C37D-E8EA-4C2C-A32C-F1B679D187EF}" destId="{1D85E61B-98D2-4B34-B60F-80B0B9146B2E}" srcOrd="0" destOrd="0" presId="urn:microsoft.com/office/officeart/2005/8/layout/matrix3"/>
    <dgm:cxn modelId="{86CC281A-47F6-47CA-8A01-05F20A66E2D1}" type="presParOf" srcId="{C52BCB7D-ABB8-4612-B130-6805939B786A}" destId="{9749B9A0-EDFA-4742-B597-CF2E29858DE4}" srcOrd="0" destOrd="0" presId="urn:microsoft.com/office/officeart/2005/8/layout/matrix3"/>
    <dgm:cxn modelId="{340CAC3B-E028-4CAE-BC60-CBFC217B41FD}" type="presParOf" srcId="{C52BCB7D-ABB8-4612-B130-6805939B786A}" destId="{8AE3B94C-815D-4875-B5F6-047D4CDB4A53}" srcOrd="1" destOrd="0" presId="urn:microsoft.com/office/officeart/2005/8/layout/matrix3"/>
    <dgm:cxn modelId="{FFA8C0DA-81E3-44E4-A2E3-A136D2656B31}" type="presParOf" srcId="{C52BCB7D-ABB8-4612-B130-6805939B786A}" destId="{ED036078-06F7-4A54-9D24-BBCB67434D58}" srcOrd="2" destOrd="0" presId="urn:microsoft.com/office/officeart/2005/8/layout/matrix3"/>
    <dgm:cxn modelId="{B9A6B294-7350-41C9-B9E8-17853983A975}" type="presParOf" srcId="{C52BCB7D-ABB8-4612-B130-6805939B786A}" destId="{1D85E61B-98D2-4B34-B60F-80B0B9146B2E}" srcOrd="3" destOrd="0" presId="urn:microsoft.com/office/officeart/2005/8/layout/matrix3"/>
    <dgm:cxn modelId="{12DD8409-3752-4665-9A8E-09EA003AC20B}" type="presParOf" srcId="{C52BCB7D-ABB8-4612-B130-6805939B786A}" destId="{63DCCE21-9DCE-4425-8F8D-F0337FE70AE8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13997D-ED63-4519-B894-091E3B8D5232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0968D3B-5FCD-4188-BA62-BA6CFD112C3B}">
      <dgm:prSet custT="1"/>
      <dgm:spPr/>
      <dgm:t>
        <a:bodyPr/>
        <a:lstStyle/>
        <a:p>
          <a:pPr rtl="0"/>
          <a:r>
            <a:rPr lang="en-US" sz="1800" dirty="0" smtClean="0">
              <a:latin typeface="Bookman Old Style" pitchFamily="18" charset="0"/>
            </a:rPr>
            <a:t>1</a:t>
          </a:r>
          <a:endParaRPr lang="ru-RU" sz="1800" dirty="0">
            <a:latin typeface="Bookman Old Style" pitchFamily="18" charset="0"/>
          </a:endParaRPr>
        </a:p>
      </dgm:t>
    </dgm:pt>
    <dgm:pt modelId="{39D013A6-A5CB-4C17-83EE-50151BF82695}" type="parTrans" cxnId="{CF6CE629-5C1F-41A7-B5EE-D5C856B52C5D}">
      <dgm:prSet/>
      <dgm:spPr/>
      <dgm:t>
        <a:bodyPr/>
        <a:lstStyle/>
        <a:p>
          <a:endParaRPr lang="ru-RU" sz="2400">
            <a:latin typeface="Bookman Old Style" pitchFamily="18" charset="0"/>
          </a:endParaRPr>
        </a:p>
      </dgm:t>
    </dgm:pt>
    <dgm:pt modelId="{B59D5DC6-EFCC-4787-A078-1835997F3C07}" type="sibTrans" cxnId="{CF6CE629-5C1F-41A7-B5EE-D5C856B52C5D}">
      <dgm:prSet/>
      <dgm:spPr/>
      <dgm:t>
        <a:bodyPr/>
        <a:lstStyle/>
        <a:p>
          <a:endParaRPr lang="ru-RU" sz="2400">
            <a:latin typeface="Bookman Old Style" pitchFamily="18" charset="0"/>
          </a:endParaRPr>
        </a:p>
      </dgm:t>
    </dgm:pt>
    <dgm:pt modelId="{0F7A6FEE-6C52-4F75-88EC-6CDC2D7B652B}">
      <dgm:prSet custT="1"/>
      <dgm:spPr/>
      <dgm:t>
        <a:bodyPr/>
        <a:lstStyle/>
        <a:p>
          <a:pPr rtl="0"/>
          <a:r>
            <a:rPr lang="en-US" sz="1800" dirty="0" smtClean="0">
              <a:latin typeface="Bookman Old Style" pitchFamily="18" charset="0"/>
            </a:rPr>
            <a:t>2</a:t>
          </a:r>
          <a:endParaRPr lang="ru-RU" sz="1800" dirty="0">
            <a:latin typeface="Bookman Old Style" pitchFamily="18" charset="0"/>
          </a:endParaRPr>
        </a:p>
      </dgm:t>
    </dgm:pt>
    <dgm:pt modelId="{84767325-2FB8-4E4F-90BB-21221D814B8A}" type="parTrans" cxnId="{28A0EEEE-0335-4B82-81A2-BFA73F105C9A}">
      <dgm:prSet/>
      <dgm:spPr/>
      <dgm:t>
        <a:bodyPr/>
        <a:lstStyle/>
        <a:p>
          <a:endParaRPr lang="ru-RU" sz="2400">
            <a:latin typeface="Bookman Old Style" pitchFamily="18" charset="0"/>
          </a:endParaRPr>
        </a:p>
      </dgm:t>
    </dgm:pt>
    <dgm:pt modelId="{39BE1B63-EA45-4BD9-BAAA-3C77C39C8636}" type="sibTrans" cxnId="{28A0EEEE-0335-4B82-81A2-BFA73F105C9A}">
      <dgm:prSet/>
      <dgm:spPr/>
      <dgm:t>
        <a:bodyPr/>
        <a:lstStyle/>
        <a:p>
          <a:endParaRPr lang="ru-RU" sz="2400">
            <a:latin typeface="Bookman Old Style" pitchFamily="18" charset="0"/>
          </a:endParaRPr>
        </a:p>
      </dgm:t>
    </dgm:pt>
    <dgm:pt modelId="{6D1C7704-A080-42E2-9BDB-D049F32B3D9F}">
      <dgm:prSet custT="1"/>
      <dgm:spPr/>
      <dgm:t>
        <a:bodyPr/>
        <a:lstStyle/>
        <a:p>
          <a:pPr rtl="0"/>
          <a:r>
            <a:rPr lang="en-US" sz="1800" dirty="0" smtClean="0">
              <a:latin typeface="Bookman Old Style" pitchFamily="18" charset="0"/>
            </a:rPr>
            <a:t>3</a:t>
          </a:r>
          <a:endParaRPr lang="ru-RU" sz="1800" dirty="0">
            <a:latin typeface="Bookman Old Style" pitchFamily="18" charset="0"/>
          </a:endParaRPr>
        </a:p>
      </dgm:t>
    </dgm:pt>
    <dgm:pt modelId="{C996D488-B904-4916-B0EA-51E934024EDB}" type="parTrans" cxnId="{1F3A503F-8F1C-4AE5-9BC7-6F59BE527DE1}">
      <dgm:prSet/>
      <dgm:spPr/>
      <dgm:t>
        <a:bodyPr/>
        <a:lstStyle/>
        <a:p>
          <a:endParaRPr lang="ru-RU" sz="2400">
            <a:latin typeface="Bookman Old Style" pitchFamily="18" charset="0"/>
          </a:endParaRPr>
        </a:p>
      </dgm:t>
    </dgm:pt>
    <dgm:pt modelId="{CCF69A17-D583-47A8-A1EC-4E444E77B1B4}" type="sibTrans" cxnId="{1F3A503F-8F1C-4AE5-9BC7-6F59BE527DE1}">
      <dgm:prSet/>
      <dgm:spPr/>
      <dgm:t>
        <a:bodyPr/>
        <a:lstStyle/>
        <a:p>
          <a:endParaRPr lang="ru-RU" sz="2400">
            <a:latin typeface="Bookman Old Style" pitchFamily="18" charset="0"/>
          </a:endParaRPr>
        </a:p>
      </dgm:t>
    </dgm:pt>
    <dgm:pt modelId="{57D18F41-0F6E-47C3-AB8A-CCEE3DF3549C}">
      <dgm:prSet custT="1"/>
      <dgm:spPr/>
      <dgm:t>
        <a:bodyPr/>
        <a:lstStyle/>
        <a:p>
          <a:pPr rtl="0"/>
          <a:r>
            <a:rPr lang="en-US" sz="1800" dirty="0" smtClean="0">
              <a:latin typeface="Bookman Old Style" pitchFamily="18" charset="0"/>
            </a:rPr>
            <a:t>4</a:t>
          </a:r>
          <a:endParaRPr lang="ru-RU" sz="1800" dirty="0">
            <a:latin typeface="Bookman Old Style" pitchFamily="18" charset="0"/>
          </a:endParaRPr>
        </a:p>
      </dgm:t>
    </dgm:pt>
    <dgm:pt modelId="{FF356D6D-983B-4F52-9BE6-5FFA9B06B0FE}" type="parTrans" cxnId="{54BEB03A-D8A4-412B-86F6-A5ABEA0783A9}">
      <dgm:prSet/>
      <dgm:spPr/>
      <dgm:t>
        <a:bodyPr/>
        <a:lstStyle/>
        <a:p>
          <a:endParaRPr lang="ru-RU" sz="2400">
            <a:latin typeface="Bookman Old Style" pitchFamily="18" charset="0"/>
          </a:endParaRPr>
        </a:p>
      </dgm:t>
    </dgm:pt>
    <dgm:pt modelId="{99386D22-7CF8-4E79-96FF-F3F65DABA061}" type="sibTrans" cxnId="{54BEB03A-D8A4-412B-86F6-A5ABEA0783A9}">
      <dgm:prSet/>
      <dgm:spPr/>
      <dgm:t>
        <a:bodyPr/>
        <a:lstStyle/>
        <a:p>
          <a:endParaRPr lang="ru-RU" sz="2400">
            <a:latin typeface="Bookman Old Style" pitchFamily="18" charset="0"/>
          </a:endParaRPr>
        </a:p>
      </dgm:t>
    </dgm:pt>
    <dgm:pt modelId="{9558863B-D899-49F0-BC42-272784F4102C}">
      <dgm:prSet custT="1"/>
      <dgm:spPr/>
      <dgm:t>
        <a:bodyPr/>
        <a:lstStyle/>
        <a:p>
          <a:pPr rtl="0"/>
          <a:r>
            <a:rPr lang="ru-RU" sz="1800" dirty="0" smtClean="0">
              <a:latin typeface="Bookman Old Style" pitchFamily="18" charset="0"/>
            </a:rPr>
            <a:t>отсутствие многократного контроля первичных документов на стадии их создания и проверки</a:t>
          </a:r>
          <a:endParaRPr lang="ru-RU" sz="1800" dirty="0">
            <a:latin typeface="Bookman Old Style" pitchFamily="18" charset="0"/>
          </a:endParaRPr>
        </a:p>
      </dgm:t>
    </dgm:pt>
    <dgm:pt modelId="{0BAA81B1-1024-43C5-9395-D3F2BE3947F3}" type="parTrans" cxnId="{DA0D2FFF-1D5D-48B7-9A27-E7F805B7F80C}">
      <dgm:prSet/>
      <dgm:spPr/>
      <dgm:t>
        <a:bodyPr/>
        <a:lstStyle/>
        <a:p>
          <a:endParaRPr lang="ru-RU" sz="2000"/>
        </a:p>
      </dgm:t>
    </dgm:pt>
    <dgm:pt modelId="{AE6B7EEC-63F7-4463-85D2-971DE9AEE326}" type="sibTrans" cxnId="{DA0D2FFF-1D5D-48B7-9A27-E7F805B7F80C}">
      <dgm:prSet/>
      <dgm:spPr/>
      <dgm:t>
        <a:bodyPr/>
        <a:lstStyle/>
        <a:p>
          <a:endParaRPr lang="ru-RU" sz="2000"/>
        </a:p>
      </dgm:t>
    </dgm:pt>
    <dgm:pt modelId="{615C15D6-F50A-4D86-BC0F-271D8B238A97}">
      <dgm:prSet custT="1"/>
      <dgm:spPr/>
      <dgm:t>
        <a:bodyPr/>
        <a:lstStyle/>
        <a:p>
          <a:pPr rtl="0"/>
          <a:r>
            <a:rPr lang="ru-RU" sz="1800" dirty="0" smtClean="0">
              <a:latin typeface="Bookman Old Style" pitchFamily="18" charset="0"/>
            </a:rPr>
            <a:t>сложность </a:t>
          </a:r>
          <a:r>
            <a:rPr lang="ru-RU" sz="1800" dirty="0" err="1" smtClean="0">
              <a:latin typeface="Bookman Old Style" pitchFamily="18" charset="0"/>
            </a:rPr>
            <a:t>восстанов</a:t>
          </a:r>
          <a:r>
            <a:rPr lang="en-US" sz="1800" dirty="0" smtClean="0">
              <a:latin typeface="Bookman Old Style" pitchFamily="18" charset="0"/>
            </a:rPr>
            <a:t>-</a:t>
          </a:r>
          <a:r>
            <a:rPr lang="ru-RU" sz="1800" dirty="0" err="1" smtClean="0">
              <a:latin typeface="Bookman Old Style" pitchFamily="18" charset="0"/>
            </a:rPr>
            <a:t>ления</a:t>
          </a:r>
          <a:r>
            <a:rPr lang="ru-RU" sz="1800" dirty="0" smtClean="0">
              <a:latin typeface="Bookman Old Style" pitchFamily="18" charset="0"/>
            </a:rPr>
            <a:t> </a:t>
          </a:r>
          <a:r>
            <a:rPr lang="ru-RU" sz="1800" dirty="0" err="1" smtClean="0">
              <a:latin typeface="Bookman Old Style" pitchFamily="18" charset="0"/>
            </a:rPr>
            <a:t>отсут</a:t>
          </a:r>
          <a:r>
            <a:rPr lang="en-US" sz="1800" dirty="0" smtClean="0">
              <a:latin typeface="Bookman Old Style" pitchFamily="18" charset="0"/>
            </a:rPr>
            <a:t>-</a:t>
          </a:r>
          <a:r>
            <a:rPr lang="ru-RU" sz="1800" dirty="0" err="1" smtClean="0">
              <a:latin typeface="Bookman Old Style" pitchFamily="18" charset="0"/>
            </a:rPr>
            <a:t>ствующих</a:t>
          </a:r>
          <a:r>
            <a:rPr lang="ru-RU" sz="1800" dirty="0" smtClean="0">
              <a:latin typeface="Bookman Old Style" pitchFamily="18" charset="0"/>
            </a:rPr>
            <a:t> и исправления неправильно оформленных документов</a:t>
          </a:r>
          <a:endParaRPr lang="ru-RU" sz="1800" dirty="0">
            <a:latin typeface="Bookman Old Style" pitchFamily="18" charset="0"/>
          </a:endParaRPr>
        </a:p>
      </dgm:t>
    </dgm:pt>
    <dgm:pt modelId="{A470239F-EFD1-4842-AEBE-E7F091785D02}" type="parTrans" cxnId="{FBE94B52-D28E-41B1-990F-C8B90D9D171E}">
      <dgm:prSet/>
      <dgm:spPr/>
      <dgm:t>
        <a:bodyPr/>
        <a:lstStyle/>
        <a:p>
          <a:endParaRPr lang="ru-RU" sz="2000"/>
        </a:p>
      </dgm:t>
    </dgm:pt>
    <dgm:pt modelId="{DAA33499-F5CF-4428-BC51-E5E0AB351ACE}" type="sibTrans" cxnId="{FBE94B52-D28E-41B1-990F-C8B90D9D171E}">
      <dgm:prSet/>
      <dgm:spPr/>
      <dgm:t>
        <a:bodyPr/>
        <a:lstStyle/>
        <a:p>
          <a:endParaRPr lang="ru-RU" sz="2000"/>
        </a:p>
      </dgm:t>
    </dgm:pt>
    <dgm:pt modelId="{9F57CBDA-A972-42F4-9F4E-410337BAB4CC}">
      <dgm:prSet custT="1"/>
      <dgm:spPr/>
      <dgm:t>
        <a:bodyPr/>
        <a:lstStyle/>
        <a:p>
          <a:pPr rtl="0"/>
          <a:r>
            <a:rPr lang="ru-RU" sz="1800" dirty="0" smtClean="0">
              <a:latin typeface="Bookman Old Style" pitchFamily="18" charset="0"/>
            </a:rPr>
            <a:t>большая вероятность </a:t>
          </a:r>
          <a:r>
            <a:rPr lang="ru-RU" sz="1800" dirty="0" err="1" smtClean="0">
              <a:latin typeface="Bookman Old Style" pitchFamily="18" charset="0"/>
            </a:rPr>
            <a:t>несвоевремен</a:t>
          </a:r>
          <a:r>
            <a:rPr lang="en-US" sz="1800" dirty="0" smtClean="0">
              <a:latin typeface="Bookman Old Style" pitchFamily="18" charset="0"/>
            </a:rPr>
            <a:t>-</a:t>
          </a:r>
          <a:r>
            <a:rPr lang="ru-RU" sz="1800" dirty="0" err="1" smtClean="0">
              <a:latin typeface="Bookman Old Style" pitchFamily="18" charset="0"/>
            </a:rPr>
            <a:t>ного</a:t>
          </a:r>
          <a:r>
            <a:rPr lang="ru-RU" sz="1800" dirty="0" smtClean="0">
              <a:latin typeface="Bookman Old Style" pitchFamily="18" charset="0"/>
            </a:rPr>
            <a:t> поступления </a:t>
          </a:r>
          <a:r>
            <a:rPr lang="ru-RU" sz="1800" dirty="0" err="1" smtClean="0">
              <a:latin typeface="Bookman Old Style" pitchFamily="18" charset="0"/>
            </a:rPr>
            <a:t>подтверж</a:t>
          </a:r>
          <a:r>
            <a:rPr lang="en-US" sz="1800" dirty="0" smtClean="0">
              <a:latin typeface="Bookman Old Style" pitchFamily="18" charset="0"/>
            </a:rPr>
            <a:t>-</a:t>
          </a:r>
          <a:r>
            <a:rPr lang="ru-RU" sz="1800" dirty="0" smtClean="0">
              <a:latin typeface="Bookman Old Style" pitchFamily="18" charset="0"/>
            </a:rPr>
            <a:t>дающих документов</a:t>
          </a:r>
          <a:endParaRPr lang="ru-RU" sz="1800" dirty="0">
            <a:latin typeface="Bookman Old Style" pitchFamily="18" charset="0"/>
          </a:endParaRPr>
        </a:p>
      </dgm:t>
    </dgm:pt>
    <dgm:pt modelId="{2351EAB5-18A2-407D-90D2-74550ADCA046}" type="parTrans" cxnId="{BD507BA3-FCE4-454C-B6DE-DB58F364A9D9}">
      <dgm:prSet/>
      <dgm:spPr/>
      <dgm:t>
        <a:bodyPr/>
        <a:lstStyle/>
        <a:p>
          <a:endParaRPr lang="ru-RU" sz="2000"/>
        </a:p>
      </dgm:t>
    </dgm:pt>
    <dgm:pt modelId="{18B61F6F-563D-4EDF-A858-40E6199A586A}" type="sibTrans" cxnId="{BD507BA3-FCE4-454C-B6DE-DB58F364A9D9}">
      <dgm:prSet/>
      <dgm:spPr/>
      <dgm:t>
        <a:bodyPr/>
        <a:lstStyle/>
        <a:p>
          <a:endParaRPr lang="ru-RU" sz="2000"/>
        </a:p>
      </dgm:t>
    </dgm:pt>
    <dgm:pt modelId="{53019B2C-D5A8-4DC3-B4A7-7558D1293733}">
      <dgm:prSet custT="1"/>
      <dgm:spPr/>
      <dgm:t>
        <a:bodyPr/>
        <a:lstStyle/>
        <a:p>
          <a:pPr rtl="0"/>
          <a:r>
            <a:rPr lang="ru-RU" sz="1800" dirty="0" smtClean="0">
              <a:latin typeface="Bookman Old Style" pitchFamily="18" charset="0"/>
            </a:rPr>
            <a:t>отсутствие унификации значительной части первичных документов, </a:t>
          </a:r>
          <a:r>
            <a:rPr lang="ru-RU" sz="1800" dirty="0" err="1" smtClean="0">
              <a:latin typeface="Bookman Old Style" pitchFamily="18" charset="0"/>
            </a:rPr>
            <a:t>подтверж</a:t>
          </a:r>
          <a:r>
            <a:rPr lang="en-US" sz="1800" dirty="0" smtClean="0">
              <a:latin typeface="Bookman Old Style" pitchFamily="18" charset="0"/>
            </a:rPr>
            <a:t>-</a:t>
          </a:r>
          <a:r>
            <a:rPr lang="ru-RU" sz="1800" dirty="0" smtClean="0">
              <a:latin typeface="Bookman Old Style" pitchFamily="18" charset="0"/>
            </a:rPr>
            <a:t>дающих совершение этих операций</a:t>
          </a:r>
          <a:endParaRPr lang="ru-RU" sz="1800" dirty="0">
            <a:latin typeface="Bookman Old Style" pitchFamily="18" charset="0"/>
          </a:endParaRPr>
        </a:p>
      </dgm:t>
    </dgm:pt>
    <dgm:pt modelId="{053BE1F4-FA03-4B1F-BA2A-70C54F5623CC}" type="parTrans" cxnId="{9C8921E3-4CF8-4424-8D28-EB2B743F8839}">
      <dgm:prSet/>
      <dgm:spPr/>
      <dgm:t>
        <a:bodyPr/>
        <a:lstStyle/>
        <a:p>
          <a:endParaRPr lang="ru-RU" sz="2000"/>
        </a:p>
      </dgm:t>
    </dgm:pt>
    <dgm:pt modelId="{DADD9E0F-3E1D-4495-9E72-BB3FAAFD45E5}" type="sibTrans" cxnId="{9C8921E3-4CF8-4424-8D28-EB2B743F8839}">
      <dgm:prSet/>
      <dgm:spPr/>
      <dgm:t>
        <a:bodyPr/>
        <a:lstStyle/>
        <a:p>
          <a:endParaRPr lang="ru-RU" sz="2000"/>
        </a:p>
      </dgm:t>
    </dgm:pt>
    <dgm:pt modelId="{EDD08EE2-26E0-4A02-A136-1F5934C80C2A}" type="pres">
      <dgm:prSet presAssocID="{AB13997D-ED63-4519-B894-091E3B8D52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0788E-2D87-4189-9CD5-37234F0F1B50}" type="pres">
      <dgm:prSet presAssocID="{10968D3B-5FCD-4188-BA62-BA6CFD112C3B}" presName="vertFlow" presStyleCnt="0"/>
      <dgm:spPr/>
    </dgm:pt>
    <dgm:pt modelId="{DD6811F6-197B-4695-8DC6-BECC54E0179C}" type="pres">
      <dgm:prSet presAssocID="{10968D3B-5FCD-4188-BA62-BA6CFD112C3B}" presName="header" presStyleLbl="node1" presStyleIdx="0" presStyleCnt="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E02F68B-6D4B-4457-8DA7-1E07241D9890}" type="pres">
      <dgm:prSet presAssocID="{0BAA81B1-1024-43C5-9395-D3F2BE3947F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E926F394-F924-4BD6-956F-974EFDBAA665}" type="pres">
      <dgm:prSet presAssocID="{9558863B-D899-49F0-BC42-272784F4102C}" presName="child" presStyleLbl="alignAccFollowNode1" presStyleIdx="0" presStyleCnt="4" custScaleY="512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53660-11AE-43D9-A823-0336437EFDA1}" type="pres">
      <dgm:prSet presAssocID="{10968D3B-5FCD-4188-BA62-BA6CFD112C3B}" presName="hSp" presStyleCnt="0"/>
      <dgm:spPr/>
    </dgm:pt>
    <dgm:pt modelId="{B4DE57E7-BF26-4BAD-987C-2EEB5F19452C}" type="pres">
      <dgm:prSet presAssocID="{0F7A6FEE-6C52-4F75-88EC-6CDC2D7B652B}" presName="vertFlow" presStyleCnt="0"/>
      <dgm:spPr/>
    </dgm:pt>
    <dgm:pt modelId="{DEE53B95-7443-4069-82C0-E958EA540BEE}" type="pres">
      <dgm:prSet presAssocID="{0F7A6FEE-6C52-4F75-88EC-6CDC2D7B652B}" presName="header" presStyleLbl="node1" presStyleIdx="1" presStyleCnt="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F8F1997-902E-4718-9FCE-F8957E9256D3}" type="pres">
      <dgm:prSet presAssocID="{A470239F-EFD1-4842-AEBE-E7F091785D02}" presName="parTrans" presStyleLbl="sibTrans2D1" presStyleIdx="1" presStyleCnt="4"/>
      <dgm:spPr/>
      <dgm:t>
        <a:bodyPr/>
        <a:lstStyle/>
        <a:p>
          <a:endParaRPr lang="ru-RU"/>
        </a:p>
      </dgm:t>
    </dgm:pt>
    <dgm:pt modelId="{E004A3DC-DE32-4A6C-AE08-DA41B7523761}" type="pres">
      <dgm:prSet presAssocID="{615C15D6-F50A-4D86-BC0F-271D8B238A97}" presName="child" presStyleLbl="alignAccFollowNode1" presStyleIdx="1" presStyleCnt="4" custScaleY="512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972BF-9CFC-4CA9-A684-22578E211578}" type="pres">
      <dgm:prSet presAssocID="{0F7A6FEE-6C52-4F75-88EC-6CDC2D7B652B}" presName="hSp" presStyleCnt="0"/>
      <dgm:spPr/>
    </dgm:pt>
    <dgm:pt modelId="{35A8F0F9-3F2A-4155-B6EA-659E1968346E}" type="pres">
      <dgm:prSet presAssocID="{6D1C7704-A080-42E2-9BDB-D049F32B3D9F}" presName="vertFlow" presStyleCnt="0"/>
      <dgm:spPr/>
    </dgm:pt>
    <dgm:pt modelId="{DE2319C6-2310-41F7-8554-F850110D4292}" type="pres">
      <dgm:prSet presAssocID="{6D1C7704-A080-42E2-9BDB-D049F32B3D9F}" presName="header" presStyleLbl="node1" presStyleIdx="2" presStyleCnt="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6E450C8-8275-41D2-824F-4E88802CD9AF}" type="pres">
      <dgm:prSet presAssocID="{2351EAB5-18A2-407D-90D2-74550ADCA046}" presName="parTrans" presStyleLbl="sibTrans2D1" presStyleIdx="2" presStyleCnt="4"/>
      <dgm:spPr/>
      <dgm:t>
        <a:bodyPr/>
        <a:lstStyle/>
        <a:p>
          <a:endParaRPr lang="ru-RU"/>
        </a:p>
      </dgm:t>
    </dgm:pt>
    <dgm:pt modelId="{2C64B9AF-1904-40EF-B15D-19D41B9E0011}" type="pres">
      <dgm:prSet presAssocID="{9F57CBDA-A972-42F4-9F4E-410337BAB4CC}" presName="child" presStyleLbl="alignAccFollowNode1" presStyleIdx="2" presStyleCnt="4" custScaleY="512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F89CE-EAF4-4826-8E0E-7531B9B93713}" type="pres">
      <dgm:prSet presAssocID="{6D1C7704-A080-42E2-9BDB-D049F32B3D9F}" presName="hSp" presStyleCnt="0"/>
      <dgm:spPr/>
    </dgm:pt>
    <dgm:pt modelId="{66394DB2-2970-4906-8E15-EB862774B35A}" type="pres">
      <dgm:prSet presAssocID="{57D18F41-0F6E-47C3-AB8A-CCEE3DF3549C}" presName="vertFlow" presStyleCnt="0"/>
      <dgm:spPr/>
    </dgm:pt>
    <dgm:pt modelId="{1CBB7BA0-9821-492C-9B44-B18B4EA157DD}" type="pres">
      <dgm:prSet presAssocID="{57D18F41-0F6E-47C3-AB8A-CCEE3DF3549C}" presName="header" presStyleLbl="node1" presStyleIdx="3" presStyleCnt="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115177F-97D2-48DD-8157-BABA0D3CAE58}" type="pres">
      <dgm:prSet presAssocID="{053BE1F4-FA03-4B1F-BA2A-70C54F5623CC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41A0CA3-6F11-4CE7-A1D4-B3A0106C0535}" type="pres">
      <dgm:prSet presAssocID="{53019B2C-D5A8-4DC3-B4A7-7558D1293733}" presName="child" presStyleLbl="alignAccFollowNode1" presStyleIdx="3" presStyleCnt="4" custScaleY="512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26D737-A04F-4D9A-813F-32F52F6C5823}" type="presOf" srcId="{57D18F41-0F6E-47C3-AB8A-CCEE3DF3549C}" destId="{1CBB7BA0-9821-492C-9B44-B18B4EA157DD}" srcOrd="0" destOrd="0" presId="urn:microsoft.com/office/officeart/2005/8/layout/lProcess1"/>
    <dgm:cxn modelId="{061FCC44-9FE1-4EC8-8EB5-47B4043233BE}" type="presOf" srcId="{A470239F-EFD1-4842-AEBE-E7F091785D02}" destId="{EF8F1997-902E-4718-9FCE-F8957E9256D3}" srcOrd="0" destOrd="0" presId="urn:microsoft.com/office/officeart/2005/8/layout/lProcess1"/>
    <dgm:cxn modelId="{95AB0612-4451-47AD-B85F-4DF75C68B325}" type="presOf" srcId="{6D1C7704-A080-42E2-9BDB-D049F32B3D9F}" destId="{DE2319C6-2310-41F7-8554-F850110D4292}" srcOrd="0" destOrd="0" presId="urn:microsoft.com/office/officeart/2005/8/layout/lProcess1"/>
    <dgm:cxn modelId="{9971755E-158A-41F1-AB84-38C5C6D93B6E}" type="presOf" srcId="{53019B2C-D5A8-4DC3-B4A7-7558D1293733}" destId="{D41A0CA3-6F11-4CE7-A1D4-B3A0106C0535}" srcOrd="0" destOrd="0" presId="urn:microsoft.com/office/officeart/2005/8/layout/lProcess1"/>
    <dgm:cxn modelId="{5C76BBF7-D14A-4B0E-9CD0-ACF6D7FB3BD0}" type="presOf" srcId="{2351EAB5-18A2-407D-90D2-74550ADCA046}" destId="{26E450C8-8275-41D2-824F-4E88802CD9AF}" srcOrd="0" destOrd="0" presId="urn:microsoft.com/office/officeart/2005/8/layout/lProcess1"/>
    <dgm:cxn modelId="{28A0EEEE-0335-4B82-81A2-BFA73F105C9A}" srcId="{AB13997D-ED63-4519-B894-091E3B8D5232}" destId="{0F7A6FEE-6C52-4F75-88EC-6CDC2D7B652B}" srcOrd="1" destOrd="0" parTransId="{84767325-2FB8-4E4F-90BB-21221D814B8A}" sibTransId="{39BE1B63-EA45-4BD9-BAAA-3C77C39C8636}"/>
    <dgm:cxn modelId="{FBE94B52-D28E-41B1-990F-C8B90D9D171E}" srcId="{0F7A6FEE-6C52-4F75-88EC-6CDC2D7B652B}" destId="{615C15D6-F50A-4D86-BC0F-271D8B238A97}" srcOrd="0" destOrd="0" parTransId="{A470239F-EFD1-4842-AEBE-E7F091785D02}" sibTransId="{DAA33499-F5CF-4428-BC51-E5E0AB351ACE}"/>
    <dgm:cxn modelId="{9C8921E3-4CF8-4424-8D28-EB2B743F8839}" srcId="{57D18F41-0F6E-47C3-AB8A-CCEE3DF3549C}" destId="{53019B2C-D5A8-4DC3-B4A7-7558D1293733}" srcOrd="0" destOrd="0" parTransId="{053BE1F4-FA03-4B1F-BA2A-70C54F5623CC}" sibTransId="{DADD9E0F-3E1D-4495-9E72-BB3FAAFD45E5}"/>
    <dgm:cxn modelId="{49F5D8A9-C435-4544-B335-3BD37232BF70}" type="presOf" srcId="{9F57CBDA-A972-42F4-9F4E-410337BAB4CC}" destId="{2C64B9AF-1904-40EF-B15D-19D41B9E0011}" srcOrd="0" destOrd="0" presId="urn:microsoft.com/office/officeart/2005/8/layout/lProcess1"/>
    <dgm:cxn modelId="{FEFB46CA-F408-46F8-A4EE-C248D2D913DE}" type="presOf" srcId="{AB13997D-ED63-4519-B894-091E3B8D5232}" destId="{EDD08EE2-26E0-4A02-A136-1F5934C80C2A}" srcOrd="0" destOrd="0" presId="urn:microsoft.com/office/officeart/2005/8/layout/lProcess1"/>
    <dgm:cxn modelId="{9C072B3B-809B-41E5-A99F-98B5DB73FA44}" type="presOf" srcId="{9558863B-D899-49F0-BC42-272784F4102C}" destId="{E926F394-F924-4BD6-956F-974EFDBAA665}" srcOrd="0" destOrd="0" presId="urn:microsoft.com/office/officeart/2005/8/layout/lProcess1"/>
    <dgm:cxn modelId="{54BEB03A-D8A4-412B-86F6-A5ABEA0783A9}" srcId="{AB13997D-ED63-4519-B894-091E3B8D5232}" destId="{57D18F41-0F6E-47C3-AB8A-CCEE3DF3549C}" srcOrd="3" destOrd="0" parTransId="{FF356D6D-983B-4F52-9BE6-5FFA9B06B0FE}" sibTransId="{99386D22-7CF8-4E79-96FF-F3F65DABA061}"/>
    <dgm:cxn modelId="{CF6CE629-5C1F-41A7-B5EE-D5C856B52C5D}" srcId="{AB13997D-ED63-4519-B894-091E3B8D5232}" destId="{10968D3B-5FCD-4188-BA62-BA6CFD112C3B}" srcOrd="0" destOrd="0" parTransId="{39D013A6-A5CB-4C17-83EE-50151BF82695}" sibTransId="{B59D5DC6-EFCC-4787-A078-1835997F3C07}"/>
    <dgm:cxn modelId="{DA0D2FFF-1D5D-48B7-9A27-E7F805B7F80C}" srcId="{10968D3B-5FCD-4188-BA62-BA6CFD112C3B}" destId="{9558863B-D899-49F0-BC42-272784F4102C}" srcOrd="0" destOrd="0" parTransId="{0BAA81B1-1024-43C5-9395-D3F2BE3947F3}" sibTransId="{AE6B7EEC-63F7-4463-85D2-971DE9AEE326}"/>
    <dgm:cxn modelId="{04691F3C-64D3-4CD0-A12B-9D3AC73CEAC4}" type="presOf" srcId="{10968D3B-5FCD-4188-BA62-BA6CFD112C3B}" destId="{DD6811F6-197B-4695-8DC6-BECC54E0179C}" srcOrd="0" destOrd="0" presId="urn:microsoft.com/office/officeart/2005/8/layout/lProcess1"/>
    <dgm:cxn modelId="{8912FFB3-C416-48E7-997E-6B14CAAA993A}" type="presOf" srcId="{615C15D6-F50A-4D86-BC0F-271D8B238A97}" destId="{E004A3DC-DE32-4A6C-AE08-DA41B7523761}" srcOrd="0" destOrd="0" presId="urn:microsoft.com/office/officeart/2005/8/layout/lProcess1"/>
    <dgm:cxn modelId="{1F3A503F-8F1C-4AE5-9BC7-6F59BE527DE1}" srcId="{AB13997D-ED63-4519-B894-091E3B8D5232}" destId="{6D1C7704-A080-42E2-9BDB-D049F32B3D9F}" srcOrd="2" destOrd="0" parTransId="{C996D488-B904-4916-B0EA-51E934024EDB}" sibTransId="{CCF69A17-D583-47A8-A1EC-4E444E77B1B4}"/>
    <dgm:cxn modelId="{9E191309-84F9-495F-AFBA-651CE4302AD6}" type="presOf" srcId="{0F7A6FEE-6C52-4F75-88EC-6CDC2D7B652B}" destId="{DEE53B95-7443-4069-82C0-E958EA540BEE}" srcOrd="0" destOrd="0" presId="urn:microsoft.com/office/officeart/2005/8/layout/lProcess1"/>
    <dgm:cxn modelId="{973EA18D-4709-448E-B2F3-8DBD63008C04}" type="presOf" srcId="{053BE1F4-FA03-4B1F-BA2A-70C54F5623CC}" destId="{6115177F-97D2-48DD-8157-BABA0D3CAE58}" srcOrd="0" destOrd="0" presId="urn:microsoft.com/office/officeart/2005/8/layout/lProcess1"/>
    <dgm:cxn modelId="{BD507BA3-FCE4-454C-B6DE-DB58F364A9D9}" srcId="{6D1C7704-A080-42E2-9BDB-D049F32B3D9F}" destId="{9F57CBDA-A972-42F4-9F4E-410337BAB4CC}" srcOrd="0" destOrd="0" parTransId="{2351EAB5-18A2-407D-90D2-74550ADCA046}" sibTransId="{18B61F6F-563D-4EDF-A858-40E6199A586A}"/>
    <dgm:cxn modelId="{C87A243C-D394-42AA-AD9D-DC08E71D9108}" type="presOf" srcId="{0BAA81B1-1024-43C5-9395-D3F2BE3947F3}" destId="{DE02F68B-6D4B-4457-8DA7-1E07241D9890}" srcOrd="0" destOrd="0" presId="urn:microsoft.com/office/officeart/2005/8/layout/lProcess1"/>
    <dgm:cxn modelId="{14D395E9-AFF3-4AC6-A30E-2A39CBBFE8CA}" type="presParOf" srcId="{EDD08EE2-26E0-4A02-A136-1F5934C80C2A}" destId="{F750788E-2D87-4189-9CD5-37234F0F1B50}" srcOrd="0" destOrd="0" presId="urn:microsoft.com/office/officeart/2005/8/layout/lProcess1"/>
    <dgm:cxn modelId="{5444BA82-6516-453B-839A-E011690D9C70}" type="presParOf" srcId="{F750788E-2D87-4189-9CD5-37234F0F1B50}" destId="{DD6811F6-197B-4695-8DC6-BECC54E0179C}" srcOrd="0" destOrd="0" presId="urn:microsoft.com/office/officeart/2005/8/layout/lProcess1"/>
    <dgm:cxn modelId="{F98F8D49-1745-4BF7-871A-70745F8B9E84}" type="presParOf" srcId="{F750788E-2D87-4189-9CD5-37234F0F1B50}" destId="{DE02F68B-6D4B-4457-8DA7-1E07241D9890}" srcOrd="1" destOrd="0" presId="urn:microsoft.com/office/officeart/2005/8/layout/lProcess1"/>
    <dgm:cxn modelId="{FDC4F053-72D2-4BEF-A9A0-8FDB15BAAA36}" type="presParOf" srcId="{F750788E-2D87-4189-9CD5-37234F0F1B50}" destId="{E926F394-F924-4BD6-956F-974EFDBAA665}" srcOrd="2" destOrd="0" presId="urn:microsoft.com/office/officeart/2005/8/layout/lProcess1"/>
    <dgm:cxn modelId="{D67F3B12-0485-4BEB-B5F6-4D5459F97519}" type="presParOf" srcId="{EDD08EE2-26E0-4A02-A136-1F5934C80C2A}" destId="{F8853660-11AE-43D9-A823-0336437EFDA1}" srcOrd="1" destOrd="0" presId="urn:microsoft.com/office/officeart/2005/8/layout/lProcess1"/>
    <dgm:cxn modelId="{71F2B454-58FB-455E-A224-8E55497EFA9E}" type="presParOf" srcId="{EDD08EE2-26E0-4A02-A136-1F5934C80C2A}" destId="{B4DE57E7-BF26-4BAD-987C-2EEB5F19452C}" srcOrd="2" destOrd="0" presId="urn:microsoft.com/office/officeart/2005/8/layout/lProcess1"/>
    <dgm:cxn modelId="{1935E2F4-1644-450B-AEC9-7EE88D8456D9}" type="presParOf" srcId="{B4DE57E7-BF26-4BAD-987C-2EEB5F19452C}" destId="{DEE53B95-7443-4069-82C0-E958EA540BEE}" srcOrd="0" destOrd="0" presId="urn:microsoft.com/office/officeart/2005/8/layout/lProcess1"/>
    <dgm:cxn modelId="{8A9ABB06-7D39-4B2E-841D-9B3DF6C05751}" type="presParOf" srcId="{B4DE57E7-BF26-4BAD-987C-2EEB5F19452C}" destId="{EF8F1997-902E-4718-9FCE-F8957E9256D3}" srcOrd="1" destOrd="0" presId="urn:microsoft.com/office/officeart/2005/8/layout/lProcess1"/>
    <dgm:cxn modelId="{FA0CA5F6-9B4C-45C6-A61D-72A6DA0EACA6}" type="presParOf" srcId="{B4DE57E7-BF26-4BAD-987C-2EEB5F19452C}" destId="{E004A3DC-DE32-4A6C-AE08-DA41B7523761}" srcOrd="2" destOrd="0" presId="urn:microsoft.com/office/officeart/2005/8/layout/lProcess1"/>
    <dgm:cxn modelId="{316055E9-78D4-4178-B4A6-598B6A5C5E04}" type="presParOf" srcId="{EDD08EE2-26E0-4A02-A136-1F5934C80C2A}" destId="{CC9972BF-9CFC-4CA9-A684-22578E211578}" srcOrd="3" destOrd="0" presId="urn:microsoft.com/office/officeart/2005/8/layout/lProcess1"/>
    <dgm:cxn modelId="{64058803-39DC-4AB5-8DE5-C89830837E59}" type="presParOf" srcId="{EDD08EE2-26E0-4A02-A136-1F5934C80C2A}" destId="{35A8F0F9-3F2A-4155-B6EA-659E1968346E}" srcOrd="4" destOrd="0" presId="urn:microsoft.com/office/officeart/2005/8/layout/lProcess1"/>
    <dgm:cxn modelId="{7588B253-0B13-493A-9F71-6026713AE64D}" type="presParOf" srcId="{35A8F0F9-3F2A-4155-B6EA-659E1968346E}" destId="{DE2319C6-2310-41F7-8554-F850110D4292}" srcOrd="0" destOrd="0" presId="urn:microsoft.com/office/officeart/2005/8/layout/lProcess1"/>
    <dgm:cxn modelId="{DE34DCC8-9DA4-4381-8F55-6AE7686A211D}" type="presParOf" srcId="{35A8F0F9-3F2A-4155-B6EA-659E1968346E}" destId="{26E450C8-8275-41D2-824F-4E88802CD9AF}" srcOrd="1" destOrd="0" presId="urn:microsoft.com/office/officeart/2005/8/layout/lProcess1"/>
    <dgm:cxn modelId="{20648642-71F6-4844-905E-D1F41AD37F94}" type="presParOf" srcId="{35A8F0F9-3F2A-4155-B6EA-659E1968346E}" destId="{2C64B9AF-1904-40EF-B15D-19D41B9E0011}" srcOrd="2" destOrd="0" presId="urn:microsoft.com/office/officeart/2005/8/layout/lProcess1"/>
    <dgm:cxn modelId="{4F26D74E-962D-441F-8F75-C76F4F102484}" type="presParOf" srcId="{EDD08EE2-26E0-4A02-A136-1F5934C80C2A}" destId="{2C3F89CE-EAF4-4826-8E0E-7531B9B93713}" srcOrd="5" destOrd="0" presId="urn:microsoft.com/office/officeart/2005/8/layout/lProcess1"/>
    <dgm:cxn modelId="{6F782B15-7419-45A4-BF51-373A1B625F0B}" type="presParOf" srcId="{EDD08EE2-26E0-4A02-A136-1F5934C80C2A}" destId="{66394DB2-2970-4906-8E15-EB862774B35A}" srcOrd="6" destOrd="0" presId="urn:microsoft.com/office/officeart/2005/8/layout/lProcess1"/>
    <dgm:cxn modelId="{235C5960-9E19-4999-803C-B9E61FEE3906}" type="presParOf" srcId="{66394DB2-2970-4906-8E15-EB862774B35A}" destId="{1CBB7BA0-9821-492C-9B44-B18B4EA157DD}" srcOrd="0" destOrd="0" presId="urn:microsoft.com/office/officeart/2005/8/layout/lProcess1"/>
    <dgm:cxn modelId="{9ED64238-121A-4506-A06A-2F2CE88452CE}" type="presParOf" srcId="{66394DB2-2970-4906-8E15-EB862774B35A}" destId="{6115177F-97D2-48DD-8157-BABA0D3CAE58}" srcOrd="1" destOrd="0" presId="urn:microsoft.com/office/officeart/2005/8/layout/lProcess1"/>
    <dgm:cxn modelId="{352A01AC-07E1-413A-AD59-CE4EA24B0181}" type="presParOf" srcId="{66394DB2-2970-4906-8E15-EB862774B35A}" destId="{D41A0CA3-6F11-4CE7-A1D4-B3A0106C0535}" srcOrd="2" destOrd="0" presId="urn:microsoft.com/office/officeart/2005/8/layout/l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ED6ADA-F9E2-4386-BDF3-8F49A5C8AA9C}" type="doc">
      <dgm:prSet loTypeId="urn:microsoft.com/office/officeart/2005/8/layout/b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15AA4C4-E36A-476A-A971-1F8EDB246039}">
      <dgm:prSet custT="1"/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Хозяйственные договора составляются надлежащим образом</a:t>
          </a:r>
          <a:endParaRPr lang="ru-RU" sz="1600" dirty="0">
            <a:latin typeface="Bookman Old Style" pitchFamily="18" charset="0"/>
          </a:endParaRPr>
        </a:p>
      </dgm:t>
    </dgm:pt>
    <dgm:pt modelId="{DB43C33F-E933-4EBA-9467-AA132638B673}" type="parTrans" cxnId="{4563485C-CB12-4B0A-98D5-EE0C9E473A65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AC90C1CD-16F2-42FA-AB6E-E21565C2E240}" type="sibTrans" cxnId="{4563485C-CB12-4B0A-98D5-EE0C9E473A6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DE8350F6-C847-4739-93E5-264DE8F767BF}">
      <dgm:prSet custT="1"/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Их условия выполняются своевременно и в полном объеме</a:t>
          </a:r>
          <a:endParaRPr lang="ru-RU" sz="1600" dirty="0">
            <a:latin typeface="Bookman Old Style" pitchFamily="18" charset="0"/>
          </a:endParaRPr>
        </a:p>
      </dgm:t>
    </dgm:pt>
    <dgm:pt modelId="{7B3757D7-548E-4A17-BA19-ECE735A31689}" type="parTrans" cxnId="{C9F2732C-F9B2-4EC5-B28E-CFF33DA3C6AA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9A73CDE5-3F62-47FE-B790-4DB8D5D31E89}" type="sibTrans" cxnId="{C9F2732C-F9B2-4EC5-B28E-CFF33DA3C6AA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F5F418D6-BC5C-4109-9C35-C9A5D09419F7}">
      <dgm:prSet custT="1"/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Первичный учет имеет ряд недостатков:</a:t>
          </a:r>
          <a:endParaRPr lang="ru-RU" sz="1600" dirty="0">
            <a:latin typeface="Bookman Old Style" pitchFamily="18" charset="0"/>
          </a:endParaRPr>
        </a:p>
      </dgm:t>
    </dgm:pt>
    <dgm:pt modelId="{4E9BEC22-5C48-4BE7-8C13-0AFFDB667171}" type="parTrans" cxnId="{37367E0F-FEF1-4F3B-8CDE-41FE465386C4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D65F64FB-B0F3-4C5A-AC92-DCD6CF34E114}" type="sibTrans" cxnId="{37367E0F-FEF1-4F3B-8CDE-41FE465386C4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5E0499AF-B128-45F0-8E20-D995CD10426C}">
      <dgm:prSet custT="1"/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Остатки по счетам учета расчетов с поставщиками и подрядчиками в полной мере соответствуют реальной задолженности</a:t>
          </a:r>
          <a:endParaRPr lang="ru-RU" sz="1600" dirty="0">
            <a:latin typeface="Bookman Old Style" pitchFamily="18" charset="0"/>
          </a:endParaRPr>
        </a:p>
      </dgm:t>
    </dgm:pt>
    <dgm:pt modelId="{96F8A820-C77E-4AE8-8CF3-67F40527D062}" type="parTrans" cxnId="{8FBDB285-D451-4B3E-A063-198E56854E0B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93ACCE66-A3AE-4544-A5CA-84DF8845F121}" type="sibTrans" cxnId="{8FBDB285-D451-4B3E-A063-198E56854E0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4B95CF02-482A-40BB-9F2A-C15FC8C6956D}">
      <dgm:prSet custT="1"/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Также отсутствует утвержденный график документооборота</a:t>
          </a:r>
          <a:endParaRPr lang="ru-RU" sz="1600" dirty="0">
            <a:latin typeface="Bookman Old Style" pitchFamily="18" charset="0"/>
          </a:endParaRPr>
        </a:p>
      </dgm:t>
    </dgm:pt>
    <dgm:pt modelId="{A73603C2-62CA-4A05-952C-93C5CDF35422}" type="parTrans" cxnId="{41ED69EA-4170-4844-AC17-C54D78C70E62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DAEB3C07-C0A8-4611-A7AA-91DEECE39C2D}" type="sibTrans" cxnId="{41ED69EA-4170-4844-AC17-C54D78C70E62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FCDAD929-955D-410C-8944-41D2D250C473}">
      <dgm:prSet custT="1"/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Не всегда заполняются обязательные реквизиты</a:t>
          </a:r>
          <a:r>
            <a:rPr lang="en-US" sz="1600" dirty="0" smtClean="0">
              <a:latin typeface="Bookman Old Style" pitchFamily="18" charset="0"/>
            </a:rPr>
            <a:t> </a:t>
          </a:r>
          <a:r>
            <a:rPr lang="ru-RU" sz="1600" dirty="0" smtClean="0">
              <a:latin typeface="Bookman Old Style" pitchFamily="18" charset="0"/>
            </a:rPr>
            <a:t>и не всегда соблюдается форма документов</a:t>
          </a:r>
          <a:endParaRPr lang="ru-RU" sz="1600" dirty="0">
            <a:latin typeface="Bookman Old Style" pitchFamily="18" charset="0"/>
          </a:endParaRPr>
        </a:p>
      </dgm:t>
    </dgm:pt>
    <dgm:pt modelId="{AB8EE511-51D9-4699-94B7-20A7521B815F}" type="parTrans" cxnId="{0079DCAF-F927-47BB-B59B-65725AE92502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7434E2D3-D85B-45D4-BF88-DF415C82F952}" type="sibTrans" cxnId="{0079DCAF-F927-47BB-B59B-65725AE92502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7B823171-B919-4CB9-A71E-AA4D0DFF0C17}" type="pres">
      <dgm:prSet presAssocID="{CBED6ADA-F9E2-4386-BDF3-8F49A5C8AA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FDFA2-FD08-4690-B680-A45EA9FE41C3}" type="pres">
      <dgm:prSet presAssocID="{E15AA4C4-E36A-476A-A971-1F8EDB246039}" presName="node" presStyleLbl="node1" presStyleIdx="0" presStyleCnt="6" custScaleY="130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1AC1040-2630-4EB6-B373-F700E399C6D2}" type="pres">
      <dgm:prSet presAssocID="{AC90C1CD-16F2-42FA-AB6E-E21565C2E24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302CD37-25B3-414E-867C-A639C0C4EFDC}" type="pres">
      <dgm:prSet presAssocID="{AC90C1CD-16F2-42FA-AB6E-E21565C2E240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57D8087F-A420-4FF6-972E-1C49905FA943}" type="pres">
      <dgm:prSet presAssocID="{DE8350F6-C847-4739-93E5-264DE8F767BF}" presName="node" presStyleLbl="node1" presStyleIdx="1" presStyleCnt="6" custScaleY="130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6028EBB-C0FF-4187-9BED-73D8DE371DFC}" type="pres">
      <dgm:prSet presAssocID="{9A73CDE5-3F62-47FE-B790-4DB8D5D31E8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D0F6FA6-38D3-43E2-924F-CD60460B308E}" type="pres">
      <dgm:prSet presAssocID="{9A73CDE5-3F62-47FE-B790-4DB8D5D31E89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5E7DD08A-C1FC-4842-94B5-A773BB78D8B5}" type="pres">
      <dgm:prSet presAssocID="{F5F418D6-BC5C-4109-9C35-C9A5D09419F7}" presName="node" presStyleLbl="node1" presStyleIdx="2" presStyleCnt="6" custScaleY="130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CCDBFC6-6136-4DB2-8B95-87E28096B4E2}" type="pres">
      <dgm:prSet presAssocID="{D65F64FB-B0F3-4C5A-AC92-DCD6CF34E11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D15E772-2538-4780-8814-90A039FB8A2C}" type="pres">
      <dgm:prSet presAssocID="{D65F64FB-B0F3-4C5A-AC92-DCD6CF34E114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03E44312-434B-4CCC-90B2-61072D48A06F}" type="pres">
      <dgm:prSet presAssocID="{FCDAD929-955D-410C-8944-41D2D250C473}" presName="node" presStyleLbl="node1" presStyleIdx="3" presStyleCnt="6" custScaleY="130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B6C2353-B894-4174-A815-1E4983936D05}" type="pres">
      <dgm:prSet presAssocID="{7434E2D3-D85B-45D4-BF88-DF415C82F95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73B97E3-A0C1-40FA-AA90-983CD8FCA184}" type="pres">
      <dgm:prSet presAssocID="{7434E2D3-D85B-45D4-BF88-DF415C82F952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D25F4F39-C0B1-429E-9234-0291BC8EC96E}" type="pres">
      <dgm:prSet presAssocID="{5E0499AF-B128-45F0-8E20-D995CD10426C}" presName="node" presStyleLbl="node1" presStyleIdx="4" presStyleCnt="6" custScaleY="130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962E9A8-FC07-419B-B095-EFB4F12CEF64}" type="pres">
      <dgm:prSet presAssocID="{93ACCE66-A3AE-4544-A5CA-84DF8845F121}" presName="sibTrans" presStyleLbl="sibTrans1D1" presStyleIdx="4" presStyleCnt="5"/>
      <dgm:spPr/>
      <dgm:t>
        <a:bodyPr/>
        <a:lstStyle/>
        <a:p>
          <a:endParaRPr lang="ru-RU"/>
        </a:p>
      </dgm:t>
    </dgm:pt>
    <dgm:pt modelId="{76F1A7D8-F2D9-4DA4-AE05-9FA33E4AB845}" type="pres">
      <dgm:prSet presAssocID="{93ACCE66-A3AE-4544-A5CA-84DF8845F121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C3A0D438-C006-404B-9D18-BD22A015DA9D}" type="pres">
      <dgm:prSet presAssocID="{4B95CF02-482A-40BB-9F2A-C15FC8C6956D}" presName="node" presStyleLbl="node1" presStyleIdx="5" presStyleCnt="6" custScaleY="130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0079DCAF-F927-47BB-B59B-65725AE92502}" srcId="{CBED6ADA-F9E2-4386-BDF3-8F49A5C8AA9C}" destId="{FCDAD929-955D-410C-8944-41D2D250C473}" srcOrd="3" destOrd="0" parTransId="{AB8EE511-51D9-4699-94B7-20A7521B815F}" sibTransId="{7434E2D3-D85B-45D4-BF88-DF415C82F952}"/>
    <dgm:cxn modelId="{7B35072C-31A0-408B-B6B7-47460FBDFBBC}" type="presOf" srcId="{E15AA4C4-E36A-476A-A971-1F8EDB246039}" destId="{FDAFDFA2-FD08-4690-B680-A45EA9FE41C3}" srcOrd="0" destOrd="0" presId="urn:microsoft.com/office/officeart/2005/8/layout/bProcess3"/>
    <dgm:cxn modelId="{8103477F-F68F-4846-9622-5E942D8BDBE7}" type="presOf" srcId="{9A73CDE5-3F62-47FE-B790-4DB8D5D31E89}" destId="{66028EBB-C0FF-4187-9BED-73D8DE371DFC}" srcOrd="0" destOrd="0" presId="urn:microsoft.com/office/officeart/2005/8/layout/bProcess3"/>
    <dgm:cxn modelId="{FF9EFA88-71B2-4F97-AB91-303194E0AD73}" type="presOf" srcId="{7434E2D3-D85B-45D4-BF88-DF415C82F952}" destId="{773B97E3-A0C1-40FA-AA90-983CD8FCA184}" srcOrd="1" destOrd="0" presId="urn:microsoft.com/office/officeart/2005/8/layout/bProcess3"/>
    <dgm:cxn modelId="{4563485C-CB12-4B0A-98D5-EE0C9E473A65}" srcId="{CBED6ADA-F9E2-4386-BDF3-8F49A5C8AA9C}" destId="{E15AA4C4-E36A-476A-A971-1F8EDB246039}" srcOrd="0" destOrd="0" parTransId="{DB43C33F-E933-4EBA-9467-AA132638B673}" sibTransId="{AC90C1CD-16F2-42FA-AB6E-E21565C2E240}"/>
    <dgm:cxn modelId="{5358B05D-8EBF-4199-B87B-5A8E59A71CB3}" type="presOf" srcId="{AC90C1CD-16F2-42FA-AB6E-E21565C2E240}" destId="{8302CD37-25B3-414E-867C-A639C0C4EFDC}" srcOrd="1" destOrd="0" presId="urn:microsoft.com/office/officeart/2005/8/layout/bProcess3"/>
    <dgm:cxn modelId="{37367E0F-FEF1-4F3B-8CDE-41FE465386C4}" srcId="{CBED6ADA-F9E2-4386-BDF3-8F49A5C8AA9C}" destId="{F5F418D6-BC5C-4109-9C35-C9A5D09419F7}" srcOrd="2" destOrd="0" parTransId="{4E9BEC22-5C48-4BE7-8C13-0AFFDB667171}" sibTransId="{D65F64FB-B0F3-4C5A-AC92-DCD6CF34E114}"/>
    <dgm:cxn modelId="{39A1BDAF-9D7C-4524-B3E6-FA6C13F29341}" type="presOf" srcId="{4B95CF02-482A-40BB-9F2A-C15FC8C6956D}" destId="{C3A0D438-C006-404B-9D18-BD22A015DA9D}" srcOrd="0" destOrd="0" presId="urn:microsoft.com/office/officeart/2005/8/layout/bProcess3"/>
    <dgm:cxn modelId="{DAEA6218-F9EF-4C81-9603-92B362DBB702}" type="presOf" srcId="{93ACCE66-A3AE-4544-A5CA-84DF8845F121}" destId="{76F1A7D8-F2D9-4DA4-AE05-9FA33E4AB845}" srcOrd="1" destOrd="0" presId="urn:microsoft.com/office/officeart/2005/8/layout/bProcess3"/>
    <dgm:cxn modelId="{685DA308-97CA-4061-8B02-B33E1782516A}" type="presOf" srcId="{93ACCE66-A3AE-4544-A5CA-84DF8845F121}" destId="{8962E9A8-FC07-419B-B095-EFB4F12CEF64}" srcOrd="0" destOrd="0" presId="urn:microsoft.com/office/officeart/2005/8/layout/bProcess3"/>
    <dgm:cxn modelId="{B5E27F6B-5299-4BC0-8D19-CF724B37C840}" type="presOf" srcId="{F5F418D6-BC5C-4109-9C35-C9A5D09419F7}" destId="{5E7DD08A-C1FC-4842-94B5-A773BB78D8B5}" srcOrd="0" destOrd="0" presId="urn:microsoft.com/office/officeart/2005/8/layout/bProcess3"/>
    <dgm:cxn modelId="{8FBDB285-D451-4B3E-A063-198E56854E0B}" srcId="{CBED6ADA-F9E2-4386-BDF3-8F49A5C8AA9C}" destId="{5E0499AF-B128-45F0-8E20-D995CD10426C}" srcOrd="4" destOrd="0" parTransId="{96F8A820-C77E-4AE8-8CF3-67F40527D062}" sibTransId="{93ACCE66-A3AE-4544-A5CA-84DF8845F121}"/>
    <dgm:cxn modelId="{5A7C928B-40B8-4857-9ED3-BCD15C6E392E}" type="presOf" srcId="{D65F64FB-B0F3-4C5A-AC92-DCD6CF34E114}" destId="{3D15E772-2538-4780-8814-90A039FB8A2C}" srcOrd="1" destOrd="0" presId="urn:microsoft.com/office/officeart/2005/8/layout/bProcess3"/>
    <dgm:cxn modelId="{82BBB2DA-5113-4CA6-8402-912B40454A04}" type="presOf" srcId="{D65F64FB-B0F3-4C5A-AC92-DCD6CF34E114}" destId="{1CCDBFC6-6136-4DB2-8B95-87E28096B4E2}" srcOrd="0" destOrd="0" presId="urn:microsoft.com/office/officeart/2005/8/layout/bProcess3"/>
    <dgm:cxn modelId="{DED6C889-6488-4F1B-940D-8129FBFF2BCD}" type="presOf" srcId="{CBED6ADA-F9E2-4386-BDF3-8F49A5C8AA9C}" destId="{7B823171-B919-4CB9-A71E-AA4D0DFF0C17}" srcOrd="0" destOrd="0" presId="urn:microsoft.com/office/officeart/2005/8/layout/bProcess3"/>
    <dgm:cxn modelId="{D42004CC-F44A-4A7B-8C88-1340A24FF73D}" type="presOf" srcId="{DE8350F6-C847-4739-93E5-264DE8F767BF}" destId="{57D8087F-A420-4FF6-972E-1C49905FA943}" srcOrd="0" destOrd="0" presId="urn:microsoft.com/office/officeart/2005/8/layout/bProcess3"/>
    <dgm:cxn modelId="{41ED69EA-4170-4844-AC17-C54D78C70E62}" srcId="{CBED6ADA-F9E2-4386-BDF3-8F49A5C8AA9C}" destId="{4B95CF02-482A-40BB-9F2A-C15FC8C6956D}" srcOrd="5" destOrd="0" parTransId="{A73603C2-62CA-4A05-952C-93C5CDF35422}" sibTransId="{DAEB3C07-C0A8-4611-A7AA-91DEECE39C2D}"/>
    <dgm:cxn modelId="{CE08B35C-3FCC-40AB-860E-5CAB8BDAA862}" type="presOf" srcId="{7434E2D3-D85B-45D4-BF88-DF415C82F952}" destId="{1B6C2353-B894-4174-A815-1E4983936D05}" srcOrd="0" destOrd="0" presId="urn:microsoft.com/office/officeart/2005/8/layout/bProcess3"/>
    <dgm:cxn modelId="{C9F2732C-F9B2-4EC5-B28E-CFF33DA3C6AA}" srcId="{CBED6ADA-F9E2-4386-BDF3-8F49A5C8AA9C}" destId="{DE8350F6-C847-4739-93E5-264DE8F767BF}" srcOrd="1" destOrd="0" parTransId="{7B3757D7-548E-4A17-BA19-ECE735A31689}" sibTransId="{9A73CDE5-3F62-47FE-B790-4DB8D5D31E89}"/>
    <dgm:cxn modelId="{DC752DE8-9B80-4BA2-AFA5-DFB6DB580116}" type="presOf" srcId="{5E0499AF-B128-45F0-8E20-D995CD10426C}" destId="{D25F4F39-C0B1-429E-9234-0291BC8EC96E}" srcOrd="0" destOrd="0" presId="urn:microsoft.com/office/officeart/2005/8/layout/bProcess3"/>
    <dgm:cxn modelId="{A579171E-7899-45D2-B8A4-D08F94123E9E}" type="presOf" srcId="{AC90C1CD-16F2-42FA-AB6E-E21565C2E240}" destId="{91AC1040-2630-4EB6-B373-F700E399C6D2}" srcOrd="0" destOrd="0" presId="urn:microsoft.com/office/officeart/2005/8/layout/bProcess3"/>
    <dgm:cxn modelId="{2EEFC5F4-2C7E-4574-BA6E-D46EAA72120C}" type="presOf" srcId="{9A73CDE5-3F62-47FE-B790-4DB8D5D31E89}" destId="{AD0F6FA6-38D3-43E2-924F-CD60460B308E}" srcOrd="1" destOrd="0" presId="urn:microsoft.com/office/officeart/2005/8/layout/bProcess3"/>
    <dgm:cxn modelId="{3E99D49D-BDD6-4D14-B51C-D5D3B76042FF}" type="presOf" srcId="{FCDAD929-955D-410C-8944-41D2D250C473}" destId="{03E44312-434B-4CCC-90B2-61072D48A06F}" srcOrd="0" destOrd="0" presId="urn:microsoft.com/office/officeart/2005/8/layout/bProcess3"/>
    <dgm:cxn modelId="{B33FB07E-8788-4FA1-B631-83C4A7342271}" type="presParOf" srcId="{7B823171-B919-4CB9-A71E-AA4D0DFF0C17}" destId="{FDAFDFA2-FD08-4690-B680-A45EA9FE41C3}" srcOrd="0" destOrd="0" presId="urn:microsoft.com/office/officeart/2005/8/layout/bProcess3"/>
    <dgm:cxn modelId="{7A131E77-C99F-42C7-B07D-70A8AF88F47D}" type="presParOf" srcId="{7B823171-B919-4CB9-A71E-AA4D0DFF0C17}" destId="{91AC1040-2630-4EB6-B373-F700E399C6D2}" srcOrd="1" destOrd="0" presId="urn:microsoft.com/office/officeart/2005/8/layout/bProcess3"/>
    <dgm:cxn modelId="{5205BBF4-0066-43CE-A316-B757F55145FB}" type="presParOf" srcId="{91AC1040-2630-4EB6-B373-F700E399C6D2}" destId="{8302CD37-25B3-414E-867C-A639C0C4EFDC}" srcOrd="0" destOrd="0" presId="urn:microsoft.com/office/officeart/2005/8/layout/bProcess3"/>
    <dgm:cxn modelId="{5346126F-B971-41F6-A988-B753617C059D}" type="presParOf" srcId="{7B823171-B919-4CB9-A71E-AA4D0DFF0C17}" destId="{57D8087F-A420-4FF6-972E-1C49905FA943}" srcOrd="2" destOrd="0" presId="urn:microsoft.com/office/officeart/2005/8/layout/bProcess3"/>
    <dgm:cxn modelId="{60E5CEF4-11F1-4D9E-A289-F29430C670F4}" type="presParOf" srcId="{7B823171-B919-4CB9-A71E-AA4D0DFF0C17}" destId="{66028EBB-C0FF-4187-9BED-73D8DE371DFC}" srcOrd="3" destOrd="0" presId="urn:microsoft.com/office/officeart/2005/8/layout/bProcess3"/>
    <dgm:cxn modelId="{A2D31872-3F85-4DBB-9A6E-50212CA5612F}" type="presParOf" srcId="{66028EBB-C0FF-4187-9BED-73D8DE371DFC}" destId="{AD0F6FA6-38D3-43E2-924F-CD60460B308E}" srcOrd="0" destOrd="0" presId="urn:microsoft.com/office/officeart/2005/8/layout/bProcess3"/>
    <dgm:cxn modelId="{6EFFC496-7A73-49AD-9E0E-178943E7663D}" type="presParOf" srcId="{7B823171-B919-4CB9-A71E-AA4D0DFF0C17}" destId="{5E7DD08A-C1FC-4842-94B5-A773BB78D8B5}" srcOrd="4" destOrd="0" presId="urn:microsoft.com/office/officeart/2005/8/layout/bProcess3"/>
    <dgm:cxn modelId="{2CD8C943-DE28-4EE8-91C4-94E6E3FC278D}" type="presParOf" srcId="{7B823171-B919-4CB9-A71E-AA4D0DFF0C17}" destId="{1CCDBFC6-6136-4DB2-8B95-87E28096B4E2}" srcOrd="5" destOrd="0" presId="urn:microsoft.com/office/officeart/2005/8/layout/bProcess3"/>
    <dgm:cxn modelId="{1E745598-A77B-4003-AE73-9ED5BC529C24}" type="presParOf" srcId="{1CCDBFC6-6136-4DB2-8B95-87E28096B4E2}" destId="{3D15E772-2538-4780-8814-90A039FB8A2C}" srcOrd="0" destOrd="0" presId="urn:microsoft.com/office/officeart/2005/8/layout/bProcess3"/>
    <dgm:cxn modelId="{1F98A856-F07F-454D-9983-4F48F5ACC03C}" type="presParOf" srcId="{7B823171-B919-4CB9-A71E-AA4D0DFF0C17}" destId="{03E44312-434B-4CCC-90B2-61072D48A06F}" srcOrd="6" destOrd="0" presId="urn:microsoft.com/office/officeart/2005/8/layout/bProcess3"/>
    <dgm:cxn modelId="{F2EC0362-E522-4BE1-A434-24B2DFE644C4}" type="presParOf" srcId="{7B823171-B919-4CB9-A71E-AA4D0DFF0C17}" destId="{1B6C2353-B894-4174-A815-1E4983936D05}" srcOrd="7" destOrd="0" presId="urn:microsoft.com/office/officeart/2005/8/layout/bProcess3"/>
    <dgm:cxn modelId="{22BAC81D-20B1-4D39-8E02-E7A5933FB6F6}" type="presParOf" srcId="{1B6C2353-B894-4174-A815-1E4983936D05}" destId="{773B97E3-A0C1-40FA-AA90-983CD8FCA184}" srcOrd="0" destOrd="0" presId="urn:microsoft.com/office/officeart/2005/8/layout/bProcess3"/>
    <dgm:cxn modelId="{F97C95FF-B729-4FD6-B3BB-E70CF2FD3F27}" type="presParOf" srcId="{7B823171-B919-4CB9-A71E-AA4D0DFF0C17}" destId="{D25F4F39-C0B1-429E-9234-0291BC8EC96E}" srcOrd="8" destOrd="0" presId="urn:microsoft.com/office/officeart/2005/8/layout/bProcess3"/>
    <dgm:cxn modelId="{6F9D0FEC-0486-416F-AFFF-0DAE7D4639D6}" type="presParOf" srcId="{7B823171-B919-4CB9-A71E-AA4D0DFF0C17}" destId="{8962E9A8-FC07-419B-B095-EFB4F12CEF64}" srcOrd="9" destOrd="0" presId="urn:microsoft.com/office/officeart/2005/8/layout/bProcess3"/>
    <dgm:cxn modelId="{1366FCB0-1C66-4EDE-AEB3-FF5CC63A051B}" type="presParOf" srcId="{8962E9A8-FC07-419B-B095-EFB4F12CEF64}" destId="{76F1A7D8-F2D9-4DA4-AE05-9FA33E4AB845}" srcOrd="0" destOrd="0" presId="urn:microsoft.com/office/officeart/2005/8/layout/bProcess3"/>
    <dgm:cxn modelId="{F2466182-0D38-4740-8CDD-106DC618AD8A}" type="presParOf" srcId="{7B823171-B919-4CB9-A71E-AA4D0DFF0C17}" destId="{C3A0D438-C006-404B-9D18-BD22A015DA9D}" srcOrd="10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7AFCE0-C8C3-441D-BF58-D8F88564CD8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00267AD-8204-4462-AA53-7C5BEC6B8BD1}">
      <dgm:prSet custT="1"/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Улучшить систему внутреннего контроля на предприятие по учету расчетов с поставщиками и подрядчиками</a:t>
          </a:r>
          <a:endParaRPr lang="ru-RU" sz="1600" dirty="0">
            <a:latin typeface="Bookman Old Style" pitchFamily="18" charset="0"/>
          </a:endParaRPr>
        </a:p>
      </dgm:t>
    </dgm:pt>
    <dgm:pt modelId="{EC243286-6FD4-49E0-8884-AE18067B851E}" type="parTrans" cxnId="{CF4324E8-036E-4383-AA8E-327E74FE4CFB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6A93A9A0-0C38-4B00-8A27-F47D47A6DFDE}" type="sibTrans" cxnId="{CF4324E8-036E-4383-AA8E-327E74FE4CFB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F05969F5-01B1-495F-A4B1-6754D61A0A79}">
      <dgm:prSet custT="1"/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Разработать учетный регистр, обобщающий информацию о величине кредиторской задолженности и позволяющий сгруппировать учетные данные в разрезе каждого контрагента</a:t>
          </a:r>
          <a:endParaRPr lang="ru-RU" sz="1600" dirty="0">
            <a:latin typeface="Bookman Old Style" pitchFamily="18" charset="0"/>
          </a:endParaRPr>
        </a:p>
      </dgm:t>
    </dgm:pt>
    <dgm:pt modelId="{71C99905-DAF8-449A-BEFA-A36181AACBDC}" type="parTrans" cxnId="{D1994D91-6C4A-4A10-B48E-60EE9CFF0CC2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FD34FC8A-FC2B-4916-9779-7F33F99F615B}" type="sibTrans" cxnId="{D1994D91-6C4A-4A10-B48E-60EE9CFF0CC2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03A36C85-2DFE-4A21-9C36-3774B4E02AEC}">
      <dgm:prSet custT="1"/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Проводить инвентаризации расчетов с поставщиками и подрядчиками</a:t>
          </a:r>
          <a:endParaRPr lang="ru-RU" sz="1600" dirty="0">
            <a:latin typeface="Bookman Old Style" pitchFamily="18" charset="0"/>
          </a:endParaRPr>
        </a:p>
      </dgm:t>
    </dgm:pt>
    <dgm:pt modelId="{CFB7B435-E924-4CA7-BC2C-66C270AC240B}" type="parTrans" cxnId="{7F501908-F209-4F81-BDDC-18F5B3498BB4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828F4A61-972B-4D6A-A722-BA0361F9A1B5}" type="sibTrans" cxnId="{7F501908-F209-4F81-BDDC-18F5B3498BB4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AC5834E7-4326-4DC1-BA8C-0E0AADC23C45}">
      <dgm:prSet custT="1"/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Производить анализ состава и структуры кредиторской задолженности по конкретным поставщикам и подрядчикам, а также по срокам образования или срокам их возможного погашения</a:t>
          </a:r>
          <a:endParaRPr lang="ru-RU" sz="1600" dirty="0">
            <a:latin typeface="Bookman Old Style" pitchFamily="18" charset="0"/>
          </a:endParaRPr>
        </a:p>
      </dgm:t>
    </dgm:pt>
    <dgm:pt modelId="{BD2115E0-405E-4696-918A-16A908909B0F}" type="parTrans" cxnId="{52958B01-1F9B-4FBC-9710-8FA8ECF52670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8CFFF1E3-4ABC-4D9B-8784-25460BDDA32A}" type="sibTrans" cxnId="{52958B01-1F9B-4FBC-9710-8FA8ECF52670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2E31498F-44E8-425C-BA6D-557EDEB2155A}">
      <dgm:prSet custT="1"/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Ввести документооборот, так как данные о сроках образования (погашения) задолженности должны быть регулярными и оперативными</a:t>
          </a:r>
          <a:endParaRPr lang="ru-RU" sz="1600" dirty="0">
            <a:latin typeface="Bookman Old Style" pitchFamily="18" charset="0"/>
          </a:endParaRPr>
        </a:p>
      </dgm:t>
    </dgm:pt>
    <dgm:pt modelId="{1B70AC43-C8A6-4815-998E-6763592C8A02}" type="parTrans" cxnId="{CCD6311B-3EFD-41C7-8294-185EADF42661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41737DD4-0547-4BEE-A89C-55DBC0622DEE}" type="sibTrans" cxnId="{CCD6311B-3EFD-41C7-8294-185EADF42661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2452BA09-51A8-4A73-A7BB-1A21919752F0}" type="pres">
      <dgm:prSet presAssocID="{3C7AFCE0-C8C3-441D-BF58-D8F88564CD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C0795E5-3103-46F2-93A9-187B51F232F7}" type="pres">
      <dgm:prSet presAssocID="{3C7AFCE0-C8C3-441D-BF58-D8F88564CD8A}" presName="Name1" presStyleCnt="0"/>
      <dgm:spPr/>
    </dgm:pt>
    <dgm:pt modelId="{EF887DD9-43F1-4BB5-AF4B-3680CE48E507}" type="pres">
      <dgm:prSet presAssocID="{3C7AFCE0-C8C3-441D-BF58-D8F88564CD8A}" presName="cycle" presStyleCnt="0"/>
      <dgm:spPr/>
    </dgm:pt>
    <dgm:pt modelId="{1E363652-D21A-45BF-BB49-9351143D0D95}" type="pres">
      <dgm:prSet presAssocID="{3C7AFCE0-C8C3-441D-BF58-D8F88564CD8A}" presName="srcNode" presStyleLbl="node1" presStyleIdx="0" presStyleCnt="5"/>
      <dgm:spPr/>
    </dgm:pt>
    <dgm:pt modelId="{0AE4B74A-F787-4685-8B0E-F80ABE2E5F4F}" type="pres">
      <dgm:prSet presAssocID="{3C7AFCE0-C8C3-441D-BF58-D8F88564CD8A}" presName="conn" presStyleLbl="parChTrans1D2" presStyleIdx="0" presStyleCnt="1"/>
      <dgm:spPr/>
      <dgm:t>
        <a:bodyPr/>
        <a:lstStyle/>
        <a:p>
          <a:endParaRPr lang="ru-RU"/>
        </a:p>
      </dgm:t>
    </dgm:pt>
    <dgm:pt modelId="{95F65E9E-FAD8-4F80-9CD7-766F842C775B}" type="pres">
      <dgm:prSet presAssocID="{3C7AFCE0-C8C3-441D-BF58-D8F88564CD8A}" presName="extraNode" presStyleLbl="node1" presStyleIdx="0" presStyleCnt="5"/>
      <dgm:spPr/>
    </dgm:pt>
    <dgm:pt modelId="{B1885EAD-63CC-457B-9A20-131A7807128A}" type="pres">
      <dgm:prSet presAssocID="{3C7AFCE0-C8C3-441D-BF58-D8F88564CD8A}" presName="dstNode" presStyleLbl="node1" presStyleIdx="0" presStyleCnt="5"/>
      <dgm:spPr/>
    </dgm:pt>
    <dgm:pt modelId="{DF98C14E-C351-4213-986D-E6D3FD251A36}" type="pres">
      <dgm:prSet presAssocID="{000267AD-8204-4462-AA53-7C5BEC6B8BD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56DC9-CD40-4449-B372-0D9E730FE0F0}" type="pres">
      <dgm:prSet presAssocID="{000267AD-8204-4462-AA53-7C5BEC6B8BD1}" presName="accent_1" presStyleCnt="0"/>
      <dgm:spPr/>
    </dgm:pt>
    <dgm:pt modelId="{60F9405F-56F9-4066-86C7-8B215741085B}" type="pres">
      <dgm:prSet presAssocID="{000267AD-8204-4462-AA53-7C5BEC6B8BD1}" presName="accentRepeatNode" presStyleLbl="solidFgAcc1" presStyleIdx="0" presStyleCnt="5"/>
      <dgm:spPr/>
    </dgm:pt>
    <dgm:pt modelId="{79069140-B059-4E35-955A-548D2E71D1E3}" type="pres">
      <dgm:prSet presAssocID="{F05969F5-01B1-495F-A4B1-6754D61A0A7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8EA40-7CCB-4896-8821-50088B5486DE}" type="pres">
      <dgm:prSet presAssocID="{F05969F5-01B1-495F-A4B1-6754D61A0A79}" presName="accent_2" presStyleCnt="0"/>
      <dgm:spPr/>
    </dgm:pt>
    <dgm:pt modelId="{58CF674C-5B16-46DA-A219-DE68C5070A7A}" type="pres">
      <dgm:prSet presAssocID="{F05969F5-01B1-495F-A4B1-6754D61A0A79}" presName="accentRepeatNode" presStyleLbl="solidFgAcc1" presStyleIdx="1" presStyleCnt="5"/>
      <dgm:spPr/>
    </dgm:pt>
    <dgm:pt modelId="{F2C69FB4-71EF-4E35-B08E-6F225759F42D}" type="pres">
      <dgm:prSet presAssocID="{03A36C85-2DFE-4A21-9C36-3774B4E02AE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76C72-4E80-4F9C-B210-627E57BEE6E2}" type="pres">
      <dgm:prSet presAssocID="{03A36C85-2DFE-4A21-9C36-3774B4E02AEC}" presName="accent_3" presStyleCnt="0"/>
      <dgm:spPr/>
    </dgm:pt>
    <dgm:pt modelId="{7C071E63-8B2A-4DB3-88CF-D3290EE6D0DF}" type="pres">
      <dgm:prSet presAssocID="{03A36C85-2DFE-4A21-9C36-3774B4E02AEC}" presName="accentRepeatNode" presStyleLbl="solidFgAcc1" presStyleIdx="2" presStyleCnt="5"/>
      <dgm:spPr/>
    </dgm:pt>
    <dgm:pt modelId="{D357B4A8-E6F0-467C-8065-D857E5AE255C}" type="pres">
      <dgm:prSet presAssocID="{AC5834E7-4326-4DC1-BA8C-0E0AADC23C4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761FA-C43C-43C8-95DA-345DAE01FDA0}" type="pres">
      <dgm:prSet presAssocID="{AC5834E7-4326-4DC1-BA8C-0E0AADC23C45}" presName="accent_4" presStyleCnt="0"/>
      <dgm:spPr/>
    </dgm:pt>
    <dgm:pt modelId="{69FF6921-116A-4F52-ACB0-7F26B8BBD394}" type="pres">
      <dgm:prSet presAssocID="{AC5834E7-4326-4DC1-BA8C-0E0AADC23C45}" presName="accentRepeatNode" presStyleLbl="solidFgAcc1" presStyleIdx="3" presStyleCnt="5"/>
      <dgm:spPr/>
    </dgm:pt>
    <dgm:pt modelId="{B715AA04-FDF8-49BC-A292-42E7867398EC}" type="pres">
      <dgm:prSet presAssocID="{2E31498F-44E8-425C-BA6D-557EDEB2155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136B7-05B9-4EC7-841A-1B9B9078C452}" type="pres">
      <dgm:prSet presAssocID="{2E31498F-44E8-425C-BA6D-557EDEB2155A}" presName="accent_5" presStyleCnt="0"/>
      <dgm:spPr/>
    </dgm:pt>
    <dgm:pt modelId="{9F2E7B14-086B-4779-BE84-EF9FEEEFCA20}" type="pres">
      <dgm:prSet presAssocID="{2E31498F-44E8-425C-BA6D-557EDEB2155A}" presName="accentRepeatNode" presStyleLbl="solidFgAcc1" presStyleIdx="4" presStyleCnt="5"/>
      <dgm:spPr/>
    </dgm:pt>
  </dgm:ptLst>
  <dgm:cxnLst>
    <dgm:cxn modelId="{D1994D91-6C4A-4A10-B48E-60EE9CFF0CC2}" srcId="{3C7AFCE0-C8C3-441D-BF58-D8F88564CD8A}" destId="{F05969F5-01B1-495F-A4B1-6754D61A0A79}" srcOrd="1" destOrd="0" parTransId="{71C99905-DAF8-449A-BEFA-A36181AACBDC}" sibTransId="{FD34FC8A-FC2B-4916-9779-7F33F99F615B}"/>
    <dgm:cxn modelId="{70BCEB93-E414-4082-BD52-052297E2491E}" type="presOf" srcId="{000267AD-8204-4462-AA53-7C5BEC6B8BD1}" destId="{DF98C14E-C351-4213-986D-E6D3FD251A36}" srcOrd="0" destOrd="0" presId="urn:microsoft.com/office/officeart/2008/layout/VerticalCurvedList"/>
    <dgm:cxn modelId="{E8B911D7-AE9B-4E98-A9ED-A943C21E10DD}" type="presOf" srcId="{AC5834E7-4326-4DC1-BA8C-0E0AADC23C45}" destId="{D357B4A8-E6F0-467C-8065-D857E5AE255C}" srcOrd="0" destOrd="0" presId="urn:microsoft.com/office/officeart/2008/layout/VerticalCurvedList"/>
    <dgm:cxn modelId="{CCD6311B-3EFD-41C7-8294-185EADF42661}" srcId="{3C7AFCE0-C8C3-441D-BF58-D8F88564CD8A}" destId="{2E31498F-44E8-425C-BA6D-557EDEB2155A}" srcOrd="4" destOrd="0" parTransId="{1B70AC43-C8A6-4815-998E-6763592C8A02}" sibTransId="{41737DD4-0547-4BEE-A89C-55DBC0622DEE}"/>
    <dgm:cxn modelId="{F010022A-EDBB-441C-AC15-13F7CD00EC41}" type="presOf" srcId="{2E31498F-44E8-425C-BA6D-557EDEB2155A}" destId="{B715AA04-FDF8-49BC-A292-42E7867398EC}" srcOrd="0" destOrd="0" presId="urn:microsoft.com/office/officeart/2008/layout/VerticalCurvedList"/>
    <dgm:cxn modelId="{52958B01-1F9B-4FBC-9710-8FA8ECF52670}" srcId="{3C7AFCE0-C8C3-441D-BF58-D8F88564CD8A}" destId="{AC5834E7-4326-4DC1-BA8C-0E0AADC23C45}" srcOrd="3" destOrd="0" parTransId="{BD2115E0-405E-4696-918A-16A908909B0F}" sibTransId="{8CFFF1E3-4ABC-4D9B-8784-25460BDDA32A}"/>
    <dgm:cxn modelId="{9CC5F4C2-2D6F-46EE-8D29-A22AFD63F405}" type="presOf" srcId="{F05969F5-01B1-495F-A4B1-6754D61A0A79}" destId="{79069140-B059-4E35-955A-548D2E71D1E3}" srcOrd="0" destOrd="0" presId="urn:microsoft.com/office/officeart/2008/layout/VerticalCurvedList"/>
    <dgm:cxn modelId="{CF4324E8-036E-4383-AA8E-327E74FE4CFB}" srcId="{3C7AFCE0-C8C3-441D-BF58-D8F88564CD8A}" destId="{000267AD-8204-4462-AA53-7C5BEC6B8BD1}" srcOrd="0" destOrd="0" parTransId="{EC243286-6FD4-49E0-8884-AE18067B851E}" sibTransId="{6A93A9A0-0C38-4B00-8A27-F47D47A6DFDE}"/>
    <dgm:cxn modelId="{2011F318-A3DC-4E91-81C0-1D635E2439B6}" type="presOf" srcId="{3C7AFCE0-C8C3-441D-BF58-D8F88564CD8A}" destId="{2452BA09-51A8-4A73-A7BB-1A21919752F0}" srcOrd="0" destOrd="0" presId="urn:microsoft.com/office/officeart/2008/layout/VerticalCurvedList"/>
    <dgm:cxn modelId="{06BD4CF6-F7EF-497B-B0D9-28E51AA50CA4}" type="presOf" srcId="{6A93A9A0-0C38-4B00-8A27-F47D47A6DFDE}" destId="{0AE4B74A-F787-4685-8B0E-F80ABE2E5F4F}" srcOrd="0" destOrd="0" presId="urn:microsoft.com/office/officeart/2008/layout/VerticalCurvedList"/>
    <dgm:cxn modelId="{7F501908-F209-4F81-BDDC-18F5B3498BB4}" srcId="{3C7AFCE0-C8C3-441D-BF58-D8F88564CD8A}" destId="{03A36C85-2DFE-4A21-9C36-3774B4E02AEC}" srcOrd="2" destOrd="0" parTransId="{CFB7B435-E924-4CA7-BC2C-66C270AC240B}" sibTransId="{828F4A61-972B-4D6A-A722-BA0361F9A1B5}"/>
    <dgm:cxn modelId="{6576330D-ED2B-4F70-9C4A-3858CFAD3605}" type="presOf" srcId="{03A36C85-2DFE-4A21-9C36-3774B4E02AEC}" destId="{F2C69FB4-71EF-4E35-B08E-6F225759F42D}" srcOrd="0" destOrd="0" presId="urn:microsoft.com/office/officeart/2008/layout/VerticalCurvedList"/>
    <dgm:cxn modelId="{63D0CCD8-B2FC-4B18-85B8-994E305A2E9A}" type="presParOf" srcId="{2452BA09-51A8-4A73-A7BB-1A21919752F0}" destId="{FC0795E5-3103-46F2-93A9-187B51F232F7}" srcOrd="0" destOrd="0" presId="urn:microsoft.com/office/officeart/2008/layout/VerticalCurvedList"/>
    <dgm:cxn modelId="{F5CEA1EB-64B8-4C76-84AE-2B03132A1953}" type="presParOf" srcId="{FC0795E5-3103-46F2-93A9-187B51F232F7}" destId="{EF887DD9-43F1-4BB5-AF4B-3680CE48E507}" srcOrd="0" destOrd="0" presId="urn:microsoft.com/office/officeart/2008/layout/VerticalCurvedList"/>
    <dgm:cxn modelId="{241AB45C-9B3D-4ECE-87C5-974A6659F449}" type="presParOf" srcId="{EF887DD9-43F1-4BB5-AF4B-3680CE48E507}" destId="{1E363652-D21A-45BF-BB49-9351143D0D95}" srcOrd="0" destOrd="0" presId="urn:microsoft.com/office/officeart/2008/layout/VerticalCurvedList"/>
    <dgm:cxn modelId="{1C394D01-1136-4AD3-B6BA-991A7F297BE9}" type="presParOf" srcId="{EF887DD9-43F1-4BB5-AF4B-3680CE48E507}" destId="{0AE4B74A-F787-4685-8B0E-F80ABE2E5F4F}" srcOrd="1" destOrd="0" presId="urn:microsoft.com/office/officeart/2008/layout/VerticalCurvedList"/>
    <dgm:cxn modelId="{68865CA4-0979-4B6B-9C39-6A80B3655FE3}" type="presParOf" srcId="{EF887DD9-43F1-4BB5-AF4B-3680CE48E507}" destId="{95F65E9E-FAD8-4F80-9CD7-766F842C775B}" srcOrd="2" destOrd="0" presId="urn:microsoft.com/office/officeart/2008/layout/VerticalCurvedList"/>
    <dgm:cxn modelId="{61A1BD35-5A9A-4AD4-B418-A93C961814FB}" type="presParOf" srcId="{EF887DD9-43F1-4BB5-AF4B-3680CE48E507}" destId="{B1885EAD-63CC-457B-9A20-131A7807128A}" srcOrd="3" destOrd="0" presId="urn:microsoft.com/office/officeart/2008/layout/VerticalCurvedList"/>
    <dgm:cxn modelId="{FB887995-858C-44E8-B8F6-1AD830FE090D}" type="presParOf" srcId="{FC0795E5-3103-46F2-93A9-187B51F232F7}" destId="{DF98C14E-C351-4213-986D-E6D3FD251A36}" srcOrd="1" destOrd="0" presId="urn:microsoft.com/office/officeart/2008/layout/VerticalCurvedList"/>
    <dgm:cxn modelId="{1E396A25-6EA5-465F-B0E3-2D9BAB0E6565}" type="presParOf" srcId="{FC0795E5-3103-46F2-93A9-187B51F232F7}" destId="{00956DC9-CD40-4449-B372-0D9E730FE0F0}" srcOrd="2" destOrd="0" presId="urn:microsoft.com/office/officeart/2008/layout/VerticalCurvedList"/>
    <dgm:cxn modelId="{B3BC4241-0F9C-4BFB-AC82-86465825BE62}" type="presParOf" srcId="{00956DC9-CD40-4449-B372-0D9E730FE0F0}" destId="{60F9405F-56F9-4066-86C7-8B215741085B}" srcOrd="0" destOrd="0" presId="urn:microsoft.com/office/officeart/2008/layout/VerticalCurvedList"/>
    <dgm:cxn modelId="{92699C60-5CA6-4BD3-8922-02B0562E3862}" type="presParOf" srcId="{FC0795E5-3103-46F2-93A9-187B51F232F7}" destId="{79069140-B059-4E35-955A-548D2E71D1E3}" srcOrd="3" destOrd="0" presId="urn:microsoft.com/office/officeart/2008/layout/VerticalCurvedList"/>
    <dgm:cxn modelId="{7B17B53C-E908-4CD3-8B77-207660688C3F}" type="presParOf" srcId="{FC0795E5-3103-46F2-93A9-187B51F232F7}" destId="{C348EA40-7CCB-4896-8821-50088B5486DE}" srcOrd="4" destOrd="0" presId="urn:microsoft.com/office/officeart/2008/layout/VerticalCurvedList"/>
    <dgm:cxn modelId="{D2AA1300-8486-40CF-B0C8-7EA2BA41CE7D}" type="presParOf" srcId="{C348EA40-7CCB-4896-8821-50088B5486DE}" destId="{58CF674C-5B16-46DA-A219-DE68C5070A7A}" srcOrd="0" destOrd="0" presId="urn:microsoft.com/office/officeart/2008/layout/VerticalCurvedList"/>
    <dgm:cxn modelId="{95400FDD-0288-42F9-9760-3327154366F5}" type="presParOf" srcId="{FC0795E5-3103-46F2-93A9-187B51F232F7}" destId="{F2C69FB4-71EF-4E35-B08E-6F225759F42D}" srcOrd="5" destOrd="0" presId="urn:microsoft.com/office/officeart/2008/layout/VerticalCurvedList"/>
    <dgm:cxn modelId="{47180047-6841-4232-936F-D9B22A7404A4}" type="presParOf" srcId="{FC0795E5-3103-46F2-93A9-187B51F232F7}" destId="{66976C72-4E80-4F9C-B210-627E57BEE6E2}" srcOrd="6" destOrd="0" presId="urn:microsoft.com/office/officeart/2008/layout/VerticalCurvedList"/>
    <dgm:cxn modelId="{9D056BA8-B271-4F69-80B9-67D8C7829324}" type="presParOf" srcId="{66976C72-4E80-4F9C-B210-627E57BEE6E2}" destId="{7C071E63-8B2A-4DB3-88CF-D3290EE6D0DF}" srcOrd="0" destOrd="0" presId="urn:microsoft.com/office/officeart/2008/layout/VerticalCurvedList"/>
    <dgm:cxn modelId="{05A42128-5D55-401B-8297-857F065ECEB5}" type="presParOf" srcId="{FC0795E5-3103-46F2-93A9-187B51F232F7}" destId="{D357B4A8-E6F0-467C-8065-D857E5AE255C}" srcOrd="7" destOrd="0" presId="urn:microsoft.com/office/officeart/2008/layout/VerticalCurvedList"/>
    <dgm:cxn modelId="{DAFDF1FE-FAB0-4B01-ACB6-D351B16AA8DB}" type="presParOf" srcId="{FC0795E5-3103-46F2-93A9-187B51F232F7}" destId="{938761FA-C43C-43C8-95DA-345DAE01FDA0}" srcOrd="8" destOrd="0" presId="urn:microsoft.com/office/officeart/2008/layout/VerticalCurvedList"/>
    <dgm:cxn modelId="{F5D2A0C0-CD6C-4994-8DFD-76C37E3C8A1F}" type="presParOf" srcId="{938761FA-C43C-43C8-95DA-345DAE01FDA0}" destId="{69FF6921-116A-4F52-ACB0-7F26B8BBD394}" srcOrd="0" destOrd="0" presId="urn:microsoft.com/office/officeart/2008/layout/VerticalCurvedList"/>
    <dgm:cxn modelId="{274C4EA4-8CA8-41DE-8C1C-AF06F10D9592}" type="presParOf" srcId="{FC0795E5-3103-46F2-93A9-187B51F232F7}" destId="{B715AA04-FDF8-49BC-A292-42E7867398EC}" srcOrd="9" destOrd="0" presId="urn:microsoft.com/office/officeart/2008/layout/VerticalCurvedList"/>
    <dgm:cxn modelId="{645A9B51-D61C-405A-BE1C-D244A06526D1}" type="presParOf" srcId="{FC0795E5-3103-46F2-93A9-187B51F232F7}" destId="{4FA136B7-05B9-4EC7-841A-1B9B9078C452}" srcOrd="10" destOrd="0" presId="urn:microsoft.com/office/officeart/2008/layout/VerticalCurvedList"/>
    <dgm:cxn modelId="{2A6DBD7C-BB63-4AB4-B149-62FE1DE35D3D}" type="presParOf" srcId="{4FA136B7-05B9-4EC7-841A-1B9B9078C452}" destId="{9F2E7B14-086B-4779-BE84-EF9FEEEFCA20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80C7B-61B5-4578-A9F9-CE3655A0E6D1}">
      <dsp:nvSpPr>
        <dsp:cNvPr id="0" name=""/>
        <dsp:cNvSpPr/>
      </dsp:nvSpPr>
      <dsp:spPr>
        <a:xfrm rot="16200000">
          <a:off x="453" y="631031"/>
          <a:ext cx="3986212" cy="3986212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Предмет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Состояние учета и аудита кредиторской задолженности с поставщиками и подрядчиками на заданном объекте исследования</a:t>
          </a:r>
          <a:endParaRPr lang="ru-RU" sz="1600" kern="1200" dirty="0">
            <a:latin typeface="Bookman Old Style" pitchFamily="18" charset="0"/>
          </a:endParaRPr>
        </a:p>
      </dsp:txBody>
      <dsp:txXfrm rot="5400000">
        <a:off x="454" y="1627584"/>
        <a:ext cx="3288625" cy="1993106"/>
      </dsp:txXfrm>
    </dsp:sp>
    <dsp:sp modelId="{492D0E54-2D44-4821-98E1-92B004C2E098}">
      <dsp:nvSpPr>
        <dsp:cNvPr id="0" name=""/>
        <dsp:cNvSpPr/>
      </dsp:nvSpPr>
      <dsp:spPr>
        <a:xfrm rot="5400000">
          <a:off x="4242934" y="631031"/>
          <a:ext cx="3986212" cy="3986212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Объект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Учет кредиторской задолженности в ТОО «AST COMPANY LTD»</a:t>
          </a:r>
          <a:endParaRPr lang="ru-RU" sz="1600" kern="1200" dirty="0">
            <a:latin typeface="Bookman Old Style" pitchFamily="18" charset="0"/>
          </a:endParaRPr>
        </a:p>
      </dsp:txBody>
      <dsp:txXfrm rot="-5400000">
        <a:off x="4940522" y="1627584"/>
        <a:ext cx="3288625" cy="1993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39430-10A7-44F8-846E-D5F5D444944B}">
      <dsp:nvSpPr>
        <dsp:cNvPr id="0" name=""/>
        <dsp:cNvSpPr/>
      </dsp:nvSpPr>
      <dsp:spPr>
        <a:xfrm>
          <a:off x="3554" y="1112"/>
          <a:ext cx="8849875" cy="14681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Bookman Old Style" pitchFamily="18" charset="0"/>
              <a:cs typeface="Times New Roman" pitchFamily="18" charset="0"/>
            </a:rPr>
            <a:t>краткосрочные долговые обязательства</a:t>
          </a:r>
          <a:endParaRPr lang="ru-RU" sz="1800" b="1" kern="1200" dirty="0">
            <a:latin typeface="Bookman Old Style" pitchFamily="18" charset="0"/>
            <a:cs typeface="Times New Roman" pitchFamily="18" charset="0"/>
          </a:endParaRPr>
        </a:p>
      </dsp:txBody>
      <dsp:txXfrm>
        <a:off x="46555" y="44113"/>
        <a:ext cx="8763873" cy="1382145"/>
      </dsp:txXfrm>
    </dsp:sp>
    <dsp:sp modelId="{A8FFE859-265F-4483-91BA-DB52C52434F8}">
      <dsp:nvSpPr>
        <dsp:cNvPr id="0" name=""/>
        <dsp:cNvSpPr/>
      </dsp:nvSpPr>
      <dsp:spPr>
        <a:xfrm>
          <a:off x="3554" y="1699092"/>
          <a:ext cx="1658522" cy="14681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Bookman Old Style" pitchFamily="18" charset="0"/>
              <a:cs typeface="Times New Roman" pitchFamily="18" charset="0"/>
            </a:rPr>
            <a:t>возникающие из расчетов покупателей с поставщи</a:t>
          </a:r>
          <a:r>
            <a:rPr lang="en-US" sz="1600" kern="1200" smtClean="0">
              <a:latin typeface="Bookman Old Style" pitchFamily="18" charset="0"/>
              <a:cs typeface="Times New Roman" pitchFamily="18" charset="0"/>
            </a:rPr>
            <a:t>-</a:t>
          </a:r>
          <a:r>
            <a:rPr lang="ru-RU" sz="1600" kern="1200" smtClean="0">
              <a:latin typeface="Bookman Old Style" pitchFamily="18" charset="0"/>
              <a:cs typeface="Times New Roman" pitchFamily="18" charset="0"/>
            </a:rPr>
            <a:t>ками</a:t>
          </a:r>
          <a:endParaRPr lang="ru-RU" sz="1600" kern="1200" dirty="0">
            <a:latin typeface="Bookman Old Style" pitchFamily="18" charset="0"/>
            <a:cs typeface="Times New Roman" pitchFamily="18" charset="0"/>
          </a:endParaRPr>
        </a:p>
      </dsp:txBody>
      <dsp:txXfrm>
        <a:off x="46555" y="1742093"/>
        <a:ext cx="1572520" cy="1382145"/>
      </dsp:txXfrm>
    </dsp:sp>
    <dsp:sp modelId="{1BD41211-DE48-4EAE-B6EE-B443D9332D73}">
      <dsp:nvSpPr>
        <dsp:cNvPr id="0" name=""/>
        <dsp:cNvSpPr/>
      </dsp:nvSpPr>
      <dsp:spPr>
        <a:xfrm>
          <a:off x="1801393" y="1699092"/>
          <a:ext cx="1658522" cy="14681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Bookman Old Style" pitchFamily="18" charset="0"/>
              <a:cs typeface="Times New Roman" pitchFamily="18" charset="0"/>
            </a:rPr>
            <a:t>заказчиков с подрядчи</a:t>
          </a:r>
          <a:r>
            <a:rPr lang="en-US" sz="1600" kern="1200" smtClean="0">
              <a:latin typeface="Bookman Old Style" pitchFamily="18" charset="0"/>
              <a:cs typeface="Times New Roman" pitchFamily="18" charset="0"/>
            </a:rPr>
            <a:t>-</a:t>
          </a:r>
          <a:r>
            <a:rPr lang="ru-RU" sz="1600" kern="1200" smtClean="0">
              <a:latin typeface="Bookman Old Style" pitchFamily="18" charset="0"/>
              <a:cs typeface="Times New Roman" pitchFamily="18" charset="0"/>
            </a:rPr>
            <a:t>ками</a:t>
          </a:r>
          <a:endParaRPr lang="ru-RU" sz="1600" kern="1200" dirty="0">
            <a:latin typeface="Bookman Old Style" pitchFamily="18" charset="0"/>
            <a:cs typeface="Times New Roman" pitchFamily="18" charset="0"/>
          </a:endParaRPr>
        </a:p>
      </dsp:txBody>
      <dsp:txXfrm>
        <a:off x="1844394" y="1742093"/>
        <a:ext cx="1572520" cy="1382145"/>
      </dsp:txXfrm>
    </dsp:sp>
    <dsp:sp modelId="{822C8FEB-7B2C-4087-B1C5-308CC1BF1764}">
      <dsp:nvSpPr>
        <dsp:cNvPr id="0" name=""/>
        <dsp:cNvSpPr/>
      </dsp:nvSpPr>
      <dsp:spPr>
        <a:xfrm>
          <a:off x="3599231" y="1699092"/>
          <a:ext cx="1658522" cy="14681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Bookman Old Style" pitchFamily="18" charset="0"/>
              <a:cs typeface="Times New Roman" pitchFamily="18" charset="0"/>
            </a:rPr>
            <a:t>предприятий с налоговыми органами</a:t>
          </a:r>
          <a:endParaRPr lang="ru-RU" sz="1600" kern="1200" dirty="0">
            <a:latin typeface="Bookman Old Style" pitchFamily="18" charset="0"/>
            <a:cs typeface="Times New Roman" pitchFamily="18" charset="0"/>
          </a:endParaRPr>
        </a:p>
      </dsp:txBody>
      <dsp:txXfrm>
        <a:off x="3642232" y="1742093"/>
        <a:ext cx="1572520" cy="1382145"/>
      </dsp:txXfrm>
    </dsp:sp>
    <dsp:sp modelId="{FCCA257B-8DD4-4B13-B659-E98E804A4440}">
      <dsp:nvSpPr>
        <dsp:cNvPr id="0" name=""/>
        <dsp:cNvSpPr/>
      </dsp:nvSpPr>
      <dsp:spPr>
        <a:xfrm>
          <a:off x="5397069" y="1699092"/>
          <a:ext cx="1658522" cy="14681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Bookman Old Style" pitchFamily="18" charset="0"/>
              <a:cs typeface="Times New Roman" pitchFamily="18" charset="0"/>
            </a:rPr>
            <a:t>с персоналом по оплате труда</a:t>
          </a:r>
          <a:endParaRPr lang="ru-RU" sz="1600" kern="1200" dirty="0">
            <a:latin typeface="Bookman Old Style" pitchFamily="18" charset="0"/>
            <a:cs typeface="Times New Roman" pitchFamily="18" charset="0"/>
          </a:endParaRPr>
        </a:p>
      </dsp:txBody>
      <dsp:txXfrm>
        <a:off x="5440070" y="1742093"/>
        <a:ext cx="1572520" cy="1382145"/>
      </dsp:txXfrm>
    </dsp:sp>
    <dsp:sp modelId="{65C263F4-8EC2-4397-8D50-FBE9662C69CB}">
      <dsp:nvSpPr>
        <dsp:cNvPr id="0" name=""/>
        <dsp:cNvSpPr/>
      </dsp:nvSpPr>
      <dsp:spPr>
        <a:xfrm>
          <a:off x="7194907" y="1699092"/>
          <a:ext cx="1658522" cy="14681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Bookman Old Style" pitchFamily="18" charset="0"/>
              <a:cs typeface="Times New Roman" pitchFamily="18" charset="0"/>
            </a:rPr>
            <a:t>другим платежам, причитаю</a:t>
          </a:r>
          <a:r>
            <a:rPr lang="en-US" sz="1600" kern="1200" smtClean="0">
              <a:latin typeface="Bookman Old Style" pitchFamily="18" charset="0"/>
              <a:cs typeface="Times New Roman" pitchFamily="18" charset="0"/>
            </a:rPr>
            <a:t>-</a:t>
          </a:r>
          <a:r>
            <a:rPr lang="ru-RU" sz="1600" kern="1200" smtClean="0">
              <a:latin typeface="Bookman Old Style" pitchFamily="18" charset="0"/>
              <a:cs typeface="Times New Roman" pitchFamily="18" charset="0"/>
            </a:rPr>
            <a:t>щимся дивидендам и др.</a:t>
          </a:r>
          <a:endParaRPr lang="ru-RU" sz="1600" kern="1200" dirty="0">
            <a:latin typeface="Bookman Old Style" pitchFamily="18" charset="0"/>
            <a:cs typeface="Times New Roman" pitchFamily="18" charset="0"/>
          </a:endParaRPr>
        </a:p>
      </dsp:txBody>
      <dsp:txXfrm>
        <a:off x="7237908" y="1742093"/>
        <a:ext cx="1572520" cy="1382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9B9A0-EDFA-4742-B597-CF2E29858DE4}">
      <dsp:nvSpPr>
        <dsp:cNvPr id="0" name=""/>
        <dsp:cNvSpPr/>
      </dsp:nvSpPr>
      <dsp:spPr>
        <a:xfrm>
          <a:off x="1597868" y="0"/>
          <a:ext cx="5661248" cy="566124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3B94C-815D-4875-B5F6-047D4CDB4A53}">
      <dsp:nvSpPr>
        <dsp:cNvPr id="0" name=""/>
        <dsp:cNvSpPr/>
      </dsp:nvSpPr>
      <dsp:spPr>
        <a:xfrm>
          <a:off x="2135686" y="537818"/>
          <a:ext cx="2207886" cy="22078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  <a:cs typeface="Times New Roman" pitchFamily="18" charset="0"/>
            </a:rPr>
            <a:t>правильный выбор формы задолженности с целью минимизации процентных выплат и затрат на приобретение материальных ценностей</a:t>
          </a:r>
          <a:endParaRPr lang="ru-RU" sz="1600" kern="1200" dirty="0">
            <a:latin typeface="Bookman Old Style" pitchFamily="18" charset="0"/>
            <a:cs typeface="Times New Roman" pitchFamily="18" charset="0"/>
          </a:endParaRPr>
        </a:p>
      </dsp:txBody>
      <dsp:txXfrm>
        <a:off x="2243466" y="645598"/>
        <a:ext cx="1992326" cy="1992326"/>
      </dsp:txXfrm>
    </dsp:sp>
    <dsp:sp modelId="{ED036078-06F7-4A54-9D24-BBCB67434D58}">
      <dsp:nvSpPr>
        <dsp:cNvPr id="0" name=""/>
        <dsp:cNvSpPr/>
      </dsp:nvSpPr>
      <dsp:spPr>
        <a:xfrm>
          <a:off x="4513410" y="537818"/>
          <a:ext cx="2207886" cy="22078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Bookman Old Style" pitchFamily="18" charset="0"/>
              <a:cs typeface="Times New Roman" pitchFamily="18" charset="0"/>
            </a:rPr>
            <a:t>установление наиболее удобной формы банковского кредита и его срока (краткосрочная ссуда без обеспечения, кредит под залог)</a:t>
          </a:r>
          <a:endParaRPr lang="ru-RU" sz="1600" kern="1200" dirty="0">
            <a:latin typeface="Bookman Old Style" pitchFamily="18" charset="0"/>
            <a:cs typeface="Times New Roman" pitchFamily="18" charset="0"/>
          </a:endParaRPr>
        </a:p>
      </dsp:txBody>
      <dsp:txXfrm>
        <a:off x="4621190" y="645598"/>
        <a:ext cx="1992326" cy="1992326"/>
      </dsp:txXfrm>
    </dsp:sp>
    <dsp:sp modelId="{1D85E61B-98D2-4B34-B60F-80B0B9146B2E}">
      <dsp:nvSpPr>
        <dsp:cNvPr id="0" name=""/>
        <dsp:cNvSpPr/>
      </dsp:nvSpPr>
      <dsp:spPr>
        <a:xfrm>
          <a:off x="2135686" y="2915542"/>
          <a:ext cx="2207886" cy="22078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Bookman Old Style" pitchFamily="18" charset="0"/>
              <a:cs typeface="Times New Roman" pitchFamily="18" charset="0"/>
            </a:rPr>
            <a:t>недопущение образования просроченной задолженности, связанной с дополнительными затратами (штрафные санкции, пени)</a:t>
          </a:r>
          <a:endParaRPr lang="ru-RU" sz="1600" kern="1200">
            <a:latin typeface="Bookman Old Style" pitchFamily="18" charset="0"/>
            <a:cs typeface="Times New Roman" pitchFamily="18" charset="0"/>
          </a:endParaRPr>
        </a:p>
      </dsp:txBody>
      <dsp:txXfrm>
        <a:off x="2243466" y="3023322"/>
        <a:ext cx="1992326" cy="1992326"/>
      </dsp:txXfrm>
    </dsp:sp>
    <dsp:sp modelId="{63DCCE21-9DCE-4425-8F8D-F0337FE70AE8}">
      <dsp:nvSpPr>
        <dsp:cNvPr id="0" name=""/>
        <dsp:cNvSpPr/>
      </dsp:nvSpPr>
      <dsp:spPr>
        <a:xfrm>
          <a:off x="4513410" y="2915542"/>
          <a:ext cx="2207886" cy="22078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Bookman Old Style" pitchFamily="18" charset="0"/>
              <a:cs typeface="Times New Roman" pitchFamily="18" charset="0"/>
            </a:rPr>
            <a:t>соблюдение платежно-расчетной дисциплины предприятия</a:t>
          </a:r>
          <a:endParaRPr lang="ru-RU" sz="1600" kern="1200">
            <a:latin typeface="Bookman Old Style" pitchFamily="18" charset="0"/>
            <a:cs typeface="Times New Roman" pitchFamily="18" charset="0"/>
          </a:endParaRPr>
        </a:p>
      </dsp:txBody>
      <dsp:txXfrm>
        <a:off x="4621190" y="3023322"/>
        <a:ext cx="1992326" cy="1992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811F6-197B-4695-8DC6-BECC54E0179C}">
      <dsp:nvSpPr>
        <dsp:cNvPr id="0" name=""/>
        <dsp:cNvSpPr/>
      </dsp:nvSpPr>
      <dsp:spPr>
        <a:xfrm>
          <a:off x="2988" y="1167381"/>
          <a:ext cx="1937324" cy="484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ookman Old Style" pitchFamily="18" charset="0"/>
            </a:rPr>
            <a:t>1</a:t>
          </a:r>
          <a:endParaRPr lang="ru-RU" sz="1800" kern="1200" dirty="0">
            <a:latin typeface="Bookman Old Style" pitchFamily="18" charset="0"/>
          </a:endParaRPr>
        </a:p>
      </dsp:txBody>
      <dsp:txXfrm>
        <a:off x="26631" y="1191024"/>
        <a:ext cx="1890038" cy="437045"/>
      </dsp:txXfrm>
    </dsp:sp>
    <dsp:sp modelId="{DE02F68B-6D4B-4457-8DA7-1E07241D9890}">
      <dsp:nvSpPr>
        <dsp:cNvPr id="0" name=""/>
        <dsp:cNvSpPr/>
      </dsp:nvSpPr>
      <dsp:spPr>
        <a:xfrm rot="5400000">
          <a:off x="929271" y="1694091"/>
          <a:ext cx="84757" cy="847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6F394-F924-4BD6-956F-974EFDBAA665}">
      <dsp:nvSpPr>
        <dsp:cNvPr id="0" name=""/>
        <dsp:cNvSpPr/>
      </dsp:nvSpPr>
      <dsp:spPr>
        <a:xfrm>
          <a:off x="2988" y="1821228"/>
          <a:ext cx="1937324" cy="248399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Bookman Old Style" pitchFamily="18" charset="0"/>
            </a:rPr>
            <a:t>отсутствие многократного контроля первичных документов на стадии их создания и проверки</a:t>
          </a:r>
          <a:endParaRPr lang="ru-RU" sz="1800" kern="1200" dirty="0">
            <a:latin typeface="Bookman Old Style" pitchFamily="18" charset="0"/>
          </a:endParaRPr>
        </a:p>
      </dsp:txBody>
      <dsp:txXfrm>
        <a:off x="59730" y="1877970"/>
        <a:ext cx="1823840" cy="2370514"/>
      </dsp:txXfrm>
    </dsp:sp>
    <dsp:sp modelId="{DEE53B95-7443-4069-82C0-E958EA540BEE}">
      <dsp:nvSpPr>
        <dsp:cNvPr id="0" name=""/>
        <dsp:cNvSpPr/>
      </dsp:nvSpPr>
      <dsp:spPr>
        <a:xfrm>
          <a:off x="2211538" y="1167381"/>
          <a:ext cx="1937324" cy="484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ookman Old Style" pitchFamily="18" charset="0"/>
            </a:rPr>
            <a:t>2</a:t>
          </a:r>
          <a:endParaRPr lang="ru-RU" sz="1800" kern="1200" dirty="0">
            <a:latin typeface="Bookman Old Style" pitchFamily="18" charset="0"/>
          </a:endParaRPr>
        </a:p>
      </dsp:txBody>
      <dsp:txXfrm>
        <a:off x="2235181" y="1191024"/>
        <a:ext cx="1890038" cy="437045"/>
      </dsp:txXfrm>
    </dsp:sp>
    <dsp:sp modelId="{EF8F1997-902E-4718-9FCE-F8957E9256D3}">
      <dsp:nvSpPr>
        <dsp:cNvPr id="0" name=""/>
        <dsp:cNvSpPr/>
      </dsp:nvSpPr>
      <dsp:spPr>
        <a:xfrm rot="5400000">
          <a:off x="3137821" y="1694091"/>
          <a:ext cx="84757" cy="847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4A3DC-DE32-4A6C-AE08-DA41B7523761}">
      <dsp:nvSpPr>
        <dsp:cNvPr id="0" name=""/>
        <dsp:cNvSpPr/>
      </dsp:nvSpPr>
      <dsp:spPr>
        <a:xfrm>
          <a:off x="2211538" y="1821228"/>
          <a:ext cx="1937324" cy="248399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Bookman Old Style" pitchFamily="18" charset="0"/>
            </a:rPr>
            <a:t>сложность </a:t>
          </a:r>
          <a:r>
            <a:rPr lang="ru-RU" sz="1800" kern="1200" dirty="0" err="1" smtClean="0">
              <a:latin typeface="Bookman Old Style" pitchFamily="18" charset="0"/>
            </a:rPr>
            <a:t>восстанов</a:t>
          </a:r>
          <a:r>
            <a:rPr lang="en-US" sz="1800" kern="1200" dirty="0" smtClean="0">
              <a:latin typeface="Bookman Old Style" pitchFamily="18" charset="0"/>
            </a:rPr>
            <a:t>-</a:t>
          </a:r>
          <a:r>
            <a:rPr lang="ru-RU" sz="1800" kern="1200" dirty="0" err="1" smtClean="0">
              <a:latin typeface="Bookman Old Style" pitchFamily="18" charset="0"/>
            </a:rPr>
            <a:t>ления</a:t>
          </a:r>
          <a:r>
            <a:rPr lang="ru-RU" sz="1800" kern="1200" dirty="0" smtClean="0">
              <a:latin typeface="Bookman Old Style" pitchFamily="18" charset="0"/>
            </a:rPr>
            <a:t> </a:t>
          </a:r>
          <a:r>
            <a:rPr lang="ru-RU" sz="1800" kern="1200" dirty="0" err="1" smtClean="0">
              <a:latin typeface="Bookman Old Style" pitchFamily="18" charset="0"/>
            </a:rPr>
            <a:t>отсут</a:t>
          </a:r>
          <a:r>
            <a:rPr lang="en-US" sz="1800" kern="1200" dirty="0" smtClean="0">
              <a:latin typeface="Bookman Old Style" pitchFamily="18" charset="0"/>
            </a:rPr>
            <a:t>-</a:t>
          </a:r>
          <a:r>
            <a:rPr lang="ru-RU" sz="1800" kern="1200" dirty="0" err="1" smtClean="0">
              <a:latin typeface="Bookman Old Style" pitchFamily="18" charset="0"/>
            </a:rPr>
            <a:t>ствующих</a:t>
          </a:r>
          <a:r>
            <a:rPr lang="ru-RU" sz="1800" kern="1200" dirty="0" smtClean="0">
              <a:latin typeface="Bookman Old Style" pitchFamily="18" charset="0"/>
            </a:rPr>
            <a:t> и исправления неправильно оформленных документов</a:t>
          </a:r>
          <a:endParaRPr lang="ru-RU" sz="1800" kern="1200" dirty="0">
            <a:latin typeface="Bookman Old Style" pitchFamily="18" charset="0"/>
          </a:endParaRPr>
        </a:p>
      </dsp:txBody>
      <dsp:txXfrm>
        <a:off x="2268280" y="1877970"/>
        <a:ext cx="1823840" cy="2370514"/>
      </dsp:txXfrm>
    </dsp:sp>
    <dsp:sp modelId="{DE2319C6-2310-41F7-8554-F850110D4292}">
      <dsp:nvSpPr>
        <dsp:cNvPr id="0" name=""/>
        <dsp:cNvSpPr/>
      </dsp:nvSpPr>
      <dsp:spPr>
        <a:xfrm>
          <a:off x="4420088" y="1167381"/>
          <a:ext cx="1937324" cy="484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ookman Old Style" pitchFamily="18" charset="0"/>
            </a:rPr>
            <a:t>3</a:t>
          </a:r>
          <a:endParaRPr lang="ru-RU" sz="1800" kern="1200" dirty="0">
            <a:latin typeface="Bookman Old Style" pitchFamily="18" charset="0"/>
          </a:endParaRPr>
        </a:p>
      </dsp:txBody>
      <dsp:txXfrm>
        <a:off x="4443731" y="1191024"/>
        <a:ext cx="1890038" cy="437045"/>
      </dsp:txXfrm>
    </dsp:sp>
    <dsp:sp modelId="{26E450C8-8275-41D2-824F-4E88802CD9AF}">
      <dsp:nvSpPr>
        <dsp:cNvPr id="0" name=""/>
        <dsp:cNvSpPr/>
      </dsp:nvSpPr>
      <dsp:spPr>
        <a:xfrm rot="5400000">
          <a:off x="5346372" y="1694091"/>
          <a:ext cx="84757" cy="847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4B9AF-1904-40EF-B15D-19D41B9E0011}">
      <dsp:nvSpPr>
        <dsp:cNvPr id="0" name=""/>
        <dsp:cNvSpPr/>
      </dsp:nvSpPr>
      <dsp:spPr>
        <a:xfrm>
          <a:off x="4420088" y="1821228"/>
          <a:ext cx="1937324" cy="248399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Bookman Old Style" pitchFamily="18" charset="0"/>
            </a:rPr>
            <a:t>большая вероятность </a:t>
          </a:r>
          <a:r>
            <a:rPr lang="ru-RU" sz="1800" kern="1200" dirty="0" err="1" smtClean="0">
              <a:latin typeface="Bookman Old Style" pitchFamily="18" charset="0"/>
            </a:rPr>
            <a:t>несвоевремен</a:t>
          </a:r>
          <a:r>
            <a:rPr lang="en-US" sz="1800" kern="1200" dirty="0" smtClean="0">
              <a:latin typeface="Bookman Old Style" pitchFamily="18" charset="0"/>
            </a:rPr>
            <a:t>-</a:t>
          </a:r>
          <a:r>
            <a:rPr lang="ru-RU" sz="1800" kern="1200" dirty="0" err="1" smtClean="0">
              <a:latin typeface="Bookman Old Style" pitchFamily="18" charset="0"/>
            </a:rPr>
            <a:t>ного</a:t>
          </a:r>
          <a:r>
            <a:rPr lang="ru-RU" sz="1800" kern="1200" dirty="0" smtClean="0">
              <a:latin typeface="Bookman Old Style" pitchFamily="18" charset="0"/>
            </a:rPr>
            <a:t> поступления </a:t>
          </a:r>
          <a:r>
            <a:rPr lang="ru-RU" sz="1800" kern="1200" dirty="0" err="1" smtClean="0">
              <a:latin typeface="Bookman Old Style" pitchFamily="18" charset="0"/>
            </a:rPr>
            <a:t>подтверж</a:t>
          </a:r>
          <a:r>
            <a:rPr lang="en-US" sz="1800" kern="1200" dirty="0" smtClean="0">
              <a:latin typeface="Bookman Old Style" pitchFamily="18" charset="0"/>
            </a:rPr>
            <a:t>-</a:t>
          </a:r>
          <a:r>
            <a:rPr lang="ru-RU" sz="1800" kern="1200" dirty="0" smtClean="0">
              <a:latin typeface="Bookman Old Style" pitchFamily="18" charset="0"/>
            </a:rPr>
            <a:t>дающих документов</a:t>
          </a:r>
          <a:endParaRPr lang="ru-RU" sz="1800" kern="1200" dirty="0">
            <a:latin typeface="Bookman Old Style" pitchFamily="18" charset="0"/>
          </a:endParaRPr>
        </a:p>
      </dsp:txBody>
      <dsp:txXfrm>
        <a:off x="4476830" y="1877970"/>
        <a:ext cx="1823840" cy="2370514"/>
      </dsp:txXfrm>
    </dsp:sp>
    <dsp:sp modelId="{1CBB7BA0-9821-492C-9B44-B18B4EA157DD}">
      <dsp:nvSpPr>
        <dsp:cNvPr id="0" name=""/>
        <dsp:cNvSpPr/>
      </dsp:nvSpPr>
      <dsp:spPr>
        <a:xfrm>
          <a:off x="6628638" y="1167381"/>
          <a:ext cx="1937324" cy="484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ookman Old Style" pitchFamily="18" charset="0"/>
            </a:rPr>
            <a:t>4</a:t>
          </a:r>
          <a:endParaRPr lang="ru-RU" sz="1800" kern="1200" dirty="0">
            <a:latin typeface="Bookman Old Style" pitchFamily="18" charset="0"/>
          </a:endParaRPr>
        </a:p>
      </dsp:txBody>
      <dsp:txXfrm>
        <a:off x="6652281" y="1191024"/>
        <a:ext cx="1890038" cy="437045"/>
      </dsp:txXfrm>
    </dsp:sp>
    <dsp:sp modelId="{6115177F-97D2-48DD-8157-BABA0D3CAE58}">
      <dsp:nvSpPr>
        <dsp:cNvPr id="0" name=""/>
        <dsp:cNvSpPr/>
      </dsp:nvSpPr>
      <dsp:spPr>
        <a:xfrm rot="5400000">
          <a:off x="7554922" y="1694091"/>
          <a:ext cx="84757" cy="847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A0CA3-6F11-4CE7-A1D4-B3A0106C0535}">
      <dsp:nvSpPr>
        <dsp:cNvPr id="0" name=""/>
        <dsp:cNvSpPr/>
      </dsp:nvSpPr>
      <dsp:spPr>
        <a:xfrm>
          <a:off x="6628638" y="1821228"/>
          <a:ext cx="1937324" cy="248399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Bookman Old Style" pitchFamily="18" charset="0"/>
            </a:rPr>
            <a:t>отсутствие унификации значительной части первичных документов, </a:t>
          </a:r>
          <a:r>
            <a:rPr lang="ru-RU" sz="1800" kern="1200" dirty="0" err="1" smtClean="0">
              <a:latin typeface="Bookman Old Style" pitchFamily="18" charset="0"/>
            </a:rPr>
            <a:t>подтверж</a:t>
          </a:r>
          <a:r>
            <a:rPr lang="en-US" sz="1800" kern="1200" dirty="0" smtClean="0">
              <a:latin typeface="Bookman Old Style" pitchFamily="18" charset="0"/>
            </a:rPr>
            <a:t>-</a:t>
          </a:r>
          <a:r>
            <a:rPr lang="ru-RU" sz="1800" kern="1200" dirty="0" smtClean="0">
              <a:latin typeface="Bookman Old Style" pitchFamily="18" charset="0"/>
            </a:rPr>
            <a:t>дающих совершение этих операций</a:t>
          </a:r>
          <a:endParaRPr lang="ru-RU" sz="1800" kern="1200" dirty="0">
            <a:latin typeface="Bookman Old Style" pitchFamily="18" charset="0"/>
          </a:endParaRPr>
        </a:p>
      </dsp:txBody>
      <dsp:txXfrm>
        <a:off x="6685380" y="1877970"/>
        <a:ext cx="1823840" cy="2370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C1040-2630-4EB6-B373-F700E399C6D2}">
      <dsp:nvSpPr>
        <dsp:cNvPr id="0" name=""/>
        <dsp:cNvSpPr/>
      </dsp:nvSpPr>
      <dsp:spPr>
        <a:xfrm>
          <a:off x="2578272" y="1315155"/>
          <a:ext cx="560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246" y="4572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Bookman Old Style" pitchFamily="18" charset="0"/>
          </a:endParaRPr>
        </a:p>
      </dsp:txBody>
      <dsp:txXfrm>
        <a:off x="2843624" y="1357918"/>
        <a:ext cx="29542" cy="5914"/>
      </dsp:txXfrm>
    </dsp:sp>
    <dsp:sp modelId="{FDAFDFA2-FD08-4690-B680-A45EA9FE41C3}">
      <dsp:nvSpPr>
        <dsp:cNvPr id="0" name=""/>
        <dsp:cNvSpPr/>
      </dsp:nvSpPr>
      <dsp:spPr>
        <a:xfrm>
          <a:off x="11175" y="352879"/>
          <a:ext cx="2568897" cy="2015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Хозяйственные </a:t>
          </a:r>
          <a:r>
            <a:rPr lang="ru-RU" sz="1600" kern="1200" dirty="0" smtClean="0">
              <a:latin typeface="Bookman Old Style" pitchFamily="18" charset="0"/>
            </a:rPr>
            <a:t>договора составляются надлежащим образом</a:t>
          </a:r>
          <a:endParaRPr lang="ru-RU" sz="1600" kern="1200" dirty="0">
            <a:latin typeface="Bookman Old Style" pitchFamily="18" charset="0"/>
          </a:endParaRPr>
        </a:p>
      </dsp:txBody>
      <dsp:txXfrm>
        <a:off x="109588" y="451292"/>
        <a:ext cx="2372071" cy="1819167"/>
      </dsp:txXfrm>
    </dsp:sp>
    <dsp:sp modelId="{66028EBB-C0FF-4187-9BED-73D8DE371DFC}">
      <dsp:nvSpPr>
        <dsp:cNvPr id="0" name=""/>
        <dsp:cNvSpPr/>
      </dsp:nvSpPr>
      <dsp:spPr>
        <a:xfrm>
          <a:off x="5738016" y="1315155"/>
          <a:ext cx="560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246" y="4572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Bookman Old Style" pitchFamily="18" charset="0"/>
          </a:endParaRPr>
        </a:p>
      </dsp:txBody>
      <dsp:txXfrm>
        <a:off x="6003368" y="1357918"/>
        <a:ext cx="29542" cy="5914"/>
      </dsp:txXfrm>
    </dsp:sp>
    <dsp:sp modelId="{57D8087F-A420-4FF6-972E-1C49905FA943}">
      <dsp:nvSpPr>
        <dsp:cNvPr id="0" name=""/>
        <dsp:cNvSpPr/>
      </dsp:nvSpPr>
      <dsp:spPr>
        <a:xfrm>
          <a:off x="3170919" y="352879"/>
          <a:ext cx="2568897" cy="2015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Их </a:t>
          </a:r>
          <a:r>
            <a:rPr lang="ru-RU" sz="1600" kern="1200" dirty="0" smtClean="0">
              <a:latin typeface="Bookman Old Style" pitchFamily="18" charset="0"/>
            </a:rPr>
            <a:t>условия выполняются своевременно и в полном объеме</a:t>
          </a:r>
          <a:endParaRPr lang="ru-RU" sz="1600" kern="1200" dirty="0">
            <a:latin typeface="Bookman Old Style" pitchFamily="18" charset="0"/>
          </a:endParaRPr>
        </a:p>
      </dsp:txBody>
      <dsp:txXfrm>
        <a:off x="3269332" y="451292"/>
        <a:ext cx="2372071" cy="1819167"/>
      </dsp:txXfrm>
    </dsp:sp>
    <dsp:sp modelId="{1CCDBFC6-6136-4DB2-8B95-87E28096B4E2}">
      <dsp:nvSpPr>
        <dsp:cNvPr id="0" name=""/>
        <dsp:cNvSpPr/>
      </dsp:nvSpPr>
      <dsp:spPr>
        <a:xfrm>
          <a:off x="1295624" y="2367072"/>
          <a:ext cx="6319487" cy="560246"/>
        </a:xfrm>
        <a:custGeom>
          <a:avLst/>
          <a:gdLst/>
          <a:ahLst/>
          <a:cxnLst/>
          <a:rect l="0" t="0" r="0" b="0"/>
          <a:pathLst>
            <a:path>
              <a:moveTo>
                <a:pt x="6319487" y="0"/>
              </a:moveTo>
              <a:lnTo>
                <a:pt x="6319487" y="297223"/>
              </a:lnTo>
              <a:lnTo>
                <a:pt x="0" y="297223"/>
              </a:lnTo>
              <a:lnTo>
                <a:pt x="0" y="560246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Bookman Old Style" pitchFamily="18" charset="0"/>
          </a:endParaRPr>
        </a:p>
      </dsp:txBody>
      <dsp:txXfrm>
        <a:off x="4296691" y="2644238"/>
        <a:ext cx="317352" cy="5914"/>
      </dsp:txXfrm>
    </dsp:sp>
    <dsp:sp modelId="{5E7DD08A-C1FC-4842-94B5-A773BB78D8B5}">
      <dsp:nvSpPr>
        <dsp:cNvPr id="0" name=""/>
        <dsp:cNvSpPr/>
      </dsp:nvSpPr>
      <dsp:spPr>
        <a:xfrm>
          <a:off x="6330663" y="352879"/>
          <a:ext cx="2568897" cy="2015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Первичный </a:t>
          </a:r>
          <a:r>
            <a:rPr lang="ru-RU" sz="1600" kern="1200" dirty="0" smtClean="0">
              <a:latin typeface="Bookman Old Style" pitchFamily="18" charset="0"/>
            </a:rPr>
            <a:t>учет имеет ряд недостатков:</a:t>
          </a:r>
          <a:endParaRPr lang="ru-RU" sz="1600" kern="1200" dirty="0">
            <a:latin typeface="Bookman Old Style" pitchFamily="18" charset="0"/>
          </a:endParaRPr>
        </a:p>
      </dsp:txBody>
      <dsp:txXfrm>
        <a:off x="6429076" y="451292"/>
        <a:ext cx="2372071" cy="1819167"/>
      </dsp:txXfrm>
    </dsp:sp>
    <dsp:sp modelId="{1B6C2353-B894-4174-A815-1E4983936D05}">
      <dsp:nvSpPr>
        <dsp:cNvPr id="0" name=""/>
        <dsp:cNvSpPr/>
      </dsp:nvSpPr>
      <dsp:spPr>
        <a:xfrm>
          <a:off x="2578272" y="3921996"/>
          <a:ext cx="560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246" y="4572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Bookman Old Style" pitchFamily="18" charset="0"/>
          </a:endParaRPr>
        </a:p>
      </dsp:txBody>
      <dsp:txXfrm>
        <a:off x="2843624" y="3964758"/>
        <a:ext cx="29542" cy="5914"/>
      </dsp:txXfrm>
    </dsp:sp>
    <dsp:sp modelId="{03E44312-434B-4CCC-90B2-61072D48A06F}">
      <dsp:nvSpPr>
        <dsp:cNvPr id="0" name=""/>
        <dsp:cNvSpPr/>
      </dsp:nvSpPr>
      <dsp:spPr>
        <a:xfrm>
          <a:off x="11175" y="2959719"/>
          <a:ext cx="2568897" cy="2015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Не </a:t>
          </a:r>
          <a:r>
            <a:rPr lang="ru-RU" sz="1600" kern="1200" dirty="0" smtClean="0">
              <a:latin typeface="Bookman Old Style" pitchFamily="18" charset="0"/>
            </a:rPr>
            <a:t>всегда заполняются обязательные реквизиты</a:t>
          </a:r>
          <a:r>
            <a:rPr lang="en-US" sz="1600" kern="1200" dirty="0" smtClean="0">
              <a:latin typeface="Bookman Old Style" pitchFamily="18" charset="0"/>
            </a:rPr>
            <a:t> </a:t>
          </a:r>
          <a:r>
            <a:rPr lang="ru-RU" sz="1600" kern="1200" dirty="0" smtClean="0">
              <a:latin typeface="Bookman Old Style" pitchFamily="18" charset="0"/>
            </a:rPr>
            <a:t>и не всегда соблюдается форма документов</a:t>
          </a:r>
          <a:endParaRPr lang="ru-RU" sz="1600" kern="1200" dirty="0">
            <a:latin typeface="Bookman Old Style" pitchFamily="18" charset="0"/>
          </a:endParaRPr>
        </a:p>
      </dsp:txBody>
      <dsp:txXfrm>
        <a:off x="109588" y="3058132"/>
        <a:ext cx="2372071" cy="1819167"/>
      </dsp:txXfrm>
    </dsp:sp>
    <dsp:sp modelId="{8962E9A8-FC07-419B-B095-EFB4F12CEF64}">
      <dsp:nvSpPr>
        <dsp:cNvPr id="0" name=""/>
        <dsp:cNvSpPr/>
      </dsp:nvSpPr>
      <dsp:spPr>
        <a:xfrm>
          <a:off x="5738016" y="3921996"/>
          <a:ext cx="560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246" y="4572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Bookman Old Style" pitchFamily="18" charset="0"/>
          </a:endParaRPr>
        </a:p>
      </dsp:txBody>
      <dsp:txXfrm>
        <a:off x="6003368" y="3964758"/>
        <a:ext cx="29542" cy="5914"/>
      </dsp:txXfrm>
    </dsp:sp>
    <dsp:sp modelId="{D25F4F39-C0B1-429E-9234-0291BC8EC96E}">
      <dsp:nvSpPr>
        <dsp:cNvPr id="0" name=""/>
        <dsp:cNvSpPr/>
      </dsp:nvSpPr>
      <dsp:spPr>
        <a:xfrm>
          <a:off x="3170919" y="2959719"/>
          <a:ext cx="2568897" cy="2015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Остатки </a:t>
          </a:r>
          <a:r>
            <a:rPr lang="ru-RU" sz="1600" kern="1200" dirty="0" smtClean="0">
              <a:latin typeface="Bookman Old Style" pitchFamily="18" charset="0"/>
            </a:rPr>
            <a:t>по счетам учета расчетов с поставщиками и подрядчиками в полной мере соответствуют реальной задолженности</a:t>
          </a:r>
          <a:endParaRPr lang="ru-RU" sz="1600" kern="1200" dirty="0">
            <a:latin typeface="Bookman Old Style" pitchFamily="18" charset="0"/>
          </a:endParaRPr>
        </a:p>
      </dsp:txBody>
      <dsp:txXfrm>
        <a:off x="3269332" y="3058132"/>
        <a:ext cx="2372071" cy="1819167"/>
      </dsp:txXfrm>
    </dsp:sp>
    <dsp:sp modelId="{C3A0D438-C006-404B-9D18-BD22A015DA9D}">
      <dsp:nvSpPr>
        <dsp:cNvPr id="0" name=""/>
        <dsp:cNvSpPr/>
      </dsp:nvSpPr>
      <dsp:spPr>
        <a:xfrm>
          <a:off x="6330663" y="2959719"/>
          <a:ext cx="2568897" cy="2015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Также </a:t>
          </a:r>
          <a:r>
            <a:rPr lang="ru-RU" sz="1600" kern="1200" dirty="0" smtClean="0">
              <a:latin typeface="Bookman Old Style" pitchFamily="18" charset="0"/>
            </a:rPr>
            <a:t>отсутствует утвержденный график документооборота</a:t>
          </a:r>
          <a:endParaRPr lang="ru-RU" sz="1600" kern="1200" dirty="0">
            <a:latin typeface="Bookman Old Style" pitchFamily="18" charset="0"/>
          </a:endParaRPr>
        </a:p>
      </dsp:txBody>
      <dsp:txXfrm>
        <a:off x="6429076" y="3058132"/>
        <a:ext cx="2372071" cy="18191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4B74A-F787-4685-8B0E-F80ABE2E5F4F}">
      <dsp:nvSpPr>
        <dsp:cNvPr id="0" name=""/>
        <dsp:cNvSpPr/>
      </dsp:nvSpPr>
      <dsp:spPr>
        <a:xfrm>
          <a:off x="-6419287" y="-981848"/>
          <a:ext cx="7640726" cy="7640726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8C14E-C351-4213-986D-E6D3FD251A36}">
      <dsp:nvSpPr>
        <dsp:cNvPr id="0" name=""/>
        <dsp:cNvSpPr/>
      </dsp:nvSpPr>
      <dsp:spPr>
        <a:xfrm>
          <a:off x="533591" y="354700"/>
          <a:ext cx="8475993" cy="7098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44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Улучшить систему внутреннего контроля на предприятие по учету расчетов с поставщиками и подрядчиками</a:t>
          </a:r>
          <a:endParaRPr lang="ru-RU" sz="1600" kern="1200" dirty="0">
            <a:latin typeface="Bookman Old Style" pitchFamily="18" charset="0"/>
          </a:endParaRPr>
        </a:p>
      </dsp:txBody>
      <dsp:txXfrm>
        <a:off x="533591" y="354700"/>
        <a:ext cx="8475993" cy="709855"/>
      </dsp:txXfrm>
    </dsp:sp>
    <dsp:sp modelId="{60F9405F-56F9-4066-86C7-8B215741085B}">
      <dsp:nvSpPr>
        <dsp:cNvPr id="0" name=""/>
        <dsp:cNvSpPr/>
      </dsp:nvSpPr>
      <dsp:spPr>
        <a:xfrm>
          <a:off x="89932" y="265968"/>
          <a:ext cx="887319" cy="887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69140-B059-4E35-955A-548D2E71D1E3}">
      <dsp:nvSpPr>
        <dsp:cNvPr id="0" name=""/>
        <dsp:cNvSpPr/>
      </dsp:nvSpPr>
      <dsp:spPr>
        <a:xfrm>
          <a:off x="1042253" y="1419143"/>
          <a:ext cx="7967331" cy="7098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44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Разработать учетный регистр, обобщающий информацию о величине кредиторской задолженности и позволяющий сгруппировать учетные данные в разрезе каждого контрагента</a:t>
          </a:r>
          <a:endParaRPr lang="ru-RU" sz="1600" kern="1200" dirty="0">
            <a:latin typeface="Bookman Old Style" pitchFamily="18" charset="0"/>
          </a:endParaRPr>
        </a:p>
      </dsp:txBody>
      <dsp:txXfrm>
        <a:off x="1042253" y="1419143"/>
        <a:ext cx="7967331" cy="709855"/>
      </dsp:txXfrm>
    </dsp:sp>
    <dsp:sp modelId="{58CF674C-5B16-46DA-A219-DE68C5070A7A}">
      <dsp:nvSpPr>
        <dsp:cNvPr id="0" name=""/>
        <dsp:cNvSpPr/>
      </dsp:nvSpPr>
      <dsp:spPr>
        <a:xfrm>
          <a:off x="598593" y="1330411"/>
          <a:ext cx="887319" cy="887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69FB4-71EF-4E35-B08E-6F225759F42D}">
      <dsp:nvSpPr>
        <dsp:cNvPr id="0" name=""/>
        <dsp:cNvSpPr/>
      </dsp:nvSpPr>
      <dsp:spPr>
        <a:xfrm>
          <a:off x="1198371" y="2483586"/>
          <a:ext cx="7811213" cy="7098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44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Проводить инвентаризации расчетов с поставщиками и подрядчиками</a:t>
          </a:r>
          <a:endParaRPr lang="ru-RU" sz="1600" kern="1200" dirty="0">
            <a:latin typeface="Bookman Old Style" pitchFamily="18" charset="0"/>
          </a:endParaRPr>
        </a:p>
      </dsp:txBody>
      <dsp:txXfrm>
        <a:off x="1198371" y="2483586"/>
        <a:ext cx="7811213" cy="709855"/>
      </dsp:txXfrm>
    </dsp:sp>
    <dsp:sp modelId="{7C071E63-8B2A-4DB3-88CF-D3290EE6D0DF}">
      <dsp:nvSpPr>
        <dsp:cNvPr id="0" name=""/>
        <dsp:cNvSpPr/>
      </dsp:nvSpPr>
      <dsp:spPr>
        <a:xfrm>
          <a:off x="754712" y="2394854"/>
          <a:ext cx="887319" cy="887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7B4A8-E6F0-467C-8065-D857E5AE255C}">
      <dsp:nvSpPr>
        <dsp:cNvPr id="0" name=""/>
        <dsp:cNvSpPr/>
      </dsp:nvSpPr>
      <dsp:spPr>
        <a:xfrm>
          <a:off x="1042253" y="3548029"/>
          <a:ext cx="7967331" cy="7098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44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Производить анализ состава и структуры кредиторской задолженности по конкретным поставщикам и подрядчикам, а также по срокам образования или срокам их возможного погашения</a:t>
          </a:r>
          <a:endParaRPr lang="ru-RU" sz="1600" kern="1200" dirty="0">
            <a:latin typeface="Bookman Old Style" pitchFamily="18" charset="0"/>
          </a:endParaRPr>
        </a:p>
      </dsp:txBody>
      <dsp:txXfrm>
        <a:off x="1042253" y="3548029"/>
        <a:ext cx="7967331" cy="709855"/>
      </dsp:txXfrm>
    </dsp:sp>
    <dsp:sp modelId="{69FF6921-116A-4F52-ACB0-7F26B8BBD394}">
      <dsp:nvSpPr>
        <dsp:cNvPr id="0" name=""/>
        <dsp:cNvSpPr/>
      </dsp:nvSpPr>
      <dsp:spPr>
        <a:xfrm>
          <a:off x="598593" y="3459297"/>
          <a:ext cx="887319" cy="887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5AA04-FDF8-49BC-A292-42E7867398EC}">
      <dsp:nvSpPr>
        <dsp:cNvPr id="0" name=""/>
        <dsp:cNvSpPr/>
      </dsp:nvSpPr>
      <dsp:spPr>
        <a:xfrm>
          <a:off x="533591" y="4612472"/>
          <a:ext cx="8475993" cy="7098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44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itchFamily="18" charset="0"/>
            </a:rPr>
            <a:t>Ввести документооборот, так как данные о сроках образования (погашения) задолженности должны быть регулярными и оперативными</a:t>
          </a:r>
          <a:endParaRPr lang="ru-RU" sz="1600" kern="1200" dirty="0">
            <a:latin typeface="Bookman Old Style" pitchFamily="18" charset="0"/>
          </a:endParaRPr>
        </a:p>
      </dsp:txBody>
      <dsp:txXfrm>
        <a:off x="533591" y="4612472"/>
        <a:ext cx="8475993" cy="709855"/>
      </dsp:txXfrm>
    </dsp:sp>
    <dsp:sp modelId="{9F2E7B14-086B-4779-BE84-EF9FEEEFCA20}">
      <dsp:nvSpPr>
        <dsp:cNvPr id="0" name=""/>
        <dsp:cNvSpPr/>
      </dsp:nvSpPr>
      <dsp:spPr>
        <a:xfrm>
          <a:off x="89932" y="4523740"/>
          <a:ext cx="887319" cy="887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2420938"/>
          <a:ext cx="9144000" cy="3529012"/>
        </p:xfrm>
        <a:graphic>
          <a:graphicData uri="http://schemas.openxmlformats.org/presentationml/2006/ole">
            <p:oleObj spid="_x0000_s6149" name="Image" r:id="rId3" imgW="10438095" imgH="5980952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2420938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490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white">
          <a:xfrm>
            <a:off x="0" y="6021388"/>
            <a:ext cx="9144000" cy="8366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81038" y="6157913"/>
            <a:ext cx="7772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28600" y="2286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900113" y="1135063"/>
            <a:ext cx="7416800" cy="1150937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>
              <a:defRPr sz="4400">
                <a:solidFill>
                  <a:srgbClr val="467CE8"/>
                </a:solidFill>
              </a:defRPr>
            </a:lvl1pPr>
          </a:lstStyle>
          <a:p>
            <a:pPr lvl="0"/>
            <a:r>
              <a:rPr lang="ru-RU" altLang="ko-KR" noProof="0" smtClean="0"/>
              <a:t>Образец заголовка</a:t>
            </a:r>
            <a:endParaRPr lang="en-US" altLang="ko-KR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9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083F6-70D9-4422-A14B-E8D689F89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28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191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191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1557C-7B61-436E-9C02-86D0EFC0E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831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319088"/>
            <a:ext cx="7896225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62063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46838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53100" y="645795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71863" y="6443663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48F7D4F-40B4-4D99-963D-56824F7AB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869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319088"/>
            <a:ext cx="7896225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62063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46838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53100" y="645795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71863" y="6443663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820D8039-C6A5-4830-A9E5-F60E0F8F9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672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27C8F-1950-46F5-B640-4BEF30579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872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DEC42-1F31-468D-A733-F26F2E1418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827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35C39-7EBC-4248-A441-C84E8A7D8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28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7A96-2362-481F-9E03-937BBAFC6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710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EF07E-E8AA-4A2A-94CD-5B44CBCA1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247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4ADB6-D3AF-45C3-98C2-5D67C30B6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119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9C8E0-D24D-4401-91FB-2FBE53FF2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974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65A88-3F97-4773-AC9D-764A648F8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69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9144000" cy="1444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0"/>
          <a:ext cx="9144000" cy="981075"/>
        </p:xfrm>
        <a:graphic>
          <a:graphicData uri="http://schemas.openxmlformats.org/presentationml/2006/ole">
            <p:oleObj spid="_x0000_s7173" name="Image" r:id="rId16" imgW="10387302" imgH="1205924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46838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3100" y="645795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71863" y="6443663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fld id="{820D8039-C6A5-4830-A9E5-F60E0F8F9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492896"/>
            <a:ext cx="8824494" cy="3150682"/>
          </a:xfrm>
        </p:spPr>
        <p:txBody>
          <a:bodyPr/>
          <a:lstStyle/>
          <a:p>
            <a:endParaRPr lang="ru-RU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Управление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учет, анализ и аудит кредиторской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задолженности</a:t>
            </a:r>
          </a:p>
          <a:p>
            <a:endParaRPr lang="ru-RU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Выполнила : ст. преподаватель </a:t>
            </a:r>
          </a:p>
          <a:p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Жусупова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Г.Б.</a:t>
            </a:r>
          </a:p>
          <a:p>
            <a:endParaRPr lang="ru-RU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643042" y="0"/>
            <a:ext cx="7465462" cy="2420888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tx2"/>
                </a:solidFill>
              </a:rPr>
              <a:t>Костанайский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государственный университет им. </a:t>
            </a:r>
            <a:r>
              <a:rPr lang="ru-RU" sz="2800" dirty="0" err="1" smtClean="0">
                <a:solidFill>
                  <a:schemeClr val="tx2"/>
                </a:solidFill>
              </a:rPr>
              <a:t>А.Байтурсынова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Факультет </a:t>
            </a:r>
            <a:r>
              <a:rPr lang="ru-RU" sz="2800" dirty="0" smtClean="0">
                <a:solidFill>
                  <a:schemeClr val="tx2"/>
                </a:solidFill>
              </a:rPr>
              <a:t>Экономический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Кафедра </a:t>
            </a:r>
            <a:r>
              <a:rPr lang="ru-RU" sz="2800" dirty="0" smtClean="0">
                <a:solidFill>
                  <a:schemeClr val="tx2"/>
                </a:solidFill>
              </a:rPr>
              <a:t>Бухгалтерский учет и аудит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4" name="Picture 2" descr="C:\Гаухар\др\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82" b="100000" l="0" r="100000">
                        <a14:foregroundMark x1="12994" y1="20056" x2="12994" y2="20056"/>
                        <a14:foregroundMark x1="18644" y1="26554" x2="18644" y2="26554"/>
                        <a14:foregroundMark x1="27401" y1="17797" x2="27401" y2="17797"/>
                        <a14:foregroundMark x1="27401" y1="17797" x2="27401" y2="17797"/>
                        <a14:foregroundMark x1="65819" y1="89266" x2="65819" y2="89266"/>
                        <a14:foregroundMark x1="49718" y1="93220" x2="49718" y2="93220"/>
                        <a14:foregroundMark x1="52825" y1="94350" x2="52825" y2="94350"/>
                        <a14:foregroundMark x1="60734" y1="89266" x2="60734" y2="89266"/>
                        <a14:foregroundMark x1="73164" y1="85876" x2="73164" y2="85876"/>
                        <a14:foregroundMark x1="83333" y1="76836" x2="83333" y2="76836"/>
                        <a14:foregroundMark x1="91243" y1="59605" x2="91243" y2="59605"/>
                        <a14:foregroundMark x1="94633" y1="52260" x2="94633" y2="52260"/>
                        <a14:foregroundMark x1="88983" y1="40395" x2="88983" y2="40395"/>
                        <a14:foregroundMark x1="85876" y1="24859" x2="85876" y2="24859"/>
                        <a14:foregroundMark x1="71186" y1="11864" x2="71186" y2="11864"/>
                        <a14:foregroundMark x1="18362" y1="13277" x2="18362" y2="13277"/>
                        <a14:foregroundMark x1="51695" y1="7062" x2="51695" y2="7062"/>
                        <a14:foregroundMark x1="15819" y1="75141" x2="15819" y2="75141"/>
                        <a14:foregroundMark x1="12712" y1="29379" x2="12712" y2="29379"/>
                        <a14:foregroundMark x1="12147" y1="26836" x2="12147" y2="26836"/>
                        <a14:foregroundMark x1="83616" y1="40678" x2="83616" y2="40678"/>
                        <a14:foregroundMark x1="83051" y1="35311" x2="83051" y2="35311"/>
                        <a14:foregroundMark x1="79379" y1="31073" x2="79379" y2="31073"/>
                        <a14:foregroundMark x1="73446" y1="21751" x2="73446" y2="21751"/>
                        <a14:foregroundMark x1="66384" y1="9605" x2="66384" y2="9605"/>
                        <a14:foregroundMark x1="77401" y1="17232" x2="77401" y2="17232"/>
                        <a14:foregroundMark x1="47458" y1="6497" x2="47458" y2="6497"/>
                        <a14:foregroundMark x1="7345" y1="54237" x2="7345" y2="54237"/>
                        <a14:foregroundMark x1="68927" y1="80226" x2="68927" y2="80226"/>
                        <a14:foregroundMark x1="73164" y1="78814" x2="73164" y2="78814"/>
                        <a14:foregroundMark x1="78531" y1="72316" x2="78531" y2="72316"/>
                        <a14:foregroundMark x1="83616" y1="62712" x2="83616" y2="62712"/>
                        <a14:foregroundMark x1="85311" y1="54237" x2="85311" y2="54237"/>
                        <a14:foregroundMark x1="70339" y1="22034" x2="70339" y2="22034"/>
                        <a14:foregroundMark x1="62429" y1="17232" x2="62429" y2="17232"/>
                        <a14:foregroundMark x1="49718" y1="12712" x2="49718" y2="12712"/>
                        <a14:foregroundMark x1="35593" y1="12147" x2="35593" y2="12147"/>
                        <a14:foregroundMark x1="9322" y1="35876" x2="9322" y2="35876"/>
                        <a14:foregroundMark x1="9040" y1="38983" x2="9040" y2="38983"/>
                        <a14:foregroundMark x1="7627" y1="50282" x2="7627" y2="50282"/>
                        <a14:foregroundMark x1="9322" y1="43220" x2="9322" y2="43220"/>
                        <a14:foregroundMark x1="11582" y1="59322" x2="11582" y2="59322"/>
                        <a14:foregroundMark x1="29944" y1="54520" x2="29944" y2="54520"/>
                        <a14:foregroundMark x1="29661" y1="47458" x2="29661" y2="47458"/>
                        <a14:foregroundMark x1="37853" y1="8757" x2="37853" y2="8757"/>
                        <a14:foregroundMark x1="65819" y1="11864" x2="65819" y2="11864"/>
                        <a14:foregroundMark x1="90678" y1="37006" x2="90678" y2="37006"/>
                        <a14:foregroundMark x1="93220" y1="43503" x2="93220" y2="43503"/>
                        <a14:foregroundMark x1="92938" y1="35876" x2="92938" y2="35876"/>
                        <a14:foregroundMark x1="87006" y1="27684" x2="87006" y2="27684"/>
                        <a14:foregroundMark x1="26271" y1="13559" x2="26271" y2="13559"/>
                        <a14:foregroundMark x1="29944" y1="11864" x2="29944" y2="11864"/>
                        <a14:foregroundMark x1="59040" y1="5650" x2="59040" y2="5650"/>
                        <a14:foregroundMark x1="63277" y1="9322" x2="63277" y2="9322"/>
                        <a14:foregroundMark x1="20339" y1="18362" x2="20339" y2="18362"/>
                        <a14:foregroundMark x1="9040" y1="61582" x2="9040" y2="61582"/>
                        <a14:foregroundMark x1="11299" y1="69774" x2="11299" y2="69774"/>
                        <a14:foregroundMark x1="20904" y1="83898" x2="20904" y2="83898"/>
                        <a14:foregroundMark x1="32203" y1="89831" x2="32203" y2="89831"/>
                        <a14:foregroundMark x1="90113" y1="66384" x2="90113" y2="66384"/>
                        <a14:foregroundMark x1="84181" y1="55932" x2="84181" y2="55932"/>
                        <a14:foregroundMark x1="86158" y1="48023" x2="86158" y2="48023"/>
                        <a14:foregroundMark x1="82768" y1="65819" x2="82768" y2="65819"/>
                        <a14:foregroundMark x1="80508" y1="68079" x2="80508" y2="68079"/>
                        <a14:foregroundMark x1="75424" y1="74011" x2="75424" y2="74011"/>
                        <a14:foregroundMark x1="67232" y1="80226" x2="67232" y2="80226"/>
                        <a14:foregroundMark x1="64407" y1="81638" x2="64407" y2="81638"/>
                        <a14:foregroundMark x1="59605" y1="83616" x2="59605" y2="83616"/>
                        <a14:foregroundMark x1="57627" y1="85311" x2="57627" y2="85311"/>
                        <a14:foregroundMark x1="52260" y1="85028" x2="52260" y2="85028"/>
                        <a14:foregroundMark x1="44068" y1="85593" x2="44068" y2="85593"/>
                        <a14:foregroundMark x1="45198" y1="84746" x2="45198" y2="84746"/>
                        <a14:foregroundMark x1="42090" y1="85876" x2="42090" y2="85876"/>
                        <a14:foregroundMark x1="39266" y1="85311" x2="39266" y2="85311"/>
                        <a14:foregroundMark x1="38983" y1="83616" x2="38983" y2="83616"/>
                        <a14:foregroundMark x1="34746" y1="81921" x2="34746" y2="81921"/>
                        <a14:foregroundMark x1="29096" y1="79944" x2="29096" y2="79944"/>
                        <a14:foregroundMark x1="26836" y1="77966" x2="26836" y2="77966"/>
                        <a14:foregroundMark x1="24859" y1="76554" x2="24859" y2="76554"/>
                        <a14:foregroundMark x1="23729" y1="73446" x2="23729" y2="73446"/>
                        <a14:foregroundMark x1="22034" y1="71186" x2="22034" y2="71186"/>
                        <a14:foregroundMark x1="19492" y1="68644" x2="19492" y2="68644"/>
                        <a14:foregroundMark x1="16949" y1="64972" x2="16949" y2="64972"/>
                        <a14:foregroundMark x1="15819" y1="63559" x2="15819" y2="63559"/>
                        <a14:foregroundMark x1="15819" y1="60169" x2="15819" y2="60169"/>
                        <a14:foregroundMark x1="15254" y1="57627" x2="15254" y2="57627"/>
                        <a14:foregroundMark x1="12994" y1="52825" x2="12994" y2="52825"/>
                        <a14:foregroundMark x1="12994" y1="50000" x2="12994" y2="50000"/>
                        <a14:foregroundMark x1="12994" y1="47458" x2="12994" y2="47458"/>
                        <a14:foregroundMark x1="15254" y1="44350" x2="15254" y2="44350"/>
                        <a14:foregroundMark x1="16102" y1="41808" x2="16102" y2="41808"/>
                        <a14:foregroundMark x1="16949" y1="34181" x2="16949" y2="34181"/>
                        <a14:foregroundMark x1="15819" y1="36158" x2="15819" y2="36158"/>
                        <a14:foregroundMark x1="18362" y1="31921" x2="18362" y2="31921"/>
                        <a14:foregroundMark x1="20904" y1="30226" x2="20904" y2="30226"/>
                        <a14:foregroundMark x1="22599" y1="27966" x2="22599" y2="27966"/>
                        <a14:foregroundMark x1="24011" y1="24859" x2="24011" y2="24859"/>
                        <a14:foregroundMark x1="25706" y1="24294" x2="25706" y2="24294"/>
                        <a14:foregroundMark x1="27401" y1="21469" x2="27401" y2="21469"/>
                        <a14:foregroundMark x1="29944" y1="20056" x2="29944" y2="20056"/>
                        <a14:foregroundMark x1="32203" y1="19209" x2="32203" y2="19209"/>
                        <a14:foregroundMark x1="34746" y1="18362" x2="34746" y2="18362"/>
                        <a14:foregroundMark x1="37288" y1="17232" x2="37288" y2="17232"/>
                        <a14:foregroundMark x1="39548" y1="15537" x2="39548" y2="15537"/>
                        <a14:foregroundMark x1="42373" y1="14972" x2="42373" y2="14972"/>
                        <a14:foregroundMark x1="44633" y1="14972" x2="44633" y2="14972"/>
                        <a14:foregroundMark x1="46328" y1="14972" x2="46328" y2="14972"/>
                        <a14:foregroundMark x1="47458" y1="14124" x2="47458" y2="14124"/>
                        <a14:foregroundMark x1="56497" y1="13842" x2="56497" y2="13842"/>
                        <a14:foregroundMark x1="53672" y1="14972" x2="53672" y2="14972"/>
                        <a14:foregroundMark x1="57910" y1="14124" x2="57910" y2="14124"/>
                        <a14:foregroundMark x1="60452" y1="14689" x2="60452" y2="14689"/>
                        <a14:foregroundMark x1="64972" y1="18362" x2="64972" y2="18362"/>
                        <a14:foregroundMark x1="74576" y1="23164" x2="74576" y2="23164"/>
                        <a14:foregroundMark x1="77119" y1="26554" x2="77119" y2="26554"/>
                        <a14:foregroundMark x1="80791" y1="31638" x2="80791" y2="31638"/>
                        <a14:foregroundMark x1="81073" y1="34181" x2="81073" y2="34181"/>
                        <a14:foregroundMark x1="83616" y1="36441" x2="83616" y2="36441"/>
                        <a14:foregroundMark x1="82768" y1="38418" x2="82768" y2="38418"/>
                        <a14:foregroundMark x1="83616" y1="42090" x2="83616" y2="42090"/>
                        <a14:foregroundMark x1="7345" y1="44633" x2="7345" y2="44633"/>
                        <a14:foregroundMark x1="6780" y1="47740" x2="6780" y2="47740"/>
                        <a14:foregroundMark x1="2260" y1="42938" x2="2260" y2="42938"/>
                        <a14:foregroundMark x1="3672" y1="48305" x2="3672" y2="48305"/>
                        <a14:foregroundMark x1="6780" y1="58475" x2="6780" y2="58475"/>
                        <a14:foregroundMark x1="12994" y1="71186" x2="12994" y2="71186"/>
                        <a14:foregroundMark x1="14124" y1="74576" x2="14124" y2="74576"/>
                        <a14:foregroundMark x1="90395" y1="63277" x2="90395" y2="63277"/>
                        <a14:foregroundMark x1="89831" y1="58475" x2="89831" y2="58475"/>
                        <a14:foregroundMark x1="91243" y1="35593" x2="91243" y2="35593"/>
                        <a14:foregroundMark x1="91525" y1="40960" x2="91525" y2="40960"/>
                        <a14:foregroundMark x1="92655" y1="45480" x2="92655" y2="45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86389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263" y="260648"/>
            <a:ext cx="7896225" cy="56356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Факторы риска учета кредиторской задолженности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996090711"/>
              </p:ext>
            </p:extLst>
          </p:nvPr>
        </p:nvGraphicFramePr>
        <p:xfrm>
          <a:off x="251520" y="1268760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822224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6811F6-197B-4695-8DC6-BECC54E01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D6811F6-197B-4695-8DC6-BECC54E01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E53B95-7443-4069-82C0-E958EA540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DEE53B95-7443-4069-82C0-E958EA540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2319C6-2310-41F7-8554-F850110D4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DE2319C6-2310-41F7-8554-F850110D4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BB7BA0-9821-492C-9B44-B18B4EA15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1CBB7BA0-9821-492C-9B44-B18B4EA15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2F68B-6D4B-4457-8DA7-1E07241D9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E02F68B-6D4B-4457-8DA7-1E07241D9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26F394-F924-4BD6-956F-974EFDBAA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E926F394-F924-4BD6-956F-974EFDBAA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8F1997-902E-4718-9FCE-F8957E925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EF8F1997-902E-4718-9FCE-F8957E925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04A3DC-DE32-4A6C-AE08-DA41B7523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E004A3DC-DE32-4A6C-AE08-DA41B7523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E450C8-8275-41D2-824F-4E88802CD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26E450C8-8275-41D2-824F-4E88802CD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64B9AF-1904-40EF-B15D-19D41B9E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2C64B9AF-1904-40EF-B15D-19D41B9E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5177F-97D2-48DD-8157-BABA0D3CA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6115177F-97D2-48DD-8157-BABA0D3CA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1A0CA3-6F11-4CE7-A1D4-B3A0106C0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D41A0CA3-6F11-4CE7-A1D4-B3A0106C0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55" y="260648"/>
            <a:ext cx="7896225" cy="56356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Результаты аудита  кредиторской задолженности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138243314"/>
              </p:ext>
            </p:extLst>
          </p:nvPr>
        </p:nvGraphicFramePr>
        <p:xfrm>
          <a:off x="197768" y="1412776"/>
          <a:ext cx="89107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305592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AFDFA2-FD08-4690-B680-A45EA9FE4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graphicEl>
                                              <a:dgm id="{FDAFDFA2-FD08-4690-B680-A45EA9FE4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graphicEl>
                                              <a:dgm id="{FDAFDFA2-FD08-4690-B680-A45EA9FE4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graphicEl>
                                              <a:dgm id="{FDAFDFA2-FD08-4690-B680-A45EA9FE4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AC1040-2630-4EB6-B373-F700E399C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graphicEl>
                                              <a:dgm id="{91AC1040-2630-4EB6-B373-F700E399C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graphicEl>
                                              <a:dgm id="{91AC1040-2630-4EB6-B373-F700E399C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graphicEl>
                                              <a:dgm id="{91AC1040-2630-4EB6-B373-F700E399C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D8087F-A420-4FF6-972E-1C49905FA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graphicEl>
                                              <a:dgm id="{57D8087F-A420-4FF6-972E-1C49905FA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graphicEl>
                                              <a:dgm id="{57D8087F-A420-4FF6-972E-1C49905FA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graphicEl>
                                              <a:dgm id="{57D8087F-A420-4FF6-972E-1C49905FA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028EBB-C0FF-4187-9BED-73D8DE371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graphicEl>
                                              <a:dgm id="{66028EBB-C0FF-4187-9BED-73D8DE371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graphicEl>
                                              <a:dgm id="{66028EBB-C0FF-4187-9BED-73D8DE371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graphicEl>
                                              <a:dgm id="{66028EBB-C0FF-4187-9BED-73D8DE371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7DD08A-C1FC-4842-94B5-A773BB78D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graphicEl>
                                              <a:dgm id="{5E7DD08A-C1FC-4842-94B5-A773BB78D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graphicEl>
                                              <a:dgm id="{5E7DD08A-C1FC-4842-94B5-A773BB78D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graphicEl>
                                              <a:dgm id="{5E7DD08A-C1FC-4842-94B5-A773BB78D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CDBFC6-6136-4DB2-8B95-87E28096B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graphicEl>
                                              <a:dgm id="{1CCDBFC6-6136-4DB2-8B95-87E28096B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graphicEl>
                                              <a:dgm id="{1CCDBFC6-6136-4DB2-8B95-87E28096B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graphicEl>
                                              <a:dgm id="{1CCDBFC6-6136-4DB2-8B95-87E28096B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E44312-434B-4CCC-90B2-61072D48A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graphicEl>
                                              <a:dgm id="{03E44312-434B-4CCC-90B2-61072D48A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graphicEl>
                                              <a:dgm id="{03E44312-434B-4CCC-90B2-61072D48A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graphicEl>
                                              <a:dgm id="{03E44312-434B-4CCC-90B2-61072D48A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6C2353-B894-4174-A815-1E4983936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graphicEl>
                                              <a:dgm id="{1B6C2353-B894-4174-A815-1E4983936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graphicEl>
                                              <a:dgm id="{1B6C2353-B894-4174-A815-1E4983936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">
                                            <p:graphicEl>
                                              <a:dgm id="{1B6C2353-B894-4174-A815-1E4983936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5F4F39-C0B1-429E-9234-0291BC8E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graphicEl>
                                              <a:dgm id="{D25F4F39-C0B1-429E-9234-0291BC8E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graphicEl>
                                              <a:dgm id="{D25F4F39-C0B1-429E-9234-0291BC8E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graphicEl>
                                              <a:dgm id="{D25F4F39-C0B1-429E-9234-0291BC8EC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2E9A8-FC07-419B-B095-EFB4F12CE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graphicEl>
                                              <a:dgm id="{8962E9A8-FC07-419B-B095-EFB4F12CE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>
                                            <p:graphicEl>
                                              <a:dgm id="{8962E9A8-FC07-419B-B095-EFB4F12CE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">
                                            <p:graphicEl>
                                              <a:dgm id="{8962E9A8-FC07-419B-B095-EFB4F12CE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A0D438-C006-404B-9D18-BD22A015D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">
                                            <p:graphicEl>
                                              <a:dgm id="{C3A0D438-C006-404B-9D18-BD22A015D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">
                                            <p:graphicEl>
                                              <a:dgm id="{C3A0D438-C006-404B-9D18-BD22A015D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">
                                            <p:graphicEl>
                                              <a:dgm id="{C3A0D438-C006-404B-9D18-BD22A015D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957957934"/>
              </p:ext>
            </p:extLst>
          </p:nvPr>
        </p:nvGraphicFramePr>
        <p:xfrm>
          <a:off x="-53752" y="1182346"/>
          <a:ext cx="9090248" cy="567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271" y="260648"/>
            <a:ext cx="7896225" cy="563562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Пути совершенствования учета кредиторской задолженности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3596878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4B74A-F787-4685-8B0E-F80ABE2E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>
                                            <p:graphicEl>
                                              <a:dgm id="{0AE4B74A-F787-4685-8B0E-F80ABE2E5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F9405F-56F9-4066-86C7-8B2157410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6">
                                            <p:graphicEl>
                                              <a:dgm id="{60F9405F-56F9-4066-86C7-8B2157410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98C14E-C351-4213-986D-E6D3FD25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>
                                            <p:graphicEl>
                                              <a:dgm id="{DF98C14E-C351-4213-986D-E6D3FD251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CF674C-5B16-46DA-A219-DE68C507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6">
                                            <p:graphicEl>
                                              <a:dgm id="{58CF674C-5B16-46DA-A219-DE68C507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069140-B059-4E35-955A-548D2E71D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6">
                                            <p:graphicEl>
                                              <a:dgm id="{79069140-B059-4E35-955A-548D2E71D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071E63-8B2A-4DB3-88CF-D3290EE6D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6">
                                            <p:graphicEl>
                                              <a:dgm id="{7C071E63-8B2A-4DB3-88CF-D3290EE6D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C69FB4-71EF-4E35-B08E-6F225759F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6">
                                            <p:graphicEl>
                                              <a:dgm id="{F2C69FB4-71EF-4E35-B08E-6F225759F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FF6921-116A-4F52-ACB0-7F26B8BBD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6">
                                            <p:graphicEl>
                                              <a:dgm id="{69FF6921-116A-4F52-ACB0-7F26B8BBD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57B4A8-E6F0-467C-8065-D857E5AE2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6">
                                            <p:graphicEl>
                                              <a:dgm id="{D357B4A8-E6F0-467C-8065-D857E5AE2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2E7B14-086B-4779-BE84-EF9FEEEFC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6">
                                            <p:graphicEl>
                                              <a:dgm id="{9F2E7B14-086B-4779-BE84-EF9FEEEFC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15AA04-FDF8-49BC-A292-42E786739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6">
                                            <p:graphicEl>
                                              <a:dgm id="{B715AA04-FDF8-49BC-A292-42E786739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4" name="WordArt 4"/>
          <p:cNvSpPr>
            <a:spLocks noChangeArrowheads="1" noChangeShapeType="1" noTextEdit="1"/>
          </p:cNvSpPr>
          <p:nvPr/>
        </p:nvSpPr>
        <p:spPr bwMode="gray">
          <a:xfrm>
            <a:off x="1511660" y="3089920"/>
            <a:ext cx="6120680" cy="136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Благодарю</a:t>
            </a:r>
          </a:p>
          <a:p>
            <a:pPr algn="ctr"/>
            <a:r>
              <a:rPr lang="ru-RU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за внимание</a:t>
            </a:r>
            <a:r>
              <a:rPr lang="en-US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!</a:t>
            </a:r>
            <a:endParaRPr lang="ru-RU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49264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Актуальность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5101"/>
            <a:ext cx="8229600" cy="5248275"/>
          </a:xfrm>
        </p:spPr>
        <p:txBody>
          <a:bodyPr/>
          <a:lstStyle/>
          <a:p>
            <a:pPr algn="just"/>
            <a:r>
              <a:rPr lang="ru-RU" sz="2000" b="0" dirty="0">
                <a:latin typeface="Bookman Old Style" pitchFamily="18" charset="0"/>
              </a:rPr>
              <a:t>Актуальность учета обязательств в условиях риска и неопределенности подтверждается тем обстоятельством, что рыночная стоимость предприятий определяется в значительной степени составом и уровнем кредиторской задолженности.</a:t>
            </a:r>
          </a:p>
          <a:p>
            <a:pPr algn="just"/>
            <a:r>
              <a:rPr lang="ru-RU" sz="2000" b="0" dirty="0">
                <a:latin typeface="Bookman Old Style" pitchFamily="18" charset="0"/>
              </a:rPr>
              <a:t>Обязательства пронизывают всю информационную оболочку фиксируемых в бухгалтерском учете фактов хозяйственной жизни, и их интерпретация определяет результаты анализа финансового состояния хозяйствующих субъектов по данным бухгалтерской отчетности, что обуславливает актуальность исследования проблем бухгалтерского учета кредиторской задолженности</a:t>
            </a:r>
            <a:r>
              <a:rPr lang="ru-RU" sz="2000" b="0" dirty="0" smtClean="0">
                <a:latin typeface="Bookman Old Style" pitchFamily="18" charset="0"/>
              </a:rPr>
              <a:t>.</a:t>
            </a:r>
            <a:endParaRPr lang="ru-RU" sz="2000" b="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2478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159" name="Group 95"/>
          <p:cNvGrpSpPr>
            <a:grpSpLocks/>
          </p:cNvGrpSpPr>
          <p:nvPr/>
        </p:nvGrpSpPr>
        <p:grpSpPr bwMode="auto">
          <a:xfrm>
            <a:off x="1143000" y="2062163"/>
            <a:ext cx="2170113" cy="4030663"/>
            <a:chOff x="720" y="1299"/>
            <a:chExt cx="1367" cy="2539"/>
          </a:xfrm>
        </p:grpSpPr>
        <p:sp>
          <p:nvSpPr>
            <p:cNvPr id="600116" name="AutoShape 5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17" name="AutoShape 5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18" name="AutoShape 5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19" name="AutoShape 5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20" name="AutoShape 5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21" name="AutoShape 57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grpSp>
          <p:nvGrpSpPr>
            <p:cNvPr id="600122" name="Group 58"/>
            <p:cNvGrpSpPr>
              <a:grpSpLocks/>
            </p:cNvGrpSpPr>
            <p:nvPr/>
          </p:nvGrpSpPr>
          <p:grpSpPr bwMode="auto">
            <a:xfrm>
              <a:off x="1189" y="1299"/>
              <a:ext cx="405" cy="392"/>
              <a:chOff x="1289" y="587"/>
              <a:chExt cx="668" cy="647"/>
            </a:xfrm>
          </p:grpSpPr>
          <p:sp>
            <p:nvSpPr>
              <p:cNvPr id="600123" name="Oval 59"/>
              <p:cNvSpPr>
                <a:spLocks noChangeArrowheads="1"/>
              </p:cNvSpPr>
              <p:nvPr/>
            </p:nvSpPr>
            <p:spPr bwMode="gray">
              <a:xfrm>
                <a:off x="1289" y="670"/>
                <a:ext cx="668" cy="4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endParaRPr lang="ru-RU" sz="16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60012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ru-RU" sz="16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60012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ru-RU" sz="16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60012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ru-RU" sz="16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60012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ru-RU" sz="16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600128" name="Text Box 64"/>
            <p:cNvSpPr txBox="1">
              <a:spLocks noChangeArrowheads="1"/>
            </p:cNvSpPr>
            <p:nvPr/>
          </p:nvSpPr>
          <p:spPr bwMode="gray">
            <a:xfrm>
              <a:off x="1276" y="1403"/>
              <a:ext cx="1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Bookman Old Style" pitchFamily="18" charset="0"/>
                </a:rPr>
                <a:t>1</a:t>
              </a:r>
            </a:p>
          </p:txBody>
        </p:sp>
        <p:sp>
          <p:nvSpPr>
            <p:cNvPr id="600129" name="Text Box 65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2"/>
                  </a:solidFill>
                  <a:latin typeface="Bookman Old Style" pitchFamily="18" charset="0"/>
                </a:rPr>
                <a:t>изучить тему </a:t>
              </a:r>
              <a:r>
                <a:rPr lang="ru-RU" sz="1600" dirty="0" smtClean="0">
                  <a:solidFill>
                    <a:schemeClr val="tx2"/>
                  </a:solidFill>
                  <a:latin typeface="Bookman Old Style" pitchFamily="18" charset="0"/>
                </a:rPr>
                <a:t>учета </a:t>
              </a:r>
              <a:r>
                <a:rPr lang="ru-RU" sz="1600" dirty="0">
                  <a:solidFill>
                    <a:schemeClr val="tx2"/>
                  </a:solidFill>
                  <a:latin typeface="Bookman Old Style" pitchFamily="18" charset="0"/>
                </a:rPr>
                <a:t>кредиторской задолженности с поставщиками и подрядчиками</a:t>
              </a:r>
            </a:p>
          </p:txBody>
        </p:sp>
      </p:grpSp>
      <p:grpSp>
        <p:nvGrpSpPr>
          <p:cNvPr id="600160" name="Group 96"/>
          <p:cNvGrpSpPr>
            <a:grpSpLocks/>
          </p:cNvGrpSpPr>
          <p:nvPr/>
        </p:nvGrpSpPr>
        <p:grpSpPr bwMode="auto">
          <a:xfrm>
            <a:off x="3505200" y="2062163"/>
            <a:ext cx="2166938" cy="4030663"/>
            <a:chOff x="2208" y="1299"/>
            <a:chExt cx="1365" cy="2539"/>
          </a:xfrm>
        </p:grpSpPr>
        <p:sp>
          <p:nvSpPr>
            <p:cNvPr id="600131" name="AutoShape 67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6AF35"/>
                </a:gs>
                <a:gs pos="100000">
                  <a:srgbClr val="588D3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32" name="AutoShape 68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99D84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33" name="AutoShape 69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D844"/>
                </a:gs>
                <a:gs pos="100000">
                  <a:srgbClr val="99D844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34" name="AutoShape 70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D844">
                    <a:gamma/>
                    <a:tint val="33333"/>
                    <a:invGamma/>
                  </a:srgbClr>
                </a:gs>
                <a:gs pos="100000">
                  <a:srgbClr val="99D84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35" name="Oval 71"/>
            <p:cNvSpPr>
              <a:spLocks noChangeArrowheads="1"/>
            </p:cNvSpPr>
            <p:nvPr/>
          </p:nvSpPr>
          <p:spPr bwMode="gray">
            <a:xfrm>
              <a:off x="2677" y="1348"/>
              <a:ext cx="405" cy="3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36" name="Oval 72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37" name="Oval 73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38" name="Oval 74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39" name="Oval 75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40" name="Text Box 76"/>
            <p:cNvSpPr txBox="1">
              <a:spLocks noChangeArrowheads="1"/>
            </p:cNvSpPr>
            <p:nvPr/>
          </p:nvSpPr>
          <p:spPr bwMode="gray">
            <a:xfrm>
              <a:off x="2764" y="1403"/>
              <a:ext cx="1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Bookman Old Style" pitchFamily="18" charset="0"/>
                </a:rPr>
                <a:t>2</a:t>
              </a:r>
            </a:p>
          </p:txBody>
        </p:sp>
        <p:sp>
          <p:nvSpPr>
            <p:cNvPr id="600141" name="Text Box 77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2"/>
                  </a:solidFill>
                  <a:latin typeface="Bookman Old Style" pitchFamily="18" charset="0"/>
                </a:rPr>
                <a:t>рассмотреть бухгалтерский учет расчетов на конкретном предприятии</a:t>
              </a:r>
            </a:p>
          </p:txBody>
        </p:sp>
        <p:sp>
          <p:nvSpPr>
            <p:cNvPr id="600142" name="AutoShape 78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43" name="AutoShape 79"/>
            <p:cNvSpPr>
              <a:spLocks noChangeArrowheads="1"/>
            </p:cNvSpPr>
            <p:nvPr/>
          </p:nvSpPr>
          <p:spPr bwMode="gray">
            <a:xfrm>
              <a:off x="2238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600161" name="Group 97"/>
          <p:cNvGrpSpPr>
            <a:grpSpLocks/>
          </p:cNvGrpSpPr>
          <p:nvPr/>
        </p:nvGrpSpPr>
        <p:grpSpPr bwMode="auto">
          <a:xfrm>
            <a:off x="5861050" y="2062163"/>
            <a:ext cx="2170113" cy="4030663"/>
            <a:chOff x="3692" y="1299"/>
            <a:chExt cx="1367" cy="2539"/>
          </a:xfrm>
        </p:grpSpPr>
        <p:sp>
          <p:nvSpPr>
            <p:cNvPr id="600145" name="AutoShape 81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C16237"/>
                </a:gs>
                <a:gs pos="100000">
                  <a:srgbClr val="AB4E4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46" name="AutoShape 82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8B6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47" name="AutoShape 83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8B65"/>
                </a:gs>
                <a:gs pos="100000">
                  <a:srgbClr val="E98B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48" name="AutoShape 84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8B65">
                    <a:gamma/>
                    <a:tint val="33333"/>
                    <a:invGamma/>
                  </a:srgbClr>
                </a:gs>
                <a:gs pos="100000">
                  <a:srgbClr val="E98B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grpSp>
          <p:nvGrpSpPr>
            <p:cNvPr id="600149" name="Group 85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600150" name="Oval 86"/>
              <p:cNvSpPr>
                <a:spLocks noChangeArrowheads="1"/>
              </p:cNvSpPr>
              <p:nvPr/>
            </p:nvSpPr>
            <p:spPr bwMode="gray">
              <a:xfrm>
                <a:off x="1289" y="670"/>
                <a:ext cx="668" cy="4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endParaRPr lang="ru-RU" sz="16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600151" name="Oval 8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ru-RU" sz="16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600152" name="Oval 8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ru-RU" sz="16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600153" name="Oval 8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ru-RU" sz="16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600154" name="Oval 9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ru-RU" sz="16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600155" name="Text Box 91"/>
            <p:cNvSpPr txBox="1">
              <a:spLocks noChangeArrowheads="1"/>
            </p:cNvSpPr>
            <p:nvPr/>
          </p:nvSpPr>
          <p:spPr bwMode="gray">
            <a:xfrm>
              <a:off x="4252" y="1403"/>
              <a:ext cx="1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  <a:latin typeface="Bookman Old Style" pitchFamily="18" charset="0"/>
                </a:rPr>
                <a:t>3</a:t>
              </a:r>
            </a:p>
          </p:txBody>
        </p:sp>
        <p:sp>
          <p:nvSpPr>
            <p:cNvPr id="600156" name="Text Box 92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2"/>
                  </a:solidFill>
                  <a:latin typeface="Bookman Old Style" pitchFamily="18" charset="0"/>
                </a:rPr>
                <a:t>провести аудит деятельности предприятия</a:t>
              </a:r>
            </a:p>
          </p:txBody>
        </p:sp>
        <p:sp>
          <p:nvSpPr>
            <p:cNvPr id="600157" name="AutoShape 93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  <p:sp>
          <p:nvSpPr>
            <p:cNvPr id="600158" name="AutoShape 94"/>
            <p:cNvSpPr>
              <a:spLocks noChangeArrowheads="1"/>
            </p:cNvSpPr>
            <p:nvPr/>
          </p:nvSpPr>
          <p:spPr bwMode="gray">
            <a:xfrm>
              <a:off x="3720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1600">
                <a:solidFill>
                  <a:schemeClr val="tx2"/>
                </a:solidFill>
                <a:latin typeface="Bookman Old Style" pitchFamily="18" charset="0"/>
              </a:endParaRPr>
            </a:p>
          </p:txBody>
        </p:sp>
      </p:grpSp>
      <p:sp>
        <p:nvSpPr>
          <p:cNvPr id="47" name="Rectangle 4"/>
          <p:cNvSpPr txBox="1">
            <a:spLocks noChangeArrowheads="1"/>
          </p:cNvSpPr>
          <p:nvPr/>
        </p:nvSpPr>
        <p:spPr bwMode="white">
          <a:xfrm>
            <a:off x="1115616" y="345158"/>
            <a:ext cx="78962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Цель темы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637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Freeform 3"/>
          <p:cNvSpPr>
            <a:spLocks noEditPoints="1"/>
          </p:cNvSpPr>
          <p:nvPr/>
        </p:nvSpPr>
        <p:spPr bwMode="gray">
          <a:xfrm rot="-1358056">
            <a:off x="1143000" y="2590800"/>
            <a:ext cx="6615113" cy="2919413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4549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354316" name="Text Box 12"/>
          <p:cNvSpPr txBox="1">
            <a:spLocks noChangeArrowheads="1"/>
          </p:cNvSpPr>
          <p:nvPr/>
        </p:nvSpPr>
        <p:spPr bwMode="gray">
          <a:xfrm>
            <a:off x="3766645" y="3702121"/>
            <a:ext cx="1382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 dirty="0" smtClean="0">
                <a:solidFill>
                  <a:srgbClr val="808080"/>
                </a:solidFill>
                <a:latin typeface="Bookman Old Style" pitchFamily="18" charset="0"/>
              </a:rPr>
              <a:t>Задачи</a:t>
            </a:r>
            <a:endParaRPr lang="en-US" sz="2400" b="1" dirty="0">
              <a:solidFill>
                <a:srgbClr val="808080"/>
              </a:solidFill>
              <a:latin typeface="Bookman Old Style" pitchFamily="18" charset="0"/>
            </a:endParaRPr>
          </a:p>
        </p:txBody>
      </p:sp>
      <p:sp>
        <p:nvSpPr>
          <p:cNvPr id="354309" name="Oval 5"/>
          <p:cNvSpPr>
            <a:spLocks noChangeArrowheads="1"/>
          </p:cNvSpPr>
          <p:nvPr/>
        </p:nvSpPr>
        <p:spPr bwMode="gray">
          <a:xfrm>
            <a:off x="1447800" y="3048000"/>
            <a:ext cx="1295400" cy="1301750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tint val="33333"/>
                  <a:invGamma/>
                </a:srgbClr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>
              <a:latin typeface="Bookman Old Style" pitchFamily="18" charset="0"/>
            </a:endParaRPr>
          </a:p>
        </p:txBody>
      </p:sp>
      <p:pic>
        <p:nvPicPr>
          <p:cNvPr id="354336" name="Picture 3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048000"/>
            <a:ext cx="1003300" cy="107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311" name="Text Box 7"/>
          <p:cNvSpPr txBox="1">
            <a:spLocks noChangeArrowheads="1"/>
          </p:cNvSpPr>
          <p:nvPr/>
        </p:nvSpPr>
        <p:spPr bwMode="gray">
          <a:xfrm>
            <a:off x="1600200" y="35052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4</a:t>
            </a:r>
            <a:endParaRPr lang="en-US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54320" name="Oval 16"/>
          <p:cNvSpPr>
            <a:spLocks noChangeArrowheads="1"/>
          </p:cNvSpPr>
          <p:nvPr/>
        </p:nvSpPr>
        <p:spPr bwMode="gray">
          <a:xfrm>
            <a:off x="3810000" y="1746250"/>
            <a:ext cx="1295400" cy="1301750"/>
          </a:xfrm>
          <a:prstGeom prst="ellipse">
            <a:avLst/>
          </a:prstGeom>
          <a:gradFill rotWithShape="1">
            <a:gsLst>
              <a:gs pos="0">
                <a:srgbClr val="0099CC">
                  <a:gamma/>
                  <a:tint val="3137"/>
                  <a:invGamma/>
                </a:srgbClr>
              </a:gs>
              <a:gs pos="100000">
                <a:srgbClr val="0099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12700" dir="10800000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>
              <a:latin typeface="Bookman Old Style" pitchFamily="18" charset="0"/>
            </a:endParaRPr>
          </a:p>
        </p:txBody>
      </p:sp>
      <p:pic>
        <p:nvPicPr>
          <p:cNvPr id="354331" name="Picture 27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39900"/>
            <a:ext cx="1003300" cy="107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322" name="Text Box 18"/>
          <p:cNvSpPr txBox="1">
            <a:spLocks noChangeArrowheads="1"/>
          </p:cNvSpPr>
          <p:nvPr/>
        </p:nvSpPr>
        <p:spPr bwMode="gray">
          <a:xfrm>
            <a:off x="3962400" y="220345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817" dir="2708076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5</a:t>
            </a:r>
            <a:endParaRPr lang="en-US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54324" name="Oval 20"/>
          <p:cNvSpPr>
            <a:spLocks noChangeArrowheads="1"/>
          </p:cNvSpPr>
          <p:nvPr/>
        </p:nvSpPr>
        <p:spPr bwMode="gray">
          <a:xfrm>
            <a:off x="6629400" y="2057400"/>
            <a:ext cx="1219200" cy="1301750"/>
          </a:xfrm>
          <a:prstGeom prst="ellipse">
            <a:avLst/>
          </a:prstGeom>
          <a:gradFill rotWithShape="1">
            <a:gsLst>
              <a:gs pos="0">
                <a:srgbClr val="9933FF">
                  <a:gamma/>
                  <a:tint val="33333"/>
                  <a:invGamma/>
                </a:srgbClr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63500" dir="10800000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>
              <a:latin typeface="Bookman Old Style" pitchFamily="18" charset="0"/>
            </a:endParaRPr>
          </a:p>
        </p:txBody>
      </p:sp>
      <p:pic>
        <p:nvPicPr>
          <p:cNvPr id="354339" name="Picture 3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044700"/>
            <a:ext cx="1003300" cy="107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326" name="Text Box 22"/>
          <p:cNvSpPr txBox="1">
            <a:spLocks noChangeArrowheads="1"/>
          </p:cNvSpPr>
          <p:nvPr/>
        </p:nvSpPr>
        <p:spPr bwMode="gray">
          <a:xfrm>
            <a:off x="6772275" y="251460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817" dir="2708076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1</a:t>
            </a:r>
            <a:endParaRPr lang="en-US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54313" name="Oval 9"/>
          <p:cNvSpPr>
            <a:spLocks noChangeArrowheads="1"/>
          </p:cNvSpPr>
          <p:nvPr/>
        </p:nvSpPr>
        <p:spPr bwMode="gray">
          <a:xfrm>
            <a:off x="4876800" y="4343400"/>
            <a:ext cx="1295400" cy="1295400"/>
          </a:xfrm>
          <a:prstGeom prst="ellipse">
            <a:avLst/>
          </a:prstGeom>
          <a:gradFill rotWithShape="1">
            <a:gsLst>
              <a:gs pos="0">
                <a:srgbClr val="FF9900">
                  <a:gamma/>
                  <a:tint val="27451"/>
                  <a:invGamma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>
              <a:latin typeface="Bookman Old Style" pitchFamily="18" charset="0"/>
            </a:endParaRPr>
          </a:p>
        </p:txBody>
      </p:sp>
      <p:pic>
        <p:nvPicPr>
          <p:cNvPr id="354338" name="Picture 3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1003300" cy="107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315" name="Text Box 11"/>
          <p:cNvSpPr txBox="1">
            <a:spLocks noChangeArrowheads="1"/>
          </p:cNvSpPr>
          <p:nvPr/>
        </p:nvSpPr>
        <p:spPr bwMode="gray">
          <a:xfrm>
            <a:off x="5105400" y="4800600"/>
            <a:ext cx="698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817" dir="2708076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2</a:t>
            </a:r>
            <a:endParaRPr lang="en-US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54328" name="Oval 24"/>
          <p:cNvSpPr>
            <a:spLocks noChangeArrowheads="1"/>
          </p:cNvSpPr>
          <p:nvPr/>
        </p:nvSpPr>
        <p:spPr bwMode="gray">
          <a:xfrm>
            <a:off x="1828800" y="4953000"/>
            <a:ext cx="1295400" cy="1295400"/>
          </a:xfrm>
          <a:prstGeom prst="ellipse">
            <a:avLst/>
          </a:prstGeom>
          <a:gradFill rotWithShape="1">
            <a:gsLst>
              <a:gs pos="0">
                <a:srgbClr val="00CCFF">
                  <a:gamma/>
                  <a:tint val="48627"/>
                  <a:invGamma/>
                </a:srgbClr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>
              <a:latin typeface="Bookman Old Style" pitchFamily="18" charset="0"/>
            </a:endParaRPr>
          </a:p>
        </p:txBody>
      </p:sp>
      <p:pic>
        <p:nvPicPr>
          <p:cNvPr id="354337" name="Picture 33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914900"/>
            <a:ext cx="1003300" cy="107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330" name="Text Box 26"/>
          <p:cNvSpPr txBox="1">
            <a:spLocks noChangeArrowheads="1"/>
          </p:cNvSpPr>
          <p:nvPr/>
        </p:nvSpPr>
        <p:spPr bwMode="gray">
          <a:xfrm>
            <a:off x="2057400" y="54102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817" dir="2708076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3</a:t>
            </a:r>
            <a:endParaRPr lang="en-US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263" y="319088"/>
            <a:ext cx="7896225" cy="563562"/>
          </a:xfrm>
          <a:noFill/>
          <a:ln/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Задачи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данной темы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6275" y="3140968"/>
            <a:ext cx="2117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Bookman Old Style" pitchFamily="18" charset="0"/>
              </a:rPr>
              <a:t>Рассмотреть теоретические особенности учета кредиторской </a:t>
            </a:r>
            <a:r>
              <a:rPr lang="ru-RU" dirty="0" smtClean="0">
                <a:solidFill>
                  <a:schemeClr val="tx2"/>
                </a:solidFill>
                <a:latin typeface="Bookman Old Style" pitchFamily="18" charset="0"/>
              </a:rPr>
              <a:t>задолженности</a:t>
            </a:r>
            <a:endParaRPr lang="ru-RU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052736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0066"/>
                </a:solidFill>
                <a:latin typeface="Bookman Old Style" pitchFamily="18" charset="0"/>
              </a:rPr>
              <a:t>Разработать рекомендации по совершенствованию организации </a:t>
            </a: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учета </a:t>
            </a:r>
            <a:r>
              <a:rPr lang="ru-RU" dirty="0">
                <a:solidFill>
                  <a:srgbClr val="000066"/>
                </a:solidFill>
                <a:latin typeface="Bookman Old Style" pitchFamily="18" charset="0"/>
              </a:rPr>
              <a:t>и системы внутреннего контроля кредиторской </a:t>
            </a: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задолженности</a:t>
            </a:r>
            <a:endParaRPr lang="ru-RU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778" y="2084655"/>
            <a:ext cx="3114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0066"/>
                </a:solidFill>
                <a:latin typeface="Bookman Old Style" pitchFamily="18" charset="0"/>
              </a:rPr>
              <a:t>Произвести анализ кредиторской задолженности в ТОО «AST COMPANY LTD</a:t>
            </a: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»</a:t>
            </a:r>
            <a:endParaRPr lang="ru-RU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201" y="4854059"/>
            <a:ext cx="22415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66"/>
                </a:solidFill>
                <a:latin typeface="Bookman Old Style" pitchFamily="18" charset="0"/>
              </a:rPr>
              <a:t>Рассмотреть </a:t>
            </a: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особенности </a:t>
            </a:r>
            <a:r>
              <a:rPr lang="ru-RU" dirty="0">
                <a:solidFill>
                  <a:srgbClr val="000066"/>
                </a:solidFill>
                <a:latin typeface="Bookman Old Style" pitchFamily="18" charset="0"/>
              </a:rPr>
              <a:t>синтетического и аналитического учёта кредиторской </a:t>
            </a: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задолженности</a:t>
            </a:r>
            <a:endParaRPr lang="ru-RU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43873" y="5445224"/>
            <a:ext cx="3664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66"/>
                </a:solidFill>
                <a:latin typeface="Bookman Old Style" pitchFamily="18" charset="0"/>
              </a:rPr>
              <a:t>Показать особенности учета и аудита кредиторской задолженности в ТОО «AST COMPANY LTD</a:t>
            </a: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»</a:t>
            </a:r>
            <a:endParaRPr lang="ru-RU" dirty="0">
              <a:solidFill>
                <a:srgbClr val="000066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3773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263" y="319088"/>
            <a:ext cx="7896225" cy="563562"/>
          </a:xfrm>
          <a:noFill/>
          <a:ln/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Источники информации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15753" name="Group 9"/>
          <p:cNvGrpSpPr>
            <a:grpSpLocks/>
          </p:cNvGrpSpPr>
          <p:nvPr/>
        </p:nvGrpSpPr>
        <p:grpSpPr bwMode="auto">
          <a:xfrm>
            <a:off x="3505200" y="2590800"/>
            <a:ext cx="2057400" cy="2057400"/>
            <a:chOff x="2016" y="1920"/>
            <a:chExt cx="1680" cy="1680"/>
          </a:xfrm>
        </p:grpSpPr>
        <p:sp>
          <p:nvSpPr>
            <p:cNvPr id="415754" name="Oval 1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755" name="Freeform 1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721100" y="4017838"/>
            <a:ext cx="5469881" cy="1182812"/>
            <a:chOff x="3721100" y="4017838"/>
            <a:chExt cx="5469881" cy="1182812"/>
          </a:xfrm>
        </p:grpSpPr>
        <p:sp>
          <p:nvSpPr>
            <p:cNvPr id="415747" name="Freeform 3"/>
            <p:cNvSpPr>
              <a:spLocks/>
            </p:cNvSpPr>
            <p:nvPr/>
          </p:nvSpPr>
          <p:spPr bwMode="gray">
            <a:xfrm>
              <a:off x="3721100" y="4429125"/>
              <a:ext cx="2466975" cy="77152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756" name="Text Box 12"/>
            <p:cNvSpPr txBox="1">
              <a:spLocks noChangeArrowheads="1"/>
            </p:cNvSpPr>
            <p:nvPr/>
          </p:nvSpPr>
          <p:spPr bwMode="auto">
            <a:xfrm>
              <a:off x="6156176" y="4017838"/>
              <a:ext cx="3034805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Bookman Old Style" pitchFamily="18" charset="0"/>
                </a:rPr>
                <a:t>Постановления</a:t>
              </a:r>
            </a:p>
            <a:p>
              <a:r>
                <a:rPr lang="ru-RU" b="1" dirty="0" smtClean="0">
                  <a:latin typeface="Bookman Old Style" pitchFamily="18" charset="0"/>
                </a:rPr>
                <a:t>правительства</a:t>
              </a:r>
            </a:p>
            <a:p>
              <a:r>
                <a:rPr lang="ru-RU" b="1" dirty="0" smtClean="0">
                  <a:latin typeface="Bookman Old Style" pitchFamily="18" charset="0"/>
                </a:rPr>
                <a:t>Республики Казахстан</a:t>
              </a:r>
              <a:endParaRPr lang="en-US" b="1" dirty="0">
                <a:solidFill>
                  <a:srgbClr val="5F5F5F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267325" y="2132856"/>
            <a:ext cx="3563616" cy="2996357"/>
            <a:chOff x="5267325" y="2132856"/>
            <a:chExt cx="3563616" cy="2996357"/>
          </a:xfrm>
        </p:grpSpPr>
        <p:sp>
          <p:nvSpPr>
            <p:cNvPr id="415752" name="Freeform 8"/>
            <p:cNvSpPr>
              <a:spLocks/>
            </p:cNvSpPr>
            <p:nvPr/>
          </p:nvSpPr>
          <p:spPr bwMode="gray">
            <a:xfrm rot="18000000">
              <a:off x="4419600" y="3509963"/>
              <a:ext cx="2466975" cy="77152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757" name="Text Box 13"/>
            <p:cNvSpPr txBox="1">
              <a:spLocks noChangeArrowheads="1"/>
            </p:cNvSpPr>
            <p:nvPr/>
          </p:nvSpPr>
          <p:spPr bwMode="auto">
            <a:xfrm>
              <a:off x="5796136" y="2132856"/>
              <a:ext cx="303480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Bookman Old Style" pitchFamily="18" charset="0"/>
                </a:rPr>
                <a:t>Законы</a:t>
              </a:r>
            </a:p>
            <a:p>
              <a:r>
                <a:rPr lang="ru-RU" b="1" dirty="0" smtClean="0">
                  <a:latin typeface="Bookman Old Style" pitchFamily="18" charset="0"/>
                </a:rPr>
                <a:t>Республики Казахстан</a:t>
              </a:r>
              <a:endParaRPr lang="en-US" b="1" dirty="0">
                <a:solidFill>
                  <a:srgbClr val="5F5F5F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0" y="2000250"/>
            <a:ext cx="5305425" cy="1404943"/>
            <a:chOff x="0" y="2000250"/>
            <a:chExt cx="5305425" cy="1404943"/>
          </a:xfrm>
        </p:grpSpPr>
        <p:sp>
          <p:nvSpPr>
            <p:cNvPr id="415750" name="Freeform 6"/>
            <p:cNvSpPr>
              <a:spLocks/>
            </p:cNvSpPr>
            <p:nvPr/>
          </p:nvSpPr>
          <p:spPr bwMode="gray">
            <a:xfrm rot="10800000">
              <a:off x="2838450" y="2000250"/>
              <a:ext cx="2466975" cy="769938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00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758" name="Text Box 14"/>
            <p:cNvSpPr txBox="1">
              <a:spLocks noChangeArrowheads="1"/>
            </p:cNvSpPr>
            <p:nvPr/>
          </p:nvSpPr>
          <p:spPr bwMode="auto">
            <a:xfrm>
              <a:off x="0" y="2204864"/>
              <a:ext cx="2835373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ru-RU" b="1" dirty="0" smtClean="0">
                  <a:latin typeface="Bookman Old Style" pitchFamily="18" charset="0"/>
                </a:rPr>
                <a:t>Бухгалтерская отчетность предприятия</a:t>
              </a:r>
            </a:p>
            <a:p>
              <a:pPr algn="r"/>
              <a:r>
                <a:rPr lang="ru-RU" b="1" dirty="0" smtClean="0">
                  <a:latin typeface="Bookman Old Style" pitchFamily="18" charset="0"/>
                </a:rPr>
                <a:t>за 2012 г.</a:t>
              </a:r>
              <a:endParaRPr lang="en-US" b="1" dirty="0">
                <a:solidFill>
                  <a:srgbClr val="5F5F5F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187624" y="2025650"/>
            <a:ext cx="2644601" cy="3116481"/>
            <a:chOff x="1187624" y="2025650"/>
            <a:chExt cx="2644601" cy="3116481"/>
          </a:xfrm>
        </p:grpSpPr>
        <p:sp>
          <p:nvSpPr>
            <p:cNvPr id="415749" name="Freeform 5"/>
            <p:cNvSpPr>
              <a:spLocks/>
            </p:cNvSpPr>
            <p:nvPr/>
          </p:nvSpPr>
          <p:spPr bwMode="gray">
            <a:xfrm rot="7200000">
              <a:off x="2214563" y="2873375"/>
              <a:ext cx="2465388" cy="769937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759" name="Text Box 15"/>
            <p:cNvSpPr txBox="1">
              <a:spLocks noChangeArrowheads="1"/>
            </p:cNvSpPr>
            <p:nvPr/>
          </p:nvSpPr>
          <p:spPr bwMode="auto">
            <a:xfrm>
              <a:off x="1187624" y="4495800"/>
              <a:ext cx="212429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b="1" dirty="0">
                  <a:latin typeface="Bookman Old Style" pitchFamily="18" charset="0"/>
                </a:rPr>
                <a:t>п</a:t>
              </a:r>
              <a:r>
                <a:rPr lang="ru-RU" b="1" dirty="0" smtClean="0">
                  <a:latin typeface="Bookman Old Style" pitchFamily="18" charset="0"/>
                </a:rPr>
                <a:t>ериодические</a:t>
              </a:r>
            </a:p>
            <a:p>
              <a:pPr algn="r"/>
              <a:r>
                <a:rPr lang="ru-RU" b="1" dirty="0" smtClean="0">
                  <a:latin typeface="Bookman Old Style" pitchFamily="18" charset="0"/>
                </a:rPr>
                <a:t>издания</a:t>
              </a:r>
              <a:endParaRPr lang="en-US" b="1" dirty="0">
                <a:latin typeface="Bookman Old Style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390900" y="3325813"/>
            <a:ext cx="5780632" cy="3127851"/>
            <a:chOff x="3390900" y="3325813"/>
            <a:chExt cx="5780632" cy="3127851"/>
          </a:xfrm>
        </p:grpSpPr>
        <p:sp>
          <p:nvSpPr>
            <p:cNvPr id="415748" name="Freeform 4"/>
            <p:cNvSpPr>
              <a:spLocks/>
            </p:cNvSpPr>
            <p:nvPr/>
          </p:nvSpPr>
          <p:spPr bwMode="gray">
            <a:xfrm rot="3600000">
              <a:off x="2543175" y="4173538"/>
              <a:ext cx="2465387" cy="769938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760" name="Text Box 16"/>
            <p:cNvSpPr txBox="1">
              <a:spLocks noChangeArrowheads="1"/>
            </p:cNvSpPr>
            <p:nvPr/>
          </p:nvSpPr>
          <p:spPr bwMode="auto">
            <a:xfrm>
              <a:off x="4572000" y="5253335"/>
              <a:ext cx="459953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Bookman Old Style" pitchFamily="18" charset="0"/>
                </a:rPr>
                <a:t>монографические труды отечественных и зарубежных</a:t>
              </a:r>
            </a:p>
            <a:p>
              <a:r>
                <a:rPr lang="ru-RU" b="1" dirty="0" smtClean="0">
                  <a:latin typeface="Bookman Old Style" pitchFamily="18" charset="0"/>
                </a:rPr>
                <a:t>ученых экономистов и финансистов</a:t>
              </a:r>
              <a:endParaRPr lang="en-US" b="1" dirty="0">
                <a:solidFill>
                  <a:srgbClr val="5F5F5F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475656" y="1268760"/>
            <a:ext cx="4231407" cy="2644428"/>
            <a:chOff x="1475656" y="1268760"/>
            <a:chExt cx="4231407" cy="2644428"/>
          </a:xfrm>
        </p:grpSpPr>
        <p:sp>
          <p:nvSpPr>
            <p:cNvPr id="415751" name="Freeform 7"/>
            <p:cNvSpPr>
              <a:spLocks/>
            </p:cNvSpPr>
            <p:nvPr/>
          </p:nvSpPr>
          <p:spPr bwMode="gray">
            <a:xfrm rot="14400000">
              <a:off x="4089400" y="2295525"/>
              <a:ext cx="2465388" cy="769938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761" name="Text Box 17"/>
            <p:cNvSpPr txBox="1">
              <a:spLocks noChangeArrowheads="1"/>
            </p:cNvSpPr>
            <p:nvPr/>
          </p:nvSpPr>
          <p:spPr bwMode="auto">
            <a:xfrm>
              <a:off x="1475656" y="1268760"/>
              <a:ext cx="367440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Bookman Old Style" pitchFamily="18" charset="0"/>
                </a:rPr>
                <a:t>труды и Указы Президента</a:t>
              </a:r>
            </a:p>
            <a:p>
              <a:r>
                <a:rPr lang="ru-RU" b="1" dirty="0" smtClean="0">
                  <a:latin typeface="Bookman Old Style" pitchFamily="18" charset="0"/>
                </a:rPr>
                <a:t>Республики Казахстан</a:t>
              </a:r>
              <a:endParaRPr lang="en-US" b="1" dirty="0">
                <a:solidFill>
                  <a:srgbClr val="5F5F5F"/>
                </a:solidFill>
                <a:latin typeface="Bookman Old Style" pitchFamily="18" charset="0"/>
              </a:endParaRPr>
            </a:p>
          </p:txBody>
        </p:sp>
      </p:grpSp>
      <p:sp>
        <p:nvSpPr>
          <p:cNvPr id="415762" name="Text Box 18"/>
          <p:cNvSpPr txBox="1">
            <a:spLocks noChangeArrowheads="1"/>
          </p:cNvSpPr>
          <p:nvPr/>
        </p:nvSpPr>
        <p:spPr bwMode="gray">
          <a:xfrm>
            <a:off x="3581400" y="3505200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4839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55" y="319088"/>
            <a:ext cx="7896225" cy="563562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Предмет и объект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41152572"/>
              </p:ext>
            </p:extLst>
          </p:nvPr>
        </p:nvGraphicFramePr>
        <p:xfrm>
          <a:off x="457200" y="1262063"/>
          <a:ext cx="8229600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713398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graphicEl>
                                              <a:dgm id="{0E580C7B-61B5-4578-A9F9-CE3655A0E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0E580C7B-61B5-4578-A9F9-CE3655A0E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E580C7B-61B5-4578-A9F9-CE3655A0E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492D0E54-2D44-4821-98E1-92B004C2E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graphicEl>
                                              <a:dgm id="{492D0E54-2D44-4821-98E1-92B004C2E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492D0E54-2D44-4821-98E1-92B004C2E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AutoShape 2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9491" name="AutoShape 3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9492" name="AutoShape 4"/>
          <p:cNvSpPr>
            <a:spLocks noChangeArrowheads="1"/>
          </p:cNvSpPr>
          <p:nvPr/>
        </p:nvSpPr>
        <p:spPr bwMode="gray">
          <a:xfrm>
            <a:off x="1981200" y="5251450"/>
            <a:ext cx="6588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>
                <a:latin typeface="Bookman Old Style" pitchFamily="18" charset="0"/>
                <a:cs typeface="Times New Roman" pitchFamily="18" charset="0"/>
              </a:rPr>
              <a:t>Заключение</a:t>
            </a:r>
            <a:endParaRPr lang="en-US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19493" name="AutoShape 5"/>
          <p:cNvSpPr>
            <a:spLocks noChangeArrowheads="1"/>
          </p:cNvSpPr>
          <p:nvPr/>
        </p:nvSpPr>
        <p:spPr bwMode="gray">
          <a:xfrm>
            <a:off x="2393950" y="4424363"/>
            <a:ext cx="6588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indent="-3175">
              <a:lnSpc>
                <a:spcPts val="1800"/>
              </a:lnSpc>
            </a:pPr>
            <a:r>
              <a:rPr lang="ru-RU" dirty="0">
                <a:latin typeface="Bookman Old Style" pitchFamily="18" charset="0"/>
              </a:rPr>
              <a:t>Аудит кредиторской задолженности с поставщиками</a:t>
            </a:r>
          </a:p>
          <a:p>
            <a:pPr indent="-3175">
              <a:lnSpc>
                <a:spcPts val="1800"/>
              </a:lnSpc>
            </a:pPr>
            <a:r>
              <a:rPr lang="ru-RU" dirty="0">
                <a:latin typeface="Bookman Old Style" pitchFamily="18" charset="0"/>
              </a:rPr>
              <a:t>и подрядчиками в ТОО «AST COMPANY LTD»</a:t>
            </a:r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gray">
          <a:xfrm>
            <a:off x="2438400" y="3611563"/>
            <a:ext cx="6588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indent="-3175">
              <a:lnSpc>
                <a:spcPts val="1800"/>
              </a:lnSpc>
            </a:pPr>
            <a:r>
              <a:rPr lang="ru-RU" dirty="0">
                <a:latin typeface="Bookman Old Style" pitchFamily="18" charset="0"/>
              </a:rPr>
              <a:t>Учет кредиторской задолженности с </a:t>
            </a:r>
            <a:r>
              <a:rPr lang="ru-RU" dirty="0" smtClean="0">
                <a:latin typeface="Bookman Old Style" pitchFamily="18" charset="0"/>
              </a:rPr>
              <a:t>поставщиками</a:t>
            </a:r>
          </a:p>
          <a:p>
            <a:pPr indent="-3175">
              <a:lnSpc>
                <a:spcPts val="1800"/>
              </a:lnSpc>
            </a:pPr>
            <a:r>
              <a:rPr lang="ru-RU" dirty="0" smtClean="0">
                <a:latin typeface="Bookman Old Style" pitchFamily="18" charset="0"/>
              </a:rPr>
              <a:t>и </a:t>
            </a:r>
            <a:r>
              <a:rPr lang="ru-RU" dirty="0">
                <a:latin typeface="Bookman Old Style" pitchFamily="18" charset="0"/>
              </a:rPr>
              <a:t>подрядчиками в ТОО «AST COMPANY LTD»</a:t>
            </a:r>
            <a:endParaRPr lang="ru-RU" dirty="0">
              <a:latin typeface="Bookman Old Style" pitchFamily="18" charset="0"/>
              <a:ea typeface="Times New Roman"/>
              <a:cs typeface="Times New Roman"/>
            </a:endParaRPr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gray">
          <a:xfrm>
            <a:off x="2286000" y="2743200"/>
            <a:ext cx="6588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indent="-3175">
              <a:lnSpc>
                <a:spcPts val="1800"/>
              </a:lnSpc>
            </a:pPr>
            <a:r>
              <a:rPr lang="ru-RU" dirty="0">
                <a:latin typeface="Bookman Old Style" pitchFamily="18" charset="0"/>
              </a:rPr>
              <a:t>Теоретические основы управления, учета, </a:t>
            </a:r>
            <a:r>
              <a:rPr lang="ru-RU" dirty="0" smtClean="0">
                <a:latin typeface="Bookman Old Style" pitchFamily="18" charset="0"/>
              </a:rPr>
              <a:t>анализа</a:t>
            </a:r>
          </a:p>
          <a:p>
            <a:pPr indent="-3175">
              <a:lnSpc>
                <a:spcPts val="1800"/>
              </a:lnSpc>
            </a:pPr>
            <a:r>
              <a:rPr lang="ru-RU" dirty="0" smtClean="0">
                <a:latin typeface="Bookman Old Style" pitchFamily="18" charset="0"/>
              </a:rPr>
              <a:t>и </a:t>
            </a:r>
            <a:r>
              <a:rPr lang="ru-RU" dirty="0">
                <a:latin typeface="Bookman Old Style" pitchFamily="18" charset="0"/>
              </a:rPr>
              <a:t>аудита кредиторской задолженности</a:t>
            </a:r>
            <a:endParaRPr lang="ru-RU" dirty="0">
              <a:latin typeface="Bookman Old Style" pitchFamily="18" charset="0"/>
              <a:ea typeface="Times New Roman"/>
              <a:cs typeface="Times New Roman"/>
            </a:endParaRPr>
          </a:p>
        </p:txBody>
      </p:sp>
      <p:sp>
        <p:nvSpPr>
          <p:cNvPr id="319496" name="AutoShape 8"/>
          <p:cNvSpPr>
            <a:spLocks noChangeArrowheads="1"/>
          </p:cNvSpPr>
          <p:nvPr/>
        </p:nvSpPr>
        <p:spPr bwMode="gray">
          <a:xfrm>
            <a:off x="1765300" y="1973263"/>
            <a:ext cx="6588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>
                <a:latin typeface="Bookman Old Style" pitchFamily="18" charset="0"/>
                <a:cs typeface="Times New Roman" pitchFamily="18" charset="0"/>
              </a:rPr>
              <a:t>Введение</a:t>
            </a:r>
            <a:endParaRPr lang="en-US" dirty="0">
              <a:latin typeface="Bookman Old Style" pitchFamily="18" charset="0"/>
              <a:cs typeface="Times New Roman" pitchFamily="18" charset="0"/>
            </a:endParaRPr>
          </a:p>
        </p:txBody>
      </p:sp>
      <p:grpSp>
        <p:nvGrpSpPr>
          <p:cNvPr id="319497" name="Group 9"/>
          <p:cNvGrpSpPr>
            <a:grpSpLocks/>
          </p:cNvGrpSpPr>
          <p:nvPr/>
        </p:nvGrpSpPr>
        <p:grpSpPr bwMode="auto">
          <a:xfrm>
            <a:off x="1447800" y="2062163"/>
            <a:ext cx="381000" cy="381000"/>
            <a:chOff x="2078" y="1680"/>
            <a:chExt cx="1615" cy="1615"/>
          </a:xfrm>
        </p:grpSpPr>
        <p:sp>
          <p:nvSpPr>
            <p:cNvPr id="31949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49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0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0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19504" name="Group 16"/>
          <p:cNvGrpSpPr>
            <a:grpSpLocks/>
          </p:cNvGrpSpPr>
          <p:nvPr/>
        </p:nvGrpSpPr>
        <p:grpSpPr bwMode="auto">
          <a:xfrm>
            <a:off x="1981200" y="2849563"/>
            <a:ext cx="381000" cy="381000"/>
            <a:chOff x="2078" y="1680"/>
            <a:chExt cx="1615" cy="1615"/>
          </a:xfrm>
        </p:grpSpPr>
        <p:sp>
          <p:nvSpPr>
            <p:cNvPr id="319505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06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07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8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9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10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19511" name="Group 23"/>
          <p:cNvGrpSpPr>
            <a:grpSpLocks/>
          </p:cNvGrpSpPr>
          <p:nvPr/>
        </p:nvGrpSpPr>
        <p:grpSpPr bwMode="auto">
          <a:xfrm>
            <a:off x="2133600" y="3687763"/>
            <a:ext cx="381000" cy="381000"/>
            <a:chOff x="2078" y="1680"/>
            <a:chExt cx="1615" cy="1615"/>
          </a:xfrm>
        </p:grpSpPr>
        <p:sp>
          <p:nvSpPr>
            <p:cNvPr id="31951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1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14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1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16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17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19518" name="Group 30"/>
          <p:cNvGrpSpPr>
            <a:grpSpLocks/>
          </p:cNvGrpSpPr>
          <p:nvPr/>
        </p:nvGrpSpPr>
        <p:grpSpPr bwMode="auto">
          <a:xfrm>
            <a:off x="2057400" y="4525963"/>
            <a:ext cx="381000" cy="381000"/>
            <a:chOff x="2078" y="1680"/>
            <a:chExt cx="1615" cy="1615"/>
          </a:xfrm>
        </p:grpSpPr>
        <p:sp>
          <p:nvSpPr>
            <p:cNvPr id="31951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1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22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23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24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19525" name="Group 37"/>
          <p:cNvGrpSpPr>
            <a:grpSpLocks/>
          </p:cNvGrpSpPr>
          <p:nvPr/>
        </p:nvGrpSpPr>
        <p:grpSpPr bwMode="auto">
          <a:xfrm>
            <a:off x="1682750" y="5300663"/>
            <a:ext cx="355600" cy="381000"/>
            <a:chOff x="2078" y="1680"/>
            <a:chExt cx="1615" cy="1615"/>
          </a:xfrm>
        </p:grpSpPr>
        <p:sp>
          <p:nvSpPr>
            <p:cNvPr id="31952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8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29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30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31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319532" name="Rectangle 44"/>
          <p:cNvSpPr>
            <a:spLocks noGrp="1" noChangeArrowheads="1"/>
          </p:cNvSpPr>
          <p:nvPr>
            <p:ph type="title"/>
          </p:nvPr>
        </p:nvSpPr>
        <p:spPr>
          <a:xfrm>
            <a:off x="1140271" y="319088"/>
            <a:ext cx="7896225" cy="563562"/>
          </a:xfrm>
          <a:noFill/>
          <a:ln/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Содержание дипломной работы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71160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 animBg="1"/>
      <p:bldP spid="319493" grpId="0" animBg="1"/>
      <p:bldP spid="319494" grpId="0" animBg="1"/>
      <p:bldP spid="319495" grpId="0" animBg="1"/>
      <p:bldP spid="3194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696" y="319088"/>
            <a:ext cx="7543800" cy="56356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Понятие и классификация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Кредиторская задолженность </a:t>
            </a:r>
            <a:r>
              <a:rPr lang="ru-RU" dirty="0">
                <a:latin typeface="Bookman Old Style" pitchFamily="18" charset="0"/>
              </a:rPr>
              <a:t>– задолженность субъекта (предприятия, организации, физического лица) перед другими лицами, которую этот субъект обязан погасить.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grayWhite">
          <a:xfrm>
            <a:off x="179511" y="2494637"/>
            <a:ext cx="8856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В Республике Казахстан к кредиторской задолженности чаще всего относят: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399053309"/>
              </p:ext>
            </p:extLst>
          </p:nvPr>
        </p:nvGraphicFramePr>
        <p:xfrm>
          <a:off x="107504" y="3212975"/>
          <a:ext cx="8856985" cy="3168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grayWhite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740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439430-10A7-44F8-846E-D5F5D4449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C7439430-10A7-44F8-846E-D5F5D4449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FFE859-265F-4483-91BA-DB52C5243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A8FFE859-265F-4483-91BA-DB52C5243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D41211-DE48-4EAE-B6EE-B443D9332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1BD41211-DE48-4EAE-B6EE-B443D9332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2C8FEB-7B2C-4087-B1C5-308CC1BF1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822C8FEB-7B2C-4087-B1C5-308CC1BF1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CA257B-8DD4-4B13-B659-E98E804A4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FCCA257B-8DD4-4B13-B659-E98E804A4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C263F4-8EC2-4397-8D50-FBE9662C6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65C263F4-8EC2-4397-8D50-FBE9662C6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92696" y="319088"/>
            <a:ext cx="7543800" cy="563562"/>
          </a:xfrm>
          <a:noFill/>
          <a:ln/>
        </p:spPr>
        <p:txBody>
          <a:bodyPr/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Задачи управления кредиторской задолженностью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52" name="Схема 51"/>
          <p:cNvGraphicFramePr/>
          <p:nvPr>
            <p:extLst>
              <p:ext uri="{D42A27DB-BD31-4B8C-83A1-F6EECF244321}">
                <p14:modId xmlns="" xmlns:p14="http://schemas.microsoft.com/office/powerpoint/2010/main" val="1928539409"/>
              </p:ext>
            </p:extLst>
          </p:nvPr>
        </p:nvGraphicFramePr>
        <p:xfrm>
          <a:off x="107504" y="1196752"/>
          <a:ext cx="885698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6120458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9749B9A0-EDFA-4742-B597-CF2E29858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2">
                                            <p:graphicEl>
                                              <a:dgm id="{9749B9A0-EDFA-4742-B597-CF2E29858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8AE3B94C-815D-4875-B5F6-047D4CDB4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2">
                                            <p:graphicEl>
                                              <a:dgm id="{8AE3B94C-815D-4875-B5F6-047D4CDB4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ED036078-06F7-4A54-9D24-BBCB67434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2">
                                            <p:graphicEl>
                                              <a:dgm id="{ED036078-06F7-4A54-9D24-BBCB67434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1D85E61B-98D2-4B34-B60F-80B0B9146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2">
                                            <p:graphicEl>
                                              <a:dgm id="{1D85E61B-98D2-4B34-B60F-80B0B9146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63DCCE21-9DCE-4425-8F8D-F0337FE70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2">
                                            <p:graphicEl>
                                              <a:dgm id="{63DCCE21-9DCE-4425-8F8D-F0337FE70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666699"/>
      </a:dk1>
      <a:lt1>
        <a:srgbClr val="FFFFFF"/>
      </a:lt1>
      <a:dk2>
        <a:srgbClr val="000066"/>
      </a:dk2>
      <a:lt2>
        <a:srgbClr val="C0C0C0"/>
      </a:lt2>
      <a:accent1>
        <a:srgbClr val="49CACD"/>
      </a:accent1>
      <a:accent2>
        <a:srgbClr val="467CE8"/>
      </a:accent2>
      <a:accent3>
        <a:srgbClr val="FFFFFF"/>
      </a:accent3>
      <a:accent4>
        <a:srgbClr val="565682"/>
      </a:accent4>
      <a:accent5>
        <a:srgbClr val="B1E1E3"/>
      </a:accent5>
      <a:accent6>
        <a:srgbClr val="3F70D2"/>
      </a:accent6>
      <a:hlink>
        <a:srgbClr val="28BFEE"/>
      </a:hlink>
      <a:folHlink>
        <a:srgbClr val="878FA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C5903B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B28235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C0C0C0"/>
        </a:lt2>
        <a:accent1>
          <a:srgbClr val="4A95E8"/>
        </a:accent1>
        <a:accent2>
          <a:srgbClr val="6D8DE9"/>
        </a:accent2>
        <a:accent3>
          <a:srgbClr val="FFFFFF"/>
        </a:accent3>
        <a:accent4>
          <a:srgbClr val="0E3F81"/>
        </a:accent4>
        <a:accent5>
          <a:srgbClr val="B1C8F2"/>
        </a:accent5>
        <a:accent6>
          <a:srgbClr val="627FD3"/>
        </a:accent6>
        <a:hlink>
          <a:srgbClr val="95CD2F"/>
        </a:hlink>
        <a:folHlink>
          <a:srgbClr val="CAA6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99"/>
        </a:dk1>
        <a:lt1>
          <a:srgbClr val="FFFFFF"/>
        </a:lt1>
        <a:dk2>
          <a:srgbClr val="000066"/>
        </a:dk2>
        <a:lt2>
          <a:srgbClr val="C0C0C0"/>
        </a:lt2>
        <a:accent1>
          <a:srgbClr val="49CACD"/>
        </a:accent1>
        <a:accent2>
          <a:srgbClr val="467CE8"/>
        </a:accent2>
        <a:accent3>
          <a:srgbClr val="FFFFFF"/>
        </a:accent3>
        <a:accent4>
          <a:srgbClr val="565682"/>
        </a:accent4>
        <a:accent5>
          <a:srgbClr val="B1E1E3"/>
        </a:accent5>
        <a:accent6>
          <a:srgbClr val="3F70D2"/>
        </a:accent6>
        <a:hlink>
          <a:srgbClr val="28BFEE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cdb2004142gl</Template>
  <TotalTime>338</TotalTime>
  <Words>607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sample</vt:lpstr>
      <vt:lpstr>Image</vt:lpstr>
      <vt:lpstr>Костанайский государственный университет им. А.Байтурсынова  Факультет Экономический  Кафедра Бухгалтерский учет и аудит</vt:lpstr>
      <vt:lpstr>Актуальность темы</vt:lpstr>
      <vt:lpstr>Слайд 3</vt:lpstr>
      <vt:lpstr>Задачи данной темы</vt:lpstr>
      <vt:lpstr>Источники информации</vt:lpstr>
      <vt:lpstr>Предмет и объект </vt:lpstr>
      <vt:lpstr>Содержание дипломной работы</vt:lpstr>
      <vt:lpstr>Понятие и классификация</vt:lpstr>
      <vt:lpstr>Задачи управления кредиторской задолженностью</vt:lpstr>
      <vt:lpstr>Факторы риска учета кредиторской задолженности</vt:lpstr>
      <vt:lpstr>Результаты аудита  кредиторской задолженности</vt:lpstr>
      <vt:lpstr>Пути совершенствования учета кредиторской задолженности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311-5</cp:lastModifiedBy>
  <cp:revision>40</cp:revision>
  <dcterms:created xsi:type="dcterms:W3CDTF">2013-02-28T11:13:32Z</dcterms:created>
  <dcterms:modified xsi:type="dcterms:W3CDTF">2016-02-23T07:17:10Z</dcterms:modified>
</cp:coreProperties>
</file>