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0" r:id="rId2"/>
    <p:sldId id="261" r:id="rId3"/>
    <p:sldId id="262" r:id="rId4"/>
    <p:sldId id="263" r:id="rId5"/>
    <p:sldId id="264" r:id="rId6"/>
    <p:sldId id="265" r:id="rId7"/>
    <p:sldId id="266" r:id="rId8"/>
    <p:sldId id="267" r:id="rId9"/>
    <p:sldId id="268" r:id="rId10"/>
  </p:sldIdLst>
  <p:sldSz cx="12192000" cy="6858000"/>
  <p:notesSz cx="6858000" cy="9144000"/>
  <p:custDataLst>
    <p:tags r:id="rId1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82"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pPr/>
              <a:t>2/23/2016</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ru-RU" smtClean="0"/>
              <a:t>Вставка рисунка</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pPr/>
              <a:t>2/23/2016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pPr/>
              <a:t>2/23/2016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pPr/>
              <a:t>2/23/2016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pPr/>
              <a:t>2/23/2016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pPr/>
              <a:t>2/23/2016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smtClean="0"/>
              <a:t>Вставка рисунка</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smtClean="0"/>
              <a:t>Вставка рисунка</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smtClean="0"/>
              <a:t>Вставка рисунка</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pPr/>
              <a:t>2/23/2016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2/23/2016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2/23/2016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2/23/2016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dirty="0"/>
              <a:pPr/>
              <a:t>2/23/2016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2/23/2016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41410" y="3073397"/>
            <a:ext cx="4878391" cy="27178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3073397"/>
            <a:ext cx="4875210" cy="27178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2/23/2016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2/23/2016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pPr/>
              <a:t>2/23/2016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pPr/>
              <a:t>2/23/2016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pPr/>
              <a:t>2/23/2016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2/23/2016</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iming>
    <p:tnLst>
      <p:par>
        <p:cTn id="1" dur="indefinite" restart="never" nodeType="tmRoot"/>
      </p:par>
    </p:tnLst>
  </p:timing>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subTitle" idx="1"/>
          </p:nvPr>
        </p:nvSpPr>
        <p:spPr>
          <a:xfrm>
            <a:off x="1661375" y="885423"/>
            <a:ext cx="10148552" cy="891862"/>
          </a:xfrm>
        </p:spPr>
        <p:txBody>
          <a:bodyPr>
            <a:normAutofit fontScale="92500"/>
          </a:bodyPr>
          <a:lstStyle/>
          <a:p>
            <a:pPr algn="ctr">
              <a:lnSpc>
                <a:spcPct val="80000"/>
              </a:lnSpc>
            </a:pPr>
            <a:r>
              <a:rPr lang="kk-KZ" altLang="ru-RU" b="1" dirty="0">
                <a:solidFill>
                  <a:schemeClr val="bg1"/>
                </a:solidFill>
              </a:rPr>
              <a:t>Тақырыбы: Model Mart –  ұжымдық өңдеу кезінде «клиент-сервер», деректер сақтағышы, Web қосымшаларды құру үшін қолданылатын модельдерді басқару жүйесі.</a:t>
            </a:r>
            <a:endParaRPr lang="ru-RU" altLang="ru-RU" b="1" dirty="0">
              <a:solidFill>
                <a:schemeClr val="bg1"/>
              </a:solidFill>
            </a:endParaRPr>
          </a:p>
        </p:txBody>
      </p:sp>
      <p:pic>
        <p:nvPicPr>
          <p:cNvPr id="2" name="Рисунок 1"/>
          <p:cNvPicPr>
            <a:picLocks noChangeAspect="1"/>
          </p:cNvPicPr>
          <p:nvPr/>
        </p:nvPicPr>
        <p:blipFill>
          <a:blip r:embed="rId2"/>
          <a:stretch>
            <a:fillRect/>
          </a:stretch>
        </p:blipFill>
        <p:spPr>
          <a:xfrm>
            <a:off x="3850783" y="2067643"/>
            <a:ext cx="6194738" cy="4129825"/>
          </a:xfrm>
          <a:prstGeom prst="rect">
            <a:avLst/>
          </a:prstGeom>
        </p:spPr>
      </p:pic>
      <p:sp>
        <p:nvSpPr>
          <p:cNvPr id="5" name="Rectangle 3"/>
          <p:cNvSpPr txBox="1">
            <a:spLocks noChangeArrowheads="1"/>
          </p:cNvSpPr>
          <p:nvPr/>
        </p:nvSpPr>
        <p:spPr>
          <a:xfrm>
            <a:off x="2240923" y="695459"/>
            <a:ext cx="9105363" cy="1171978"/>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80000"/>
              </a:lnSpc>
              <a:spcBef>
                <a:spcPts val="1000"/>
              </a:spcBef>
              <a:spcAft>
                <a:spcPts val="0"/>
              </a:spcAft>
              <a:buClrTx/>
              <a:buSzPct val="125000"/>
              <a:buFont typeface="Arial" panose="020B0604020202020204" pitchFamily="34" charset="0"/>
              <a:buNone/>
              <a:tabLst/>
              <a:defRPr/>
            </a:pPr>
            <a:endParaRPr kumimoji="0" lang="ru-RU" altLang="ru-RU" sz="2000" b="1" i="0" u="none" strike="noStrike" kern="1200" cap="all" spc="0" normalizeH="0" baseline="0" noProof="0" dirty="0">
              <a:ln>
                <a:noFill/>
              </a:ln>
              <a:solidFill>
                <a:schemeClr val="bg1"/>
              </a:solidFill>
              <a:effectLst/>
              <a:uLnTx/>
              <a:uFillTx/>
              <a:latin typeface="+mn-lt"/>
              <a:ea typeface="+mn-ea"/>
              <a:cs typeface="+mn-cs"/>
            </a:endParaRPr>
          </a:p>
        </p:txBody>
      </p:sp>
      <p:sp>
        <p:nvSpPr>
          <p:cNvPr id="6" name="Rectangle 3"/>
          <p:cNvSpPr txBox="1">
            <a:spLocks noChangeArrowheads="1"/>
          </p:cNvSpPr>
          <p:nvPr/>
        </p:nvSpPr>
        <p:spPr>
          <a:xfrm>
            <a:off x="347729" y="1831365"/>
            <a:ext cx="6233374" cy="127244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80000"/>
              </a:lnSpc>
              <a:spcBef>
                <a:spcPts val="1000"/>
              </a:spcBef>
              <a:spcAft>
                <a:spcPts val="0"/>
              </a:spcAft>
              <a:buClrTx/>
              <a:buSzPct val="125000"/>
              <a:buFont typeface="Arial" panose="020B0604020202020204" pitchFamily="34" charset="0"/>
              <a:buNone/>
              <a:tabLst/>
              <a:defRPr/>
            </a:pPr>
            <a:endParaRPr kumimoji="0" lang="ru-RU" altLang="ru-RU" sz="2000" b="1" i="0" u="none" strike="noStrike" kern="1200" cap="all" spc="0" normalizeH="0" baseline="0" noProof="0" dirty="0">
              <a:ln>
                <a:noFill/>
              </a:ln>
              <a:solidFill>
                <a:schemeClr val="bg1"/>
              </a:solidFill>
              <a:effectLst/>
              <a:uLnTx/>
              <a:uFillTx/>
              <a:latin typeface="+mn-lt"/>
              <a:ea typeface="+mn-ea"/>
              <a:cs typeface="+mn-cs"/>
            </a:endParaRPr>
          </a:p>
        </p:txBody>
      </p:sp>
      <p:sp>
        <p:nvSpPr>
          <p:cNvPr id="9" name="Rectangle 3"/>
          <p:cNvSpPr txBox="1">
            <a:spLocks noChangeArrowheads="1"/>
          </p:cNvSpPr>
          <p:nvPr/>
        </p:nvSpPr>
        <p:spPr>
          <a:xfrm>
            <a:off x="1661375" y="164206"/>
            <a:ext cx="10148552" cy="428222"/>
          </a:xfrm>
          <a:prstGeom prst="rect">
            <a:avLst/>
          </a:prstGeom>
        </p:spPr>
        <p:txBody>
          <a:bodyPr vert="horz" lIns="91440" tIns="45720" rIns="91440" bIns="45720" rtlCol="0">
            <a:noAutofit/>
          </a:bodyPr>
          <a:lstStyle/>
          <a:p>
            <a:pPr algn="ctr">
              <a:lnSpc>
                <a:spcPct val="150000"/>
              </a:lnSpc>
              <a:spcAft>
                <a:spcPts val="0"/>
              </a:spcAft>
            </a:pPr>
            <a:r>
              <a:rPr lang="kk-KZ" sz="2000" b="1" cap="all" dirty="0" smtClean="0">
                <a:solidFill>
                  <a:schemeClr val="bg1"/>
                </a:solidFill>
                <a:latin typeface="Times New Roman" pitchFamily="18" charset="0"/>
                <a:ea typeface="Times New Roman"/>
                <a:cs typeface="Times New Roman" pitchFamily="18" charset="0"/>
              </a:rPr>
              <a:t>А. Б</a:t>
            </a:r>
            <a:r>
              <a:rPr lang="kk-KZ" sz="2000" b="1" dirty="0" smtClean="0">
                <a:solidFill>
                  <a:schemeClr val="bg1"/>
                </a:solidFill>
                <a:latin typeface="Times New Roman" pitchFamily="18" charset="0"/>
                <a:ea typeface="Times New Roman"/>
                <a:cs typeface="Times New Roman" pitchFamily="18" charset="0"/>
              </a:rPr>
              <a:t>айтұрсынов атындағы Қостанай мемлекеттік  </a:t>
            </a:r>
            <a:r>
              <a:rPr lang="kk-KZ" sz="2000" b="1" dirty="0" smtClean="0">
                <a:solidFill>
                  <a:schemeClr val="bg1"/>
                </a:solidFill>
                <a:latin typeface="Times New Roman" pitchFamily="18" charset="0"/>
                <a:cs typeface="Times New Roman" pitchFamily="18" charset="0"/>
              </a:rPr>
              <a:t>университеті</a:t>
            </a:r>
            <a:endParaRPr lang="ru-RU" sz="2000" b="1" dirty="0">
              <a:solidFill>
                <a:schemeClr val="bg1"/>
              </a:solidFill>
              <a:latin typeface="Times New Roman" pitchFamily="18" charset="0"/>
              <a:ea typeface="Times New Roman"/>
              <a:cs typeface="Times New Roman" pitchFamily="18" charset="0"/>
            </a:endParaRPr>
          </a:p>
        </p:txBody>
      </p:sp>
      <p:sp>
        <p:nvSpPr>
          <p:cNvPr id="10" name="Rectangle 3"/>
          <p:cNvSpPr txBox="1">
            <a:spLocks noChangeArrowheads="1"/>
          </p:cNvSpPr>
          <p:nvPr/>
        </p:nvSpPr>
        <p:spPr>
          <a:xfrm>
            <a:off x="6937420" y="6329967"/>
            <a:ext cx="5254580" cy="528033"/>
          </a:xfrm>
          <a:prstGeom prst="rect">
            <a:avLst/>
          </a:prstGeom>
        </p:spPr>
        <p:txBody>
          <a:bodyPr vert="horz" lIns="91440" tIns="45720" rIns="91440" bIns="45720" rtlCol="0">
            <a:normAutofit/>
          </a:bodyPr>
          <a:lstStyle/>
          <a:p>
            <a:r>
              <a:rPr lang="kk-KZ" sz="2000" dirty="0" smtClean="0">
                <a:solidFill>
                  <a:schemeClr val="accent6">
                    <a:lumMod val="40000"/>
                    <a:lumOff val="60000"/>
                  </a:schemeClr>
                </a:solidFill>
              </a:rPr>
              <a:t>    Оқытушысы</a:t>
            </a:r>
            <a:r>
              <a:rPr lang="kk-KZ" sz="2000" dirty="0" smtClean="0">
                <a:solidFill>
                  <a:schemeClr val="accent6">
                    <a:lumMod val="40000"/>
                    <a:lumOff val="60000"/>
                  </a:schemeClr>
                </a:solidFill>
              </a:rPr>
              <a:t>: </a:t>
            </a:r>
            <a:r>
              <a:rPr lang="ru-RU" sz="2000" dirty="0" err="1" smtClean="0">
                <a:solidFill>
                  <a:schemeClr val="accent6">
                    <a:lumMod val="60000"/>
                    <a:lumOff val="40000"/>
                  </a:schemeClr>
                </a:solidFill>
              </a:rPr>
              <a:t>Жармагамбетова</a:t>
            </a:r>
            <a:r>
              <a:rPr lang="ru-RU" sz="2000" dirty="0" smtClean="0">
                <a:solidFill>
                  <a:schemeClr val="accent6">
                    <a:lumMod val="60000"/>
                    <a:lumOff val="40000"/>
                  </a:schemeClr>
                </a:solidFill>
              </a:rPr>
              <a:t> Г.О.</a:t>
            </a:r>
            <a:endParaRPr lang="ru-RU" sz="2000" dirty="0">
              <a:solidFill>
                <a:schemeClr val="accent6">
                  <a:lumMod val="60000"/>
                  <a:lumOff val="40000"/>
                </a:schemeClr>
              </a:solidFill>
            </a:endParaRPr>
          </a:p>
        </p:txBody>
      </p:sp>
    </p:spTree>
    <p:extLst>
      <p:ext uri="{BB962C8B-B14F-4D97-AF65-F5344CB8AC3E}">
        <p14:creationId xmlns="" xmlns:p14="http://schemas.microsoft.com/office/powerpoint/2010/main" val="2966829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746975" y="1357802"/>
            <a:ext cx="5847008" cy="4527843"/>
          </a:xfrm>
        </p:spPr>
        <p:txBody>
          <a:bodyPr>
            <a:noAutofit/>
          </a:bodyPr>
          <a:lstStyle/>
          <a:p>
            <a:pPr>
              <a:lnSpc>
                <a:spcPct val="80000"/>
              </a:lnSpc>
            </a:pPr>
            <a:r>
              <a:rPr lang="kk-KZ" altLang="ru-RU" b="1" dirty="0"/>
              <a:t>Model Mart</a:t>
            </a:r>
            <a:r>
              <a:rPr lang="kk-KZ" altLang="ru-RU" dirty="0"/>
              <a:t> – "клиент-сервер" құрылымы, деректер сақтаушылары, Web қосымшаларын жасау кезінде қолданылатын топтық өңдеуге арналған модельдерді басқару жүйесі. Ол </a:t>
            </a:r>
            <a:r>
              <a:rPr lang="kk-KZ" altLang="ru-RU" b="1" dirty="0"/>
              <a:t>ERwin</a:t>
            </a:r>
            <a:r>
              <a:rPr lang="kk-KZ" altLang="ru-RU" dirty="0"/>
              <a:t> және </a:t>
            </a:r>
            <a:r>
              <a:rPr lang="kk-KZ" altLang="ru-RU" b="1" dirty="0"/>
              <a:t>BPwin </a:t>
            </a:r>
            <a:r>
              <a:rPr lang="kk-KZ" altLang="ru-RU" dirty="0"/>
              <a:t>көмегімен жасалған модельдерге бірнеше қолданушының пайдалануына мүмкіндік береді. Модельдер орталық серверде сақталып, жобалау тобының барлық қатысушыларына қол жетімді болып табылады. Сонымен қатар, күрделі және көлемді модельдерді ұжымдық түрде жасауға мүмкіндік беріледі.</a:t>
            </a:r>
            <a:endParaRPr lang="ru-RU" altLang="ru-RU" dirty="0"/>
          </a:p>
        </p:txBody>
      </p:sp>
      <p:pic>
        <p:nvPicPr>
          <p:cNvPr id="1026" name="Picture 2" descr="http://auditfin.com/fin/2000/4/fin_2000_41_rus_06_01__Maklakov/Image9145.gif"/>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852588" y="1191720"/>
            <a:ext cx="5048250" cy="363855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970091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1030310" y="965915"/>
            <a:ext cx="6774287" cy="5125792"/>
          </a:xfrm>
        </p:spPr>
        <p:txBody>
          <a:bodyPr>
            <a:normAutofit/>
          </a:bodyPr>
          <a:lstStyle/>
          <a:p>
            <a:pPr>
              <a:lnSpc>
                <a:spcPct val="80000"/>
              </a:lnSpc>
            </a:pPr>
            <a:r>
              <a:rPr lang="kk-KZ" altLang="ru-RU" sz="1800" b="1" dirty="0"/>
              <a:t>Model Mart-тың негізгі ерекшеліктері:</a:t>
            </a:r>
            <a:endParaRPr lang="kk-KZ" altLang="ru-RU" sz="1800" dirty="0"/>
          </a:p>
          <a:p>
            <a:pPr>
              <a:lnSpc>
                <a:spcPct val="80000"/>
              </a:lnSpc>
            </a:pPr>
            <a:r>
              <a:rPr lang="kk-KZ" altLang="ru-RU" sz="1800" dirty="0"/>
              <a:t>модельдердің бірнеше нұсқалары бар, жобалаушылар ұжымының қатысушылары модельдің ең соңғы нұсқасына қол жеткізе отырып, жасалған өзгерістердің нәтижелерін көре алады;</a:t>
            </a:r>
          </a:p>
          <a:p>
            <a:pPr>
              <a:lnSpc>
                <a:spcPct val="80000"/>
              </a:lnSpc>
            </a:pPr>
            <a:r>
              <a:rPr lang="kk-KZ" altLang="ru-RU" sz="1800" dirty="0"/>
              <a:t>рұқсатты ажыратудың икемді құралдары қолданылады;</a:t>
            </a:r>
          </a:p>
          <a:p>
            <a:pPr>
              <a:lnSpc>
                <a:spcPct val="80000"/>
              </a:lnSpc>
            </a:pPr>
            <a:r>
              <a:rPr lang="kk-KZ" altLang="ru-RU" sz="1800" dirty="0"/>
              <a:t>қолданушы екі модель нұсқаларының арасындағы айырмашылықтардың тізімін ала отырып, қажет болған жағдайда алдыңғы нұсқасына оралуына болады;</a:t>
            </a:r>
          </a:p>
          <a:p>
            <a:pPr>
              <a:lnSpc>
                <a:spcPct val="80000"/>
              </a:lnSpc>
            </a:pPr>
            <a:r>
              <a:rPr lang="kk-KZ" altLang="ru-RU" sz="1800" dirty="0"/>
              <a:t>модельге енгізіліп жатқан өзгерістер әсерінің талдауы жүргізіледі;</a:t>
            </a:r>
          </a:p>
          <a:p>
            <a:pPr>
              <a:lnSpc>
                <a:spcPct val="80000"/>
              </a:lnSpc>
            </a:pPr>
            <a:r>
              <a:rPr lang="kk-KZ" altLang="ru-RU" sz="1800" dirty="0"/>
              <a:t>бірнеше модельдерді біреуге біріктіру мүмкіндігі бар;</a:t>
            </a:r>
          </a:p>
          <a:p>
            <a:pPr>
              <a:lnSpc>
                <a:spcPct val="80000"/>
              </a:lnSpc>
            </a:pPr>
            <a:r>
              <a:rPr lang="kk-KZ" altLang="ru-RU" sz="1800" dirty="0"/>
              <a:t>модельдердің қол жетімділігін икемді түрде шектеу мүмкіндігі қарастырылған;</a:t>
            </a:r>
          </a:p>
          <a:p>
            <a:pPr>
              <a:lnSpc>
                <a:spcPct val="80000"/>
              </a:lnSpc>
            </a:pPr>
            <a:r>
              <a:rPr lang="kk-KZ" altLang="ru-RU" sz="1800" dirty="0"/>
              <a:t>зияткерлік жанжалдарды шешу арнайы агент автоматты түрде сол моделін, бірнеше пайдаланушылардың бір мезгілде өзгерістер енгізу туындайтын кез-келген қақтығыстарды анықтайды.</a:t>
            </a:r>
            <a:endParaRPr lang="ru-RU" altLang="ru-RU" sz="1800" dirty="0"/>
          </a:p>
        </p:txBody>
      </p:sp>
      <p:pic>
        <p:nvPicPr>
          <p:cNvPr id="2" name="Рисунок 1"/>
          <p:cNvPicPr>
            <a:picLocks noChangeAspect="1"/>
          </p:cNvPicPr>
          <p:nvPr/>
        </p:nvPicPr>
        <p:blipFill>
          <a:blip r:embed="rId2"/>
          <a:stretch>
            <a:fillRect/>
          </a:stretch>
        </p:blipFill>
        <p:spPr>
          <a:xfrm>
            <a:off x="8112617" y="1865291"/>
            <a:ext cx="2964286" cy="2964286"/>
          </a:xfrm>
          <a:prstGeom prst="rect">
            <a:avLst/>
          </a:prstGeom>
        </p:spPr>
      </p:pic>
    </p:spTree>
    <p:extLst>
      <p:ext uri="{BB962C8B-B14F-4D97-AF65-F5344CB8AC3E}">
        <p14:creationId xmlns="" xmlns:p14="http://schemas.microsoft.com/office/powerpoint/2010/main" val="41862871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923582" y="2030971"/>
            <a:ext cx="6798736" cy="3444997"/>
          </a:xfrm>
        </p:spPr>
        <p:txBody>
          <a:bodyPr>
            <a:noAutofit/>
          </a:bodyPr>
          <a:lstStyle/>
          <a:p>
            <a:pPr>
              <a:lnSpc>
                <a:spcPct val="80000"/>
              </a:lnSpc>
            </a:pPr>
            <a:r>
              <a:rPr lang="kk-KZ" altLang="ru-RU" sz="2000" dirty="0">
                <a:latin typeface="Times New Roman" panose="02020603050405020304" pitchFamily="18" charset="0"/>
                <a:cs typeface="Times New Roman" panose="02020603050405020304" pitchFamily="18" charset="0"/>
              </a:rPr>
              <a:t>ModelMart «клиент-сервер» архитектурасының ережелерге сәйкес салынған: бұл қазіргі уақытта Sybase, MS SQL Server, Oracle, Informix әрекет мүмкін, деректер базасын ортада серверде орнатылған. Клиент ModelMart нұсқаларында 2.6 және одан жоғары ModelMart, Эрвин / Navigator үшін Эрвин / ERX әрекет, және BPWin нұсқалары 2.01 мен жоғары мүмкін.</a:t>
            </a:r>
          </a:p>
          <a:p>
            <a:pPr>
              <a:lnSpc>
                <a:spcPct val="80000"/>
              </a:lnSpc>
            </a:pPr>
            <a:r>
              <a:rPr lang="kk-KZ" altLang="ru-RU" sz="2000" dirty="0">
                <a:latin typeface="Times New Roman" panose="02020603050405020304" pitchFamily="18" charset="0"/>
                <a:cs typeface="Times New Roman" panose="02020603050405020304" pitchFamily="18" charset="0"/>
              </a:rPr>
              <a:t>Models ModelMart пользовательском кітапханаларда сақталған. Барлық модельдер бір кітапханада сақталады, нысандарды көптеген тең тиесілі болып табылады: осы домендер қасиеттерін тексеру және дене осы ережелерге арналған үлгілер триггерлер. Кітапхана жаңа моделін құру кезінде, ол автоматты түрде осы бөлісті объектілеріне қол беріледі. Нысанға өзгерістер енгізген кезде, бұл өзгерістер жобаның келісушілікті қамтамасыз ету, кітапхана барлық модельдер көрсетіледі.</a:t>
            </a:r>
            <a:endParaRPr lang="ru-RU" altLang="ru-RU" sz="20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8053653" y="2498500"/>
            <a:ext cx="3825430" cy="2845643"/>
          </a:xfrm>
          <a:prstGeom prst="rect">
            <a:avLst/>
          </a:prstGeom>
        </p:spPr>
      </p:pic>
    </p:spTree>
    <p:extLst>
      <p:ext uri="{BB962C8B-B14F-4D97-AF65-F5344CB8AC3E}">
        <p14:creationId xmlns="" xmlns:p14="http://schemas.microsoft.com/office/powerpoint/2010/main" val="13479154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p:txBody>
          <a:bodyPr>
            <a:normAutofit fontScale="92500"/>
          </a:bodyPr>
          <a:lstStyle/>
          <a:p>
            <a:pPr>
              <a:lnSpc>
                <a:spcPct val="90000"/>
              </a:lnSpc>
            </a:pPr>
            <a:r>
              <a:rPr lang="en-US" altLang="ru-RU"/>
              <a:t>Кітапханаларда ModelMart сақталған процесі модельдерін (BPWin) және деректерді (Эрвин), синхрондау мүмкіндік беретін, ModelMart Synchronizer - ModelMart арнайы утилитасын кіреді.</a:t>
            </a:r>
            <a:endParaRPr lang="ru-RU" altLang="ru-RU"/>
          </a:p>
          <a:p>
            <a:pPr>
              <a:lnSpc>
                <a:spcPct val="90000"/>
              </a:lnSpc>
            </a:pPr>
            <a:r>
              <a:rPr lang="ru-RU" altLang="ru-RU"/>
              <a:t>Қатынасты басқару арнайы қатынас профильдер негізделген. Әрбір пайдаланушы кіріктірілген </a:t>
            </a:r>
            <a:r>
              <a:rPr lang="en-US" altLang="ru-RU"/>
              <a:t>ModelMart</a:t>
            </a:r>
            <a:r>
              <a:rPr lang="ru-RU" altLang="ru-RU"/>
              <a:t>, алдын ала анықталған тағайындалуы мүмкін, және бөлімдер нақты жағдайды конфигурацияланғанын. нақты пайдаланушыға жасауға болады өзгерістер диаграммаға ішінде кітапхана, диаграммалар немесе пән аймағына деңгейіне шектелуі мүмкін. Бұл мүмкін қатаң команда мүшелерінің міндеттерін шектейді құрайды.</a:t>
            </a:r>
          </a:p>
        </p:txBody>
      </p:sp>
    </p:spTree>
    <p:extLst>
      <p:ext uri="{BB962C8B-B14F-4D97-AF65-F5344CB8AC3E}">
        <p14:creationId xmlns="" xmlns:p14="http://schemas.microsoft.com/office/powerpoint/2010/main" val="34205776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r>
              <a:rPr lang="en-US" altLang="ru-RU" sz="4000" b="1"/>
              <a:t>BPWin</a:t>
            </a:r>
            <a:r>
              <a:rPr lang="ru-RU" altLang="ru-RU" sz="4000" b="1"/>
              <a:t> процестерді моделін жасау</a:t>
            </a:r>
          </a:p>
        </p:txBody>
      </p:sp>
      <p:sp>
        <p:nvSpPr>
          <p:cNvPr id="9220" name="Rectangle 4"/>
          <p:cNvSpPr>
            <a:spLocks noGrp="1" noChangeArrowheads="1"/>
          </p:cNvSpPr>
          <p:nvPr>
            <p:ph sz="half" idx="1"/>
          </p:nvPr>
        </p:nvSpPr>
        <p:spPr/>
        <p:txBody>
          <a:bodyPr>
            <a:normAutofit fontScale="92500" lnSpcReduction="20000"/>
          </a:bodyPr>
          <a:lstStyle/>
          <a:p>
            <a:r>
              <a:rPr lang="en-US" altLang="ru-RU" sz="2800"/>
              <a:t>BPWin аз күш күрделі түрін құру сарапшылар беретін, өте қарапайым және интуитивті түсінікті интерфейс болып табылады. мынадай интерфейс 2.5 нұсқасын сипаттайды.</a:t>
            </a:r>
            <a:endParaRPr lang="ru-RU" altLang="ru-RU" sz="2800"/>
          </a:p>
        </p:txBody>
      </p:sp>
      <p:pic>
        <p:nvPicPr>
          <p:cNvPr id="9222" name="Рисунок 1" descr="http://plam.ru/compinet/bpwin_i_erwin_case_sredstva_dlja_razrabotki_informacionnyh_sistem/img_2.jpeg"/>
          <p:cNvPicPr>
            <a:picLocks noGrp="1" noChangeAspect="1" noChangeArrowheads="1"/>
          </p:cNvPicPr>
          <p:nvPr>
            <p:ph sz="half" idx="2"/>
          </p:nvPr>
        </p:nvPicPr>
        <p:blipFill>
          <a:blip r:embed="rId2">
            <a:extLst>
              <a:ext uri="{28A0092B-C50C-407E-A947-70E740481C1C}">
                <a14:useLocalDpi xmlns="" xmlns:a14="http://schemas.microsoft.com/office/drawing/2010/main" val="0"/>
              </a:ext>
            </a:extLst>
          </a:blip>
          <a:stretch>
            <a:fillRect/>
          </a:stretch>
        </p:blipFill>
        <p:spPr>
          <a:xfrm>
            <a:off x="6646862" y="2451862"/>
            <a:ext cx="3089275" cy="229433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9223" name="Rectangle 7"/>
          <p:cNvSpPr>
            <a:spLocks noChangeArrowheads="1"/>
          </p:cNvSpPr>
          <p:nvPr/>
        </p:nvSpPr>
        <p:spPr bwMode="auto">
          <a:xfrm>
            <a:off x="5715000" y="5508625"/>
            <a:ext cx="49530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r>
              <a:rPr lang="en-US" altLang="ru-RU" i="1"/>
              <a:t>1.1.</a:t>
            </a:r>
            <a:r>
              <a:rPr lang="kk-KZ" altLang="ru-RU" i="1"/>
              <a:t>Сурет</a:t>
            </a:r>
            <a:r>
              <a:rPr lang="en-US" altLang="ru-RU" i="1"/>
              <a:t> BPwin 2.5 </a:t>
            </a:r>
            <a:r>
              <a:rPr lang="kk-KZ" altLang="ru-RU" i="1"/>
              <a:t>моделін өңдеудің интегралдық ортасы</a:t>
            </a:r>
            <a:r>
              <a:rPr lang="ru-RU" altLang="ru-RU"/>
              <a:t> </a:t>
            </a:r>
          </a:p>
        </p:txBody>
      </p:sp>
    </p:spTree>
    <p:extLst>
      <p:ext uri="{BB962C8B-B14F-4D97-AF65-F5344CB8AC3E}">
        <p14:creationId xmlns="" xmlns:p14="http://schemas.microsoft.com/office/powerpoint/2010/main" val="30048126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540913" y="2097089"/>
            <a:ext cx="4185634" cy="3659768"/>
          </a:xfrm>
        </p:spPr>
        <p:txBody>
          <a:bodyPr>
            <a:normAutofit fontScale="92500" lnSpcReduction="10000"/>
          </a:bodyPr>
          <a:lstStyle/>
          <a:p>
            <a:pPr>
              <a:lnSpc>
                <a:spcPct val="90000"/>
              </a:lnSpc>
            </a:pPr>
            <a:r>
              <a:rPr lang="kk-KZ" altLang="ru-RU" sz="2000" dirty="0"/>
              <a:t>Модель Explorer (Cурет 1.1.) - Сіз бастағанда </a:t>
            </a:r>
            <a:r>
              <a:rPr lang="kk-KZ" altLang="ru-RU" sz="2000" dirty="0" smtClean="0"/>
              <a:t>BPWin </a:t>
            </a:r>
            <a:r>
              <a:rPr lang="kk-KZ" altLang="ru-RU" sz="2000" dirty="0"/>
              <a:t>негізгі құралдар тақтасын, құралдар палитрасын (белгілер байланысты оның нысаны) және сол жағын, штурман моделін пайда болады.</a:t>
            </a:r>
          </a:p>
          <a:p>
            <a:pPr>
              <a:lnSpc>
                <a:spcPct val="90000"/>
              </a:lnSpc>
            </a:pPr>
            <a:r>
              <a:rPr lang="kk-KZ" altLang="ru-RU" sz="2000" dirty="0"/>
              <a:t>Құралдар тақтасының функционалдық негізгі мәзір BPWin (1.1 кесте) қол жетімді.</a:t>
            </a:r>
            <a:endParaRPr lang="kk-KZ" altLang="ru-RU" sz="2000" i="1" dirty="0"/>
          </a:p>
          <a:p>
            <a:pPr>
              <a:lnSpc>
                <a:spcPct val="90000"/>
              </a:lnSpc>
            </a:pPr>
            <a:r>
              <a:rPr lang="kk-KZ" altLang="ru-RU" sz="2000" i="1" dirty="0"/>
              <a:t>1.1.Кесте. Bpwin2.5 негізгі құралдар тақтасының элементтерін басқару сипаттамасы</a:t>
            </a:r>
            <a:endParaRPr lang="ru-RU" altLang="ru-RU" sz="2000" i="1" dirty="0"/>
          </a:p>
        </p:txBody>
      </p:sp>
      <p:pic>
        <p:nvPicPr>
          <p:cNvPr id="2" name="Рисунок 1"/>
          <p:cNvPicPr>
            <a:picLocks noChangeAspect="1"/>
          </p:cNvPicPr>
          <p:nvPr/>
        </p:nvPicPr>
        <p:blipFill>
          <a:blip r:embed="rId2"/>
          <a:stretch>
            <a:fillRect/>
          </a:stretch>
        </p:blipFill>
        <p:spPr>
          <a:xfrm>
            <a:off x="5096680" y="1540031"/>
            <a:ext cx="6686550" cy="3571875"/>
          </a:xfrm>
          <a:prstGeom prst="rect">
            <a:avLst/>
          </a:prstGeom>
        </p:spPr>
      </p:pic>
    </p:spTree>
    <p:extLst>
      <p:ext uri="{BB962C8B-B14F-4D97-AF65-F5344CB8AC3E}">
        <p14:creationId xmlns="" xmlns:p14="http://schemas.microsoft.com/office/powerpoint/2010/main" val="5675711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239890" y="2152563"/>
            <a:ext cx="6006363" cy="4009645"/>
          </a:xfrm>
        </p:spPr>
        <p:txBody>
          <a:bodyPr>
            <a:normAutofit fontScale="77500" lnSpcReduction="20000"/>
          </a:bodyPr>
          <a:lstStyle/>
          <a:p>
            <a:r>
              <a:rPr lang="kk-KZ" altLang="ru-RU" sz="2800" dirty="0"/>
              <a:t>IDEF0, IDEF3 және DFD, олардың нақты міндеттерді шешеді, олардың әрқайсысы - Жоғарыда көрсетілгендей, BPWin үш әдістемелерді қолдайды. Аралас моделін салу мүмкін BPWin, т. Е. үлгілі диаграмма IDEF0, және IDEF3 және DFD екі болуы мүмкін. автоматты құралдардың палитрасы өзгерістер құрамы сіз бір белгілерді екіншісіне ауысу, сондықтан құралы палитрасы кейінірек талқыланатын болады.</a:t>
            </a:r>
            <a:endParaRPr lang="ru-RU" altLang="ru-RU" sz="2800" dirty="0"/>
          </a:p>
        </p:txBody>
      </p:sp>
      <p:pic>
        <p:nvPicPr>
          <p:cNvPr id="2" name="Рисунок 1"/>
          <p:cNvPicPr>
            <a:picLocks noChangeAspect="1"/>
          </p:cNvPicPr>
          <p:nvPr/>
        </p:nvPicPr>
        <p:blipFill>
          <a:blip r:embed="rId2"/>
          <a:stretch>
            <a:fillRect/>
          </a:stretch>
        </p:blipFill>
        <p:spPr>
          <a:xfrm>
            <a:off x="6238875" y="2653048"/>
            <a:ext cx="5953125" cy="2895600"/>
          </a:xfrm>
          <a:prstGeom prst="rect">
            <a:avLst/>
          </a:prstGeom>
        </p:spPr>
      </p:pic>
    </p:spTree>
    <p:extLst>
      <p:ext uri="{BB962C8B-B14F-4D97-AF65-F5344CB8AC3E}">
        <p14:creationId xmlns="" xmlns:p14="http://schemas.microsoft.com/office/powerpoint/2010/main" val="22645184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1347987" y="493691"/>
            <a:ext cx="6347714" cy="3880773"/>
          </a:xfrm>
        </p:spPr>
        <p:txBody>
          <a:bodyPr>
            <a:noAutofit/>
          </a:bodyPr>
          <a:lstStyle/>
          <a:p>
            <a:pPr>
              <a:lnSpc>
                <a:spcPct val="80000"/>
              </a:lnSpc>
            </a:pPr>
            <a:r>
              <a:rPr lang="kk-KZ" altLang="ru-RU" sz="1400" dirty="0"/>
              <a:t>BPWin моделі деректердің белгілі бір жиынтығы бар жұмыс істейді, олардың әрқайсысы жұмыстар жиынтығы ретінде қарастырылады. Жұмыс төртбұрыш, деректер ретінде бейнеленген - көрсеткілерді түрінде. Тінтуірдің сол жақ түймешігін, қалқымалы мәтінмәндік мәзірден, нысанның қасиеттері редакторы сәйкес келетін әрбір элементтің кез келген нысан үлгісіне басыңыз.</a:t>
            </a:r>
          </a:p>
          <a:p>
            <a:pPr>
              <a:lnSpc>
                <a:spcPct val="80000"/>
              </a:lnSpc>
            </a:pPr>
            <a:r>
              <a:rPr lang="kk-KZ" altLang="ru-RU" sz="1400" dirty="0"/>
              <a:t>Түс пен қаріп нысандарды орнату. мәтінмәндік мәзір Font Editor мен Color Editor және түсті (мөлшері мен стилі қоса алғанда) қаріпті орнату тиісті диалогын қоңырау. Сонымен қатар, BPWin Сіз диаграммалар мен есептер бойынша, атап айтқанда, типті объектілер үшін әдепкі қаріпті орнатуға мүмкіндік береді. Мұны істеу мәзірі Tools/Default Fonts таңдаңыз, содан кейін каскадтық мәзірі бар үшін, әрбір элемент нысанның белгілі бір түріне үшін қаріпті орнату үшін пайдаланылады:</a:t>
            </a:r>
          </a:p>
          <a:p>
            <a:pPr>
              <a:lnSpc>
                <a:spcPct val="80000"/>
              </a:lnSpc>
            </a:pPr>
            <a:r>
              <a:rPr lang="kk-KZ" altLang="ru-RU" sz="1400" dirty="0"/>
              <a:t>Context Activity – контекст диаграммада жұмыс;</a:t>
            </a:r>
          </a:p>
          <a:p>
            <a:pPr>
              <a:lnSpc>
                <a:spcPct val="80000"/>
              </a:lnSpc>
            </a:pPr>
            <a:r>
              <a:rPr lang="kk-KZ" altLang="ru-RU" sz="1400" dirty="0"/>
              <a:t>Context Arrow – контекст диаграммада көрсеткі;</a:t>
            </a:r>
            <a:endParaRPr lang="en-US" altLang="ru-RU" sz="1400" dirty="0"/>
          </a:p>
          <a:p>
            <a:pPr>
              <a:lnSpc>
                <a:spcPct val="80000"/>
              </a:lnSpc>
            </a:pPr>
            <a:r>
              <a:rPr lang="en-US" altLang="ru-RU" sz="1400" dirty="0"/>
              <a:t>Decomposition Activity </a:t>
            </a:r>
            <a:r>
              <a:rPr lang="kk-KZ" altLang="ru-RU" sz="1400" dirty="0"/>
              <a:t>– ыдырау кестеде жұмыс;</a:t>
            </a:r>
            <a:endParaRPr lang="en-US" altLang="ru-RU" sz="1400" dirty="0"/>
          </a:p>
          <a:p>
            <a:pPr>
              <a:lnSpc>
                <a:spcPct val="80000"/>
              </a:lnSpc>
            </a:pPr>
            <a:r>
              <a:rPr lang="en-US" altLang="ru-RU" sz="1400" dirty="0"/>
              <a:t>Decomposition Arrow </a:t>
            </a:r>
            <a:r>
              <a:rPr lang="kk-KZ" altLang="ru-RU" sz="1400" dirty="0"/>
              <a:t>– ыдырау диаграммада көрсеткі;</a:t>
            </a:r>
          </a:p>
          <a:p>
            <a:pPr>
              <a:lnSpc>
                <a:spcPct val="80000"/>
              </a:lnSpc>
            </a:pPr>
            <a:r>
              <a:rPr lang="kk-KZ" altLang="ru-RU" sz="1400" dirty="0"/>
              <a:t>NodeTree Text – ағаштан торап диаграммада Мәтін;</a:t>
            </a:r>
          </a:p>
          <a:p>
            <a:pPr>
              <a:lnSpc>
                <a:spcPct val="80000"/>
              </a:lnSpc>
            </a:pPr>
            <a:r>
              <a:rPr lang="kk-KZ" altLang="ru-RU" sz="1400" dirty="0"/>
              <a:t>Frame User Text – қаңқасы диаграммалар қолданушы тарапынан қосылған мәтін;</a:t>
            </a:r>
            <a:endParaRPr lang="en-US" altLang="ru-RU" sz="1400" dirty="0"/>
          </a:p>
          <a:p>
            <a:pPr>
              <a:lnSpc>
                <a:spcPct val="80000"/>
              </a:lnSpc>
            </a:pPr>
            <a:r>
              <a:rPr lang="en-US" altLang="ru-RU" sz="1400" dirty="0"/>
              <a:t>Frame System Text </a:t>
            </a:r>
            <a:r>
              <a:rPr lang="kk-KZ" altLang="ru-RU" sz="1400" dirty="0"/>
              <a:t>– жүйелі Фрейм кестеде мәтін;</a:t>
            </a:r>
          </a:p>
          <a:p>
            <a:pPr>
              <a:lnSpc>
                <a:spcPct val="80000"/>
              </a:lnSpc>
            </a:pPr>
            <a:r>
              <a:rPr lang="kk-KZ" altLang="ru-RU" sz="1400" dirty="0"/>
              <a:t>Text Blocks – мәтін блоктары;</a:t>
            </a:r>
          </a:p>
          <a:p>
            <a:pPr>
              <a:lnSpc>
                <a:spcPct val="80000"/>
              </a:lnSpc>
            </a:pPr>
            <a:r>
              <a:rPr lang="kk-KZ" altLang="ru-RU" sz="1400" dirty="0"/>
              <a:t>Parent Diagram Text – ата-аналар диаграмманың мәтіні;</a:t>
            </a:r>
          </a:p>
          <a:p>
            <a:pPr>
              <a:lnSpc>
                <a:spcPct val="80000"/>
              </a:lnSpc>
            </a:pPr>
            <a:r>
              <a:rPr lang="kk-KZ" altLang="ru-RU" sz="1400" dirty="0"/>
              <a:t>Parent Diagram Title Text – ата-аналар диаграмманың мәтіні атауы;</a:t>
            </a:r>
            <a:endParaRPr lang="ru-RU" altLang="ru-RU" sz="1400" dirty="0"/>
          </a:p>
          <a:p>
            <a:pPr>
              <a:lnSpc>
                <a:spcPct val="80000"/>
              </a:lnSpc>
            </a:pPr>
            <a:r>
              <a:rPr lang="ru-RU" altLang="ru-RU" sz="1400" dirty="0" err="1"/>
              <a:t>Report</a:t>
            </a:r>
            <a:r>
              <a:rPr lang="ru-RU" altLang="ru-RU" sz="1400" dirty="0"/>
              <a:t> </a:t>
            </a:r>
            <a:r>
              <a:rPr lang="ru-RU" altLang="ru-RU" sz="1400" dirty="0" err="1"/>
              <a:t>Text</a:t>
            </a:r>
            <a:r>
              <a:rPr lang="ru-RU" altLang="ru-RU" sz="1400" dirty="0"/>
              <a:t> </a:t>
            </a:r>
            <a:r>
              <a:rPr lang="kk-KZ" altLang="ru-RU" sz="1400" dirty="0"/>
              <a:t>– мәтін есептер.</a:t>
            </a:r>
            <a:endParaRPr lang="ru-RU" altLang="ru-RU" sz="1400" dirty="0"/>
          </a:p>
        </p:txBody>
      </p:sp>
      <p:pic>
        <p:nvPicPr>
          <p:cNvPr id="2" name="Рисунок 1"/>
          <p:cNvPicPr>
            <a:picLocks noChangeAspect="1"/>
          </p:cNvPicPr>
          <p:nvPr/>
        </p:nvPicPr>
        <p:blipFill>
          <a:blip r:embed="rId2"/>
          <a:stretch>
            <a:fillRect/>
          </a:stretch>
        </p:blipFill>
        <p:spPr>
          <a:xfrm>
            <a:off x="8255089" y="1322231"/>
            <a:ext cx="3097243" cy="3829318"/>
          </a:xfrm>
          <a:prstGeom prst="rect">
            <a:avLst/>
          </a:prstGeom>
        </p:spPr>
      </p:pic>
    </p:spTree>
    <p:extLst>
      <p:ext uri="{BB962C8B-B14F-4D97-AF65-F5344CB8AC3E}">
        <p14:creationId xmlns="" xmlns:p14="http://schemas.microsoft.com/office/powerpoint/2010/main" val="175212887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11e9b52c8dfc4c9053d37d10fa507ba0b3eba49f"/>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онтур">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entury Schoolbook">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Контур</Template>
  <TotalTime>20</TotalTime>
  <Words>751</Words>
  <Application>Microsoft Office PowerPoint</Application>
  <PresentationFormat>Произвольный</PresentationFormat>
  <Paragraphs>36</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Контур</vt:lpstr>
      <vt:lpstr>Слайд 1</vt:lpstr>
      <vt:lpstr>Слайд 2</vt:lpstr>
      <vt:lpstr>Слайд 3</vt:lpstr>
      <vt:lpstr>Слайд 4</vt:lpstr>
      <vt:lpstr>Слайд 5</vt:lpstr>
      <vt:lpstr>BPWin процестерді моделін жасау</vt:lpstr>
      <vt:lpstr>Слайд 7</vt:lpstr>
      <vt:lpstr>Слайд 8</vt:lpstr>
      <vt:lpstr>Слайд 9</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Meshn Matt</dc:creator>
  <cp:lastModifiedBy>student</cp:lastModifiedBy>
  <cp:revision>8</cp:revision>
  <dcterms:created xsi:type="dcterms:W3CDTF">2016-02-15T13:51:48Z</dcterms:created>
  <dcterms:modified xsi:type="dcterms:W3CDTF">2016-02-23T07:56:03Z</dcterms:modified>
</cp:coreProperties>
</file>