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handoutMasterIdLst>
    <p:handoutMasterId r:id="rId15"/>
  </p:handoutMasterIdLst>
  <p:sldIdLst>
    <p:sldId id="256" r:id="rId2"/>
    <p:sldId id="257" r:id="rId3"/>
    <p:sldId id="258" r:id="rId4"/>
    <p:sldId id="265" r:id="rId5"/>
    <p:sldId id="259" r:id="rId6"/>
    <p:sldId id="266" r:id="rId7"/>
    <p:sldId id="267" r:id="rId8"/>
    <p:sldId id="268" r:id="rId9"/>
    <p:sldId id="260" r:id="rId10"/>
    <p:sldId id="261" r:id="rId11"/>
    <p:sldId id="263" r:id="rId12"/>
    <p:sldId id="262" r:id="rId13"/>
    <p:sldId id="264" r:id="rId14"/>
  </p:sldIdLst>
  <p:sldSz cx="9144000" cy="6858000" type="screen4x3"/>
  <p:notesSz cx="6759575" cy="9867900"/>
  <p:defaultTextStyle>
    <a:defPPr>
      <a:defRPr lang="ru-RU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2012-2013%20&#1091;&#1095;%20&#1075;&#1086;&#1076;\&#1057;&#1045;&#1052;&#1048;&#1053;&#1040;&#1056;%20&#1042;&#1048;&#1044;&#1045;&#1054;&#1051;&#1045;&#1050;&#1062;&#1048;&#1071;\&#1073;&#1102;&#1076;&#1078;&#1077;&#1090;%20&#1082;&#1086;&#1089;&#1090;%20&#1086;&#1073;&#1083;%20&#1079;&#1072;%202009%202010%2020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Поступления трансфертов в Костанайскую область, млн. тенге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Лист3!$B$12</c:f>
              <c:strCache>
                <c:ptCount val="1"/>
                <c:pt idx="0">
                  <c:v>ПОСТУПЛЕНИЯ ТРАНСФЕРТОВ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Лист3!$C$4:$E$4</c:f>
              <c:strCache>
                <c:ptCount val="3"/>
                <c:pt idx="0">
                  <c:v>2009г.</c:v>
                </c:pt>
                <c:pt idx="1">
                  <c:v>2010г.</c:v>
                </c:pt>
                <c:pt idx="2">
                  <c:v>2011г.</c:v>
                </c:pt>
              </c:strCache>
            </c:strRef>
          </c:cat>
          <c:val>
            <c:numRef>
              <c:f>Лист3!$C$12:$E$12</c:f>
              <c:numCache>
                <c:formatCode>0.0</c:formatCode>
                <c:ptCount val="3"/>
                <c:pt idx="0">
                  <c:v>65987.7</c:v>
                </c:pt>
                <c:pt idx="1">
                  <c:v>79356.3</c:v>
                </c:pt>
                <c:pt idx="2">
                  <c:v>78980.899999999994</c:v>
                </c:pt>
              </c:numCache>
            </c:numRef>
          </c:val>
        </c:ser>
        <c:axId val="36848000"/>
        <c:axId val="36849536"/>
      </c:barChart>
      <c:catAx>
        <c:axId val="3684800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36849536"/>
        <c:crosses val="autoZero"/>
        <c:auto val="1"/>
        <c:lblAlgn val="ctr"/>
        <c:lblOffset val="100"/>
      </c:catAx>
      <c:valAx>
        <c:axId val="36849536"/>
        <c:scaling>
          <c:orientation val="minMax"/>
        </c:scaling>
        <c:axPos val="l"/>
        <c:numFmt formatCode="0.0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36848000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eorgia" pitchFamily="18" charset="0"/>
              </a:defRPr>
            </a:lvl1pPr>
          </a:lstStyle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orgia" pitchFamily="18" charset="0"/>
              </a:defRPr>
            </a:lvl1pPr>
          </a:lstStyle>
          <a:p>
            <a:fld id="{52B6DDF4-5568-4BC3-95E1-8F26C638D9AA}" type="datetimeFigureOut">
              <a:rPr lang="ru-RU"/>
              <a:pPr/>
              <a:t>03.03.2015</a:t>
            </a:fld>
            <a:endParaRPr lang="ru-RU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eorgia" pitchFamily="18" charset="0"/>
              </a:defRPr>
            </a:lvl1pPr>
          </a:lstStyle>
          <a:p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37260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orgia" pitchFamily="18" charset="0"/>
              </a:defRPr>
            </a:lvl1pPr>
          </a:lstStyle>
          <a:p>
            <a:fld id="{E9CF79E2-DB81-470D-A637-C5794E89BD1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DB008-65C3-42B3-98CE-84F1EC87BF81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9875A3D-7B71-402D-9B0F-E9CBEF852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7AE6A-778F-47A9-B3E1-27BA18D43BA9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64DA8-3F92-41D6-897F-BAB4C97C4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9B95C-1F79-4FC7-ADD6-09BEB662F378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53905-B560-4EAD-BB8B-B50312B9A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D46AC-C9B6-45C6-A5A7-B867D8CB8A17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3B4AC-711D-4B83-9EA5-F1DCC3904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B6075-6286-4115-9BC9-9DD5874A9312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E8EB0-4EBA-4D92-ADBD-B8D106781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9566E-C723-46BA-A875-74AB599DDE9F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77B24-D09F-4662-AB77-6CA96A79A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FF0729-557E-40F2-BC49-7446DAB1B02A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F01524-5342-4AF6-BA2B-CFA2679FD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66B5A-772F-41F0-A2C6-24E782D80FD9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8960-188D-4011-B1ED-CB4A7984B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1AC6-A961-46F4-B66A-42838D447749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1CA70-7EC7-4204-8EB9-D3F41EF09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CFE1F-4A38-457B-B0CD-DB4E1D79C85E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60656-CC4A-46D3-8D1C-B3976A9A09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462D2-86CC-4317-AD80-52D69B4FD0F9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A6F09-F743-48C3-8655-ACCD38BAA9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627A28E1-A853-4CDE-BC81-E43393271F8A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defTabSz="9144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defTabSz="9144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6EBEF54-7904-44A1-A130-C62A1D8B9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0" r:id="rId1"/>
    <p:sldLayoutId id="2147484259" r:id="rId2"/>
    <p:sldLayoutId id="2147484258" r:id="rId3"/>
    <p:sldLayoutId id="2147484257" r:id="rId4"/>
    <p:sldLayoutId id="2147484261" r:id="rId5"/>
    <p:sldLayoutId id="2147484262" r:id="rId6"/>
    <p:sldLayoutId id="2147484256" r:id="rId7"/>
    <p:sldLayoutId id="2147484255" r:id="rId8"/>
    <p:sldLayoutId id="2147484254" r:id="rId9"/>
    <p:sldLayoutId id="2147484253" r:id="rId10"/>
    <p:sldLayoutId id="214748425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defTabSz="912813"/>
            <a:r>
              <a:rPr lang="ru-RU" smtClean="0"/>
              <a:t>Межбюджетные отношения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Содержимое 5" descr="bud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333375"/>
            <a:ext cx="7734300" cy="619125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188913"/>
          <a:ext cx="8280400" cy="6119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/>
                <a:gridCol w="2154146"/>
                <a:gridCol w="1518263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Наименование платежа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республиканский бюджет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местный бюджет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Налоговые поступления</a:t>
                      </a:r>
                      <a:endParaRPr lang="ru-RU" sz="18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71 646 320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42 030 593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Удельный вес,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КПН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33598880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НДС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15278260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ИНП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16140040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Соц. налог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11232350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H</a:t>
                      </a:r>
                      <a:r>
                        <a:rPr lang="ru-RU" sz="18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алог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 на имущество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3163191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Земельный налог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316522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Налог на 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транспортные средства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1517441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Акцизы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201514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2071139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Налог на сверхприбыль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,</a:t>
                      </a:r>
                      <a:endParaRPr lang="ru-RU" sz="18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6974849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Налог на добычу полезных 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ископаемых</a:t>
                      </a:r>
                      <a:endParaRPr lang="ru-RU" sz="18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14059872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Плата за польз. зем. участками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889236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Плата за эмиссии в окр. среду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5668612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Другие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71 646 320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42 030 593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pPr defTabSz="912813"/>
            <a:r>
              <a:rPr lang="ru-RU" sz="3100" smtClean="0">
                <a:latin typeface="Times New Roman" pitchFamily="18" charset="0"/>
                <a:cs typeface="Times New Roman" pitchFamily="18" charset="0"/>
              </a:rPr>
              <a:t>Структура доходов бюджета Костанайской области за 2008-2011 гг., %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Содержимое 3" descr="22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709738"/>
            <a:ext cx="6783387" cy="424021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043608" y="1268760"/>
          <a:ext cx="7214170" cy="4827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ru-RU" smtClean="0"/>
              <a:t>План</a:t>
            </a:r>
          </a:p>
        </p:txBody>
      </p:sp>
      <p:sp>
        <p:nvSpPr>
          <p:cNvPr id="14338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2763" indent="-512763" defTabSz="912813">
              <a:buFont typeface="Georgia" pitchFamily="18" charset="0"/>
              <a:buAutoNum type="arabicPeriod"/>
            </a:pPr>
            <a:r>
              <a:rPr lang="ru-RU" smtClean="0"/>
              <a:t>Сущность межбюджетных отношений. Принципы межбюджетных отношений</a:t>
            </a:r>
          </a:p>
          <a:p>
            <a:pPr marL="512763" indent="-512763" defTabSz="912813">
              <a:buFont typeface="Georgia" pitchFamily="18" charset="0"/>
              <a:buAutoNum type="arabicPeriod"/>
            </a:pPr>
            <a:r>
              <a:rPr lang="ru-RU" smtClean="0"/>
              <a:t>Способы, инструменты и формы регулирования межбюджетных отношений</a:t>
            </a:r>
          </a:p>
          <a:p>
            <a:pPr marL="512763" indent="-512763" defTabSz="912813">
              <a:buFont typeface="Georgia" pitchFamily="18" charset="0"/>
              <a:buAutoNum type="arabicPeriod"/>
            </a:pPr>
            <a:r>
              <a:rPr lang="ru-RU" smtClean="0"/>
              <a:t>Межбюджетные отношения в Казахстане на современном этапе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defTabSz="912813"/>
            <a:r>
              <a:rPr lang="ru-RU" sz="3200" b="1" smtClean="0"/>
              <a:t>1. Сущность межбюджетных отношений. Принципы</a:t>
            </a:r>
            <a:endParaRPr lang="ru-RU" sz="3200" smtClean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indent="-1588" defTabSz="912813">
              <a:buFont typeface="Georgia" pitchFamily="18" charset="0"/>
              <a:buNone/>
            </a:pPr>
            <a:endParaRPr lang="ru-RU" smtClean="0"/>
          </a:p>
          <a:p>
            <a:pPr marL="1588" indent="-1588" defTabSz="912813">
              <a:buFont typeface="Georgia" pitchFamily="18" charset="0"/>
              <a:buNone/>
            </a:pPr>
            <a:r>
              <a:rPr lang="ru-RU" smtClean="0"/>
              <a:t>Доходы местных бюджетов зачастую не покрывают их расходов</a:t>
            </a:r>
          </a:p>
          <a:p>
            <a:pPr marL="1588" indent="-1588" defTabSz="912813">
              <a:buFont typeface="Georgia" pitchFamily="18" charset="0"/>
              <a:buNone/>
            </a:pPr>
            <a:endParaRPr lang="ru-RU" smtClean="0"/>
          </a:p>
          <a:p>
            <a:pPr marL="1588" indent="-1588" defTabSz="912813">
              <a:buFont typeface="Georgia" pitchFamily="18" charset="0"/>
              <a:buNone/>
            </a:pPr>
            <a:r>
              <a:rPr lang="ru-RU" smtClean="0"/>
              <a:t>прямая финансовая поддержка из одного  бюджета другому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ru-RU" smtClean="0"/>
              <a:t>Прямая финансовая поддержка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i="1" dirty="0" smtClean="0"/>
              <a:t>Дотация </a:t>
            </a:r>
            <a:r>
              <a:rPr lang="ru-RU" dirty="0" smtClean="0"/>
              <a:t>в бюджетных отношениях – это определенная денежная сумма, выделяемая на безвозвратной основе для покрытия текущих расходов из вышестоящего бюджета в нижестоящий по решению представительного органа власти. При выдаче дотации не оговариваются цели направления средств. Дотация предоставляется в случае, если закрепленных и регулирующих доходных источников недостаточно для формирования минимального бюджета ни­жестоящего территориального уровня.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i="1" dirty="0" smtClean="0"/>
              <a:t>Субвенция – </a:t>
            </a:r>
            <a:r>
              <a:rPr lang="ru-RU" dirty="0" smtClean="0"/>
              <a:t>бюджетные средства, предоставляемые бюджету другого уровня бюджетной системы на безвоз­мездной и безвозвратной основах для осуществления опреде­ленных целевых расходов.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i="1" dirty="0" smtClean="0"/>
              <a:t>Субсидия </a:t>
            </a:r>
            <a:r>
              <a:rPr lang="ru-RU" dirty="0" smtClean="0"/>
              <a:t>(помощь, поддержка) – средства, предостав­ляемые из бюджета или специальных фондов бюджету дру­гого уровня бюджетной системы или юридическому лицу на условиях долевого финансирования целевых расходов.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176713"/>
          </a:xfrm>
        </p:spPr>
        <p:txBody>
          <a:bodyPr/>
          <a:lstStyle/>
          <a:p>
            <a:pPr marL="1588" indent="11113" algn="just" defTabSz="912813">
              <a:buFont typeface="Georgia" pitchFamily="18" charset="0"/>
              <a:buNone/>
            </a:pPr>
            <a:r>
              <a:rPr lang="ru-RU" smtClean="0"/>
              <a:t>Под межбюджетными отношениями понимаются отношения между республиканским, областными бюджетами, бюджетами города республиканского значения, столицы, районов (городов областного значения) в бюджетном процессе.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Принципы межбюджетных отношений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2813"/>
            <a:r>
              <a:rPr lang="ru-RU" smtClean="0"/>
              <a:t>1) равенство областных бюджетов, бюджетов города республиканского значения, столицы во взаимоотношениях с республиканским бюджетом, </a:t>
            </a:r>
          </a:p>
          <a:p>
            <a:pPr defTabSz="912813"/>
            <a:endParaRPr lang="ru-RU" smtClean="0"/>
          </a:p>
          <a:p>
            <a:pPr defTabSz="912813">
              <a:buFont typeface="Georgia" pitchFamily="18" charset="0"/>
              <a:buNone/>
            </a:pPr>
            <a:r>
              <a:rPr lang="ru-RU" smtClean="0"/>
              <a:t>А также равенство бюджетов районов (городов областного значения) во взаимоотношениях с вышестоящим областным бюджетом;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143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Принципы</a:t>
            </a: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945063"/>
          </a:xfrm>
        </p:spPr>
        <p:txBody>
          <a:bodyPr/>
          <a:lstStyle/>
          <a:p>
            <a:pPr algn="just" defTabSz="912813"/>
            <a:r>
              <a:rPr lang="ru-RU" smtClean="0"/>
              <a:t>2) эффективное распределение поступлений</a:t>
            </a:r>
          </a:p>
          <a:p>
            <a:pPr algn="just" defTabSz="912813"/>
            <a:r>
              <a:rPr lang="ru-RU" smtClean="0"/>
              <a:t>3) выравнивание уровней бюджетной обеспеченности административно-территориальных единиц Республики Казахстан</a:t>
            </a:r>
          </a:p>
          <a:p>
            <a:pPr algn="just" defTabSz="912813"/>
            <a:r>
              <a:rPr lang="ru-RU" smtClean="0"/>
              <a:t>4) обеспечение предоставления местными исполнительными органами одинакового уровня государственных услуг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413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Принципы</a:t>
            </a: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873625"/>
          </a:xfrm>
        </p:spPr>
        <p:txBody>
          <a:bodyPr/>
          <a:lstStyle/>
          <a:p>
            <a:pPr algn="just" defTabSz="912813"/>
            <a:r>
              <a:rPr lang="ru-RU" smtClean="0"/>
              <a:t>5) эффективность и результативность предоставления государственных услуг - закрепление государственных услуг за тем уровнем государственного управления, который может обеспечить наиболее эффективное и результативное оказание государственных услуг</a:t>
            </a:r>
          </a:p>
          <a:p>
            <a:pPr algn="just" defTabSz="912813"/>
            <a:r>
              <a:rPr lang="ru-RU" smtClean="0"/>
              <a:t>6) максимальное приближение уровня предоставления государственной услуги к ее получателям</a:t>
            </a:r>
          </a:p>
          <a:p>
            <a:pPr defTabSz="912813"/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2.Способы, инструменты и формы регулирования межбюджетных отношений в Казахстане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/>
              <a:t>1.между </a:t>
            </a:r>
            <a:r>
              <a:rPr lang="ru-RU" sz="2400" dirty="0"/>
              <a:t>республиканским и областным бюджетом, бюджетами города республиканского значения, столицы: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/>
              <a:t>трансфертами;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бюджетными </a:t>
            </a:r>
            <a:r>
              <a:rPr lang="ru-RU" sz="2400" dirty="0"/>
              <a:t>кредитами</a:t>
            </a:r>
            <a:r>
              <a:rPr lang="ru-RU" sz="2400" dirty="0" smtClean="0"/>
              <a:t>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050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/>
              <a:t>2.</a:t>
            </a:r>
            <a:r>
              <a:rPr lang="ru-RU" sz="2400" dirty="0"/>
              <a:t> между областным и районными (городов областного значения) бюджетами: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/>
              <a:t>трансфертами;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/>
              <a:t>бюджетными кредитами;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/>
              <a:t>нормативами распределения доходов.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215</TotalTime>
  <Words>382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Georgia</vt:lpstr>
      <vt:lpstr>Arial</vt:lpstr>
      <vt:lpstr>Trebuchet MS</vt:lpstr>
      <vt:lpstr>Wingdings 2</vt:lpstr>
      <vt:lpstr>Calibri</vt:lpstr>
      <vt:lpstr>Times New Roman</vt:lpstr>
      <vt:lpstr>Городская</vt:lpstr>
      <vt:lpstr>Городская</vt:lpstr>
      <vt:lpstr>Городская</vt:lpstr>
      <vt:lpstr>Городская</vt:lpstr>
      <vt:lpstr>Межбюджетные отношения</vt:lpstr>
      <vt:lpstr>План</vt:lpstr>
      <vt:lpstr>1. Сущность межбюджетных отношений. Принципы</vt:lpstr>
      <vt:lpstr>Прямая финансовая поддержка </vt:lpstr>
      <vt:lpstr>Слайд 5</vt:lpstr>
      <vt:lpstr>Принципы межбюджетных отношений</vt:lpstr>
      <vt:lpstr>Принципы</vt:lpstr>
      <vt:lpstr>Принципы</vt:lpstr>
      <vt:lpstr>2.Способы, инструменты и формы регулирования межбюджетных отношений в Казахстане</vt:lpstr>
      <vt:lpstr>Слайд 10</vt:lpstr>
      <vt:lpstr>Слайд 11</vt:lpstr>
      <vt:lpstr>Структура доходов бюджета Костанайской области за 2008-2011 гг., %</vt:lpstr>
      <vt:lpstr>Слайд 13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Межбюджетные отношения</dc:title>
  <dc:creator>1</dc:creator>
  <cp:lastModifiedBy>User</cp:lastModifiedBy>
  <cp:revision>23</cp:revision>
  <dcterms:created xsi:type="dcterms:W3CDTF">2012-09-23T14:04:57Z</dcterms:created>
  <dcterms:modified xsi:type="dcterms:W3CDTF">2015-03-03T12:53:25Z</dcterms:modified>
</cp:coreProperties>
</file>