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6" r:id="rId5"/>
    <p:sldId id="270" r:id="rId6"/>
    <p:sldId id="271" r:id="rId7"/>
    <p:sldId id="272" r:id="rId8"/>
    <p:sldId id="273" r:id="rId9"/>
    <p:sldId id="274" r:id="rId10"/>
    <p:sldId id="259" r:id="rId11"/>
    <p:sldId id="275" r:id="rId12"/>
    <p:sldId id="260" r:id="rId13"/>
    <p:sldId id="261" r:id="rId14"/>
    <p:sldId id="262" r:id="rId15"/>
    <p:sldId id="264" r:id="rId16"/>
    <p:sldId id="265" r:id="rId17"/>
    <p:sldId id="267" r:id="rId18"/>
    <p:sldId id="268"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1" autoAdjust="0"/>
    <p:restoredTop sz="94660"/>
  </p:normalViewPr>
  <p:slideViewPr>
    <p:cSldViewPr>
      <p:cViewPr varScale="1">
        <p:scale>
          <a:sx n="70" d="100"/>
          <a:sy n="70" d="100"/>
        </p:scale>
        <p:origin x="-3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366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4454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0559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1849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8545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319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6539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49600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3855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8058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2006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9527487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slide" Target="slide16.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204864"/>
            <a:ext cx="8352928" cy="1754326"/>
          </a:xfrm>
          <a:prstGeom prst="rect">
            <a:avLst/>
          </a:prstGeom>
          <a:noFill/>
        </p:spPr>
        <p:txBody>
          <a:bodyPr wrap="square" lIns="91440" tIns="45720" rIns="91440" bIns="45720">
            <a:spAutoFit/>
          </a:bodyPr>
          <a:lstStyle/>
          <a:p>
            <a:pPr algn="ctr"/>
            <a:r>
              <a:rPr lang="ru-RU" sz="5400" b="1" dirty="0" smtClean="0">
                <a:ln w="18415" cmpd="sng">
                  <a:solidFill>
                    <a:schemeClr val="tx1"/>
                  </a:solidFill>
                  <a:prstDash val="solid"/>
                </a:ln>
                <a:solidFill>
                  <a:sysClr val="windowText" lastClr="000000"/>
                </a:solidFill>
                <a:effectLst>
                  <a:outerShdw blurRad="63500" dir="3600000" algn="tl" rotWithShape="0">
                    <a:srgbClr val="000000">
                      <a:alpha val="70000"/>
                    </a:srgbClr>
                  </a:outerShdw>
                </a:effectLst>
              </a:rPr>
              <a:t>Почвозащитная обработка почвы</a:t>
            </a:r>
            <a:endParaRPr lang="ru-RU" sz="5400" b="1" dirty="0">
              <a:ln w="18415" cmpd="sng">
                <a:solidFill>
                  <a:schemeClr val="tx1"/>
                </a:solidFill>
                <a:prstDash val="solid"/>
              </a:ln>
              <a:solidFill>
                <a:sysClr val="windowText" lastClr="00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244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524" y="620688"/>
            <a:ext cx="8568952" cy="5355312"/>
          </a:xfrm>
          <a:prstGeom prst="rect">
            <a:avLst/>
          </a:prstGeom>
        </p:spPr>
        <p:txBody>
          <a:bodyPr wrap="square">
            <a:spAutoFit/>
          </a:bodyPr>
          <a:lstStyle/>
          <a:p>
            <a:r>
              <a:rPr lang="ru-RU" dirty="0"/>
              <a:t>К числу эффективных приемов противоэрозионной обработки почвы следует отнести чередование безотвального рыхления на 30 - 32 см со вспашкой на 20 - 22 см с обвалованием зяби</a:t>
            </a:r>
            <a:r>
              <a:rPr lang="ru-RU" dirty="0" smtClean="0"/>
              <a:t>.</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a:p>
            <a:r>
              <a:rPr lang="ru-RU" dirty="0"/>
              <a:t>За последние годы научными учреждениями, колхозами и совхозами различных зон страны накоплен большой фактический материал по эффективности безотвальной и плоскорезной обработок почв в борьбе с водной эрозией. Лучшие результаты получены на легких почвах. Применение безотвальных орудий на склонах позволяет резко сокращать сток талых вод и смыв почвы. </a:t>
            </a:r>
            <a:endParaRPr lang="ru-RU" dirty="0" smtClean="0"/>
          </a:p>
          <a:p>
            <a:r>
              <a:rPr lang="ru-RU" dirty="0" smtClean="0"/>
              <a:t>Урожайность </a:t>
            </a:r>
            <a:r>
              <a:rPr lang="ru-RU" dirty="0"/>
              <a:t>зерновых культур при этом повышается на 0,2 - 0,4 т/га. На тяжелых почвах эффективны глубокое рыхление (</a:t>
            </a:r>
            <a:r>
              <a:rPr lang="ru-RU" dirty="0" err="1"/>
              <a:t>чизелевание</a:t>
            </a:r>
            <a:r>
              <a:rPr lang="ru-RU" dirty="0"/>
              <a:t>) и вспашка поперек склонов.</a:t>
            </a:r>
          </a:p>
          <a:p>
            <a:endParaRPr lang="ru-RU" dirty="0"/>
          </a:p>
        </p:txBody>
      </p:sp>
      <p:pic>
        <p:nvPicPr>
          <p:cNvPr id="7170" name="Picture 2" descr="D:\камила\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85830"/>
            <a:ext cx="3076575" cy="204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3" descr="D:\камила\кама_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22295"/>
            <a:ext cx="3430959" cy="2232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26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7337"/>
            <a:ext cx="8496944" cy="1631216"/>
          </a:xfrm>
          <a:prstGeom prst="rect">
            <a:avLst/>
          </a:prstGeom>
        </p:spPr>
        <p:txBody>
          <a:bodyPr wrap="square">
            <a:spAutoFit/>
          </a:bodyPr>
          <a:lstStyle/>
          <a:p>
            <a:r>
              <a:rPr lang="ru-RU" sz="2000" dirty="0"/>
              <a:t>В нашей стране и за рубежом для предотвращения водной эрозии применяют </a:t>
            </a:r>
            <a:r>
              <a:rPr lang="ru-RU" sz="2000" b="1" dirty="0"/>
              <a:t>контурную обработку почвы</a:t>
            </a:r>
            <a:r>
              <a:rPr lang="ru-RU" sz="2000" dirty="0" smtClean="0"/>
              <a:t>.</a:t>
            </a:r>
          </a:p>
          <a:p>
            <a:r>
              <a:rPr lang="ru-RU" sz="2000" dirty="0" smtClean="0"/>
              <a:t> </a:t>
            </a:r>
            <a:r>
              <a:rPr lang="ru-RU" sz="2000" dirty="0"/>
              <a:t>Особенность такой обработки состоит в ее </a:t>
            </a:r>
            <a:r>
              <a:rPr lang="ru-RU" sz="2000" i="1" dirty="0"/>
              <a:t>направлении</a:t>
            </a:r>
            <a:r>
              <a:rPr lang="ru-RU" sz="2000" dirty="0"/>
              <a:t>, близком к ходу горизонталей при поперечном движении агрегатов. Обработка почвы по контурам - важная составная часть контурной организации территории.</a:t>
            </a:r>
          </a:p>
        </p:txBody>
      </p:sp>
      <p:pic>
        <p:nvPicPr>
          <p:cNvPr id="8194" name="Picture 2" descr="D:\камила\183460_html_feb3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85" y="2515497"/>
            <a:ext cx="4504439" cy="24646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3" descr="D:\камила\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43605"/>
            <a:ext cx="3919859" cy="307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4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280920" cy="4001095"/>
          </a:xfrm>
          <a:prstGeom prst="rect">
            <a:avLst/>
          </a:prstGeom>
        </p:spPr>
        <p:txBody>
          <a:bodyPr wrap="square">
            <a:spAutoFit/>
          </a:bodyPr>
          <a:lstStyle/>
          <a:p>
            <a:r>
              <a:rPr lang="ru-RU" dirty="0"/>
              <a:t>На эродированных склонах с выраженным микрорельефом, кроме основных, применяют специальные (дополнительные) приемы противоэрозионной обработки почвы: </a:t>
            </a:r>
            <a:endParaRPr lang="ru-RU" dirty="0" smtClean="0"/>
          </a:p>
          <a:p>
            <a:pPr marL="285750" indent="-285750">
              <a:buFont typeface="Wingdings" panose="05000000000000000000" pitchFamily="2" charset="2"/>
              <a:buChar char="v"/>
            </a:pPr>
            <a:r>
              <a:rPr lang="ru-RU" sz="2000" b="1" dirty="0" err="1" smtClean="0">
                <a:hlinkClick r:id="rId2" action="ppaction://hlinksldjump"/>
              </a:rPr>
              <a:t>Бороздование</a:t>
            </a:r>
            <a:endParaRPr lang="ru-RU" sz="2000" b="1" dirty="0"/>
          </a:p>
          <a:p>
            <a:pPr marL="285750" indent="-285750">
              <a:buFont typeface="Wingdings" panose="05000000000000000000" pitchFamily="2" charset="2"/>
              <a:buChar char="v"/>
            </a:pPr>
            <a:endParaRPr lang="ru-RU" sz="2000" b="1" dirty="0" smtClean="0"/>
          </a:p>
          <a:p>
            <a:pPr marL="285750" indent="-285750">
              <a:buFont typeface="Wingdings" panose="05000000000000000000" pitchFamily="2" charset="2"/>
              <a:buChar char="v"/>
            </a:pPr>
            <a:endParaRPr lang="ru-RU" sz="2000" b="1" dirty="0"/>
          </a:p>
          <a:p>
            <a:pPr marL="285750" indent="-285750">
              <a:buFont typeface="Wingdings" panose="05000000000000000000" pitchFamily="2" charset="2"/>
              <a:buChar char="v"/>
            </a:pPr>
            <a:endParaRPr lang="ru-RU" sz="2000" b="1" dirty="0" smtClean="0"/>
          </a:p>
          <a:p>
            <a:pPr marL="285750" indent="-285750">
              <a:buFont typeface="Wingdings" panose="05000000000000000000" pitchFamily="2" charset="2"/>
              <a:buChar char="v"/>
            </a:pPr>
            <a:endParaRPr lang="ru-RU" sz="2000" b="1" dirty="0"/>
          </a:p>
          <a:p>
            <a:endParaRPr lang="ru-RU" sz="2000" b="1" dirty="0" smtClean="0"/>
          </a:p>
          <a:p>
            <a:endParaRPr lang="ru-RU" sz="2000" b="1" dirty="0"/>
          </a:p>
          <a:p>
            <a:endParaRPr lang="ru-RU" sz="2000" b="1" dirty="0" smtClean="0"/>
          </a:p>
          <a:p>
            <a:endParaRPr lang="ru-RU" sz="2000" b="1" dirty="0"/>
          </a:p>
          <a:p>
            <a:endParaRPr lang="ru-RU" sz="2000" b="1" dirty="0" smtClean="0"/>
          </a:p>
        </p:txBody>
      </p:sp>
      <p:pic>
        <p:nvPicPr>
          <p:cNvPr id="3" name="Picture 3" descr="D:\камила\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7" y="1772816"/>
            <a:ext cx="3652820" cy="2431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5920" y="4477767"/>
            <a:ext cx="4572000" cy="1323439"/>
          </a:xfrm>
          <a:prstGeom prst="rect">
            <a:avLst/>
          </a:prstGeom>
        </p:spPr>
        <p:txBody>
          <a:bodyPr>
            <a:spAutoFit/>
          </a:bodyPr>
          <a:lstStyle/>
          <a:p>
            <a:pPr marL="285750" lvl="0" indent="-285750">
              <a:buFont typeface="Wingdings" panose="05000000000000000000" pitchFamily="2" charset="2"/>
              <a:buChar char="v"/>
            </a:pPr>
            <a:r>
              <a:rPr lang="ru-RU" sz="2000" b="1" dirty="0" err="1">
                <a:solidFill>
                  <a:srgbClr val="000000"/>
                </a:solidFill>
                <a:hlinkClick r:id="rId4" action="ppaction://hlinksldjump"/>
              </a:rPr>
              <a:t>лункование</a:t>
            </a:r>
            <a:r>
              <a:rPr lang="ru-RU" sz="2000" b="1" dirty="0">
                <a:solidFill>
                  <a:srgbClr val="000000"/>
                </a:solidFill>
              </a:rPr>
              <a:t>, </a:t>
            </a:r>
          </a:p>
          <a:p>
            <a:pPr marL="285750" lvl="0" indent="-285750">
              <a:buFont typeface="Wingdings" panose="05000000000000000000" pitchFamily="2" charset="2"/>
              <a:buChar char="v"/>
            </a:pPr>
            <a:r>
              <a:rPr lang="ru-RU" sz="2000" b="1" dirty="0" err="1">
                <a:solidFill>
                  <a:srgbClr val="000000"/>
                </a:solidFill>
                <a:hlinkClick r:id="rId5" action="ppaction://hlinksldjump"/>
              </a:rPr>
              <a:t>кротование</a:t>
            </a:r>
            <a:r>
              <a:rPr lang="ru-RU" sz="2000" b="1" dirty="0">
                <a:solidFill>
                  <a:srgbClr val="000000"/>
                </a:solidFill>
              </a:rPr>
              <a:t>, </a:t>
            </a:r>
          </a:p>
          <a:p>
            <a:pPr marL="285750" lvl="0" indent="-285750">
              <a:buFont typeface="Wingdings" panose="05000000000000000000" pitchFamily="2" charset="2"/>
              <a:buChar char="v"/>
            </a:pPr>
            <a:r>
              <a:rPr lang="ru-RU" sz="2000" b="1" dirty="0">
                <a:solidFill>
                  <a:srgbClr val="000000"/>
                </a:solidFill>
                <a:hlinkClick r:id="rId2" action="ppaction://hlinksldjump"/>
              </a:rPr>
              <a:t>обвалование, </a:t>
            </a:r>
            <a:endParaRPr lang="ru-RU" sz="2000" b="1" dirty="0">
              <a:solidFill>
                <a:srgbClr val="000000"/>
              </a:solidFill>
            </a:endParaRPr>
          </a:p>
          <a:p>
            <a:pPr marL="285750" lvl="0" indent="-285750">
              <a:buFont typeface="Wingdings" panose="05000000000000000000" pitchFamily="2" charset="2"/>
              <a:buChar char="v"/>
            </a:pPr>
            <a:r>
              <a:rPr lang="ru-RU" sz="2000" b="1" dirty="0" err="1">
                <a:solidFill>
                  <a:srgbClr val="000000"/>
                </a:solidFill>
              </a:rPr>
              <a:t>щелевание</a:t>
            </a:r>
            <a:r>
              <a:rPr lang="ru-RU" sz="2000" b="1" dirty="0">
                <a:solidFill>
                  <a:srgbClr val="000000"/>
                </a:solidFill>
              </a:rPr>
              <a:t> и др</a:t>
            </a:r>
            <a:r>
              <a:rPr lang="ru-RU" dirty="0">
                <a:solidFill>
                  <a:srgbClr val="000000"/>
                </a:solidFill>
              </a:rPr>
              <a:t>.</a:t>
            </a:r>
          </a:p>
        </p:txBody>
      </p:sp>
      <p:pic>
        <p:nvPicPr>
          <p:cNvPr id="5" name="Picture 2" descr="D:\камила\04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358307"/>
            <a:ext cx="3168352" cy="2591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8" name="Picture 2" descr="D:\камила\19473334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7828" y="3645024"/>
            <a:ext cx="3800124" cy="2546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0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4345"/>
            <a:ext cx="7848872" cy="3477875"/>
          </a:xfrm>
          <a:prstGeom prst="rect">
            <a:avLst/>
          </a:prstGeom>
        </p:spPr>
        <p:txBody>
          <a:bodyPr wrap="square">
            <a:spAutoFit/>
          </a:bodyPr>
          <a:lstStyle/>
          <a:p>
            <a:r>
              <a:rPr lang="ru-RU" sz="2000" dirty="0"/>
              <a:t>На односторонних и выровненных склонах без ложбин можно применять </a:t>
            </a:r>
            <a:r>
              <a:rPr lang="ru-RU" sz="2000" b="1" dirty="0"/>
              <a:t>обвалование и </a:t>
            </a:r>
            <a:r>
              <a:rPr lang="ru-RU" sz="2000" b="1" dirty="0" err="1"/>
              <a:t>бороздование</a:t>
            </a:r>
            <a:r>
              <a:rPr lang="ru-RU" sz="2000" b="1" dirty="0"/>
              <a:t> зяби</a:t>
            </a:r>
            <a:r>
              <a:rPr lang="ru-RU" sz="2000" dirty="0"/>
              <a:t>. Обвалование проводят одновременно со вспашкой с помощью удлиненного отвала, установленного на одном из корпусов плуга. Одновременно со вспашкой зяби можно осуществлять и прерывистое </a:t>
            </a:r>
            <a:r>
              <a:rPr lang="ru-RU" sz="2000" dirty="0" err="1"/>
              <a:t>бороздование</a:t>
            </a:r>
            <a:r>
              <a:rPr lang="ru-RU" sz="2000" dirty="0"/>
              <a:t>. </a:t>
            </a:r>
            <a:endParaRPr lang="ru-RU" sz="2000" dirty="0" smtClean="0"/>
          </a:p>
          <a:p>
            <a:r>
              <a:rPr lang="ru-RU" sz="2000" dirty="0" smtClean="0"/>
              <a:t>Для </a:t>
            </a:r>
            <a:r>
              <a:rPr lang="ru-RU" sz="2000" dirty="0"/>
              <a:t>образования на поверхности поля земляных перемычек в борозде (прерывистое </a:t>
            </a:r>
            <a:r>
              <a:rPr lang="ru-RU" sz="2000" dirty="0" err="1"/>
              <a:t>бороздование</a:t>
            </a:r>
            <a:r>
              <a:rPr lang="ru-RU" sz="2000" dirty="0"/>
              <a:t>) применяют плуги с закрепленными на них трехлопастными </a:t>
            </a:r>
            <a:r>
              <a:rPr lang="ru-RU" sz="2000" dirty="0" err="1"/>
              <a:t>перемычкоделателями</a:t>
            </a:r>
            <a:r>
              <a:rPr lang="ru-RU" sz="2000" dirty="0"/>
              <a:t>. Промышленность выпускает для прерывистого </a:t>
            </a:r>
            <a:r>
              <a:rPr lang="ru-RU" sz="2000" dirty="0" err="1"/>
              <a:t>бороздования</a:t>
            </a:r>
            <a:r>
              <a:rPr lang="ru-RU" sz="2000" dirty="0"/>
              <a:t> приспособление ПРНТ-70000, </a:t>
            </a:r>
            <a:r>
              <a:rPr lang="ru-RU" sz="2000" dirty="0" smtClean="0"/>
              <a:t>ПРНТ-90000</a:t>
            </a:r>
            <a:endParaRPr lang="ru-RU" sz="2000" dirty="0"/>
          </a:p>
        </p:txBody>
      </p:sp>
      <p:pic>
        <p:nvPicPr>
          <p:cNvPr id="10242" name="Picture 2" descr="D:\камила\5579302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52220"/>
            <a:ext cx="3167906" cy="2375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3" descr="D:\камила\819749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612" y="3952220"/>
            <a:ext cx="4047518" cy="2691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5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4345"/>
            <a:ext cx="7416824" cy="4708981"/>
          </a:xfrm>
          <a:prstGeom prst="rect">
            <a:avLst/>
          </a:prstGeom>
        </p:spPr>
        <p:txBody>
          <a:bodyPr wrap="square">
            <a:spAutoFit/>
          </a:bodyPr>
          <a:lstStyle/>
          <a:p>
            <a:r>
              <a:rPr lang="ru-RU" sz="2000" b="1" dirty="0" err="1"/>
              <a:t>Лункование</a:t>
            </a:r>
            <a:r>
              <a:rPr lang="ru-RU" sz="2000" dirty="0"/>
              <a:t> применяют осенью на зяблевых и паровых полях. Для этого используют шестисекционные дисковые </a:t>
            </a:r>
            <a:r>
              <a:rPr lang="ru-RU" sz="2000" dirty="0" err="1"/>
              <a:t>лункообразователи</a:t>
            </a:r>
            <a:r>
              <a:rPr lang="ru-RU" sz="2000" dirty="0"/>
              <a:t> Л ОД-10, а также специальные приспособления, с помощью которых на поле образуется около 13 тыс. лунок общей вместимостью 250 - 300 м3/га. В некоторых случаях, особенно при периодических оттепелях и заморозках, устойчивый снежный покров не формируется, на дне лунок образуются ледяные линзы, что затрудняет впитывание талых вод. </a:t>
            </a:r>
            <a:endParaRPr lang="ru-RU" sz="2000" dirty="0" smtClean="0"/>
          </a:p>
          <a:p>
            <a:r>
              <a:rPr lang="ru-RU" sz="2000" dirty="0" smtClean="0"/>
              <a:t>В </a:t>
            </a:r>
            <a:r>
              <a:rPr lang="ru-RU" sz="2000" dirty="0"/>
              <a:t>результате сток не уменьшается, а нередко и возрастает. В связи с этим практический интерес представляет противоэрозионный агрегат, который за один проход образует валики, лунки и щели. Впитывающая способность таких лунок увеличивается, потому что они расположены непосредственно над щелями.</a:t>
            </a:r>
          </a:p>
        </p:txBody>
      </p:sp>
    </p:spTree>
    <p:extLst>
      <p:ext uri="{BB962C8B-B14F-4D97-AF65-F5344CB8AC3E}">
        <p14:creationId xmlns:p14="http://schemas.microsoft.com/office/powerpoint/2010/main" val="302996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12845"/>
            <a:ext cx="7848872" cy="3139321"/>
          </a:xfrm>
          <a:prstGeom prst="rect">
            <a:avLst/>
          </a:prstGeom>
        </p:spPr>
        <p:txBody>
          <a:bodyPr wrap="square">
            <a:spAutoFit/>
          </a:bodyPr>
          <a:lstStyle/>
          <a:p>
            <a:r>
              <a:rPr lang="ru-RU" dirty="0"/>
              <a:t>На склонах повышенной крутизны, где значительно снижается эффективность </a:t>
            </a:r>
            <a:r>
              <a:rPr lang="ru-RU" dirty="0" err="1"/>
              <a:t>бороздования</a:t>
            </a:r>
            <a:r>
              <a:rPr lang="ru-RU" dirty="0"/>
              <a:t> и </a:t>
            </a:r>
            <a:r>
              <a:rPr lang="ru-RU" dirty="0" err="1"/>
              <a:t>лункования</a:t>
            </a:r>
            <a:r>
              <a:rPr lang="ru-RU" dirty="0"/>
              <a:t>, рекомендуется шире применять </a:t>
            </a:r>
            <a:r>
              <a:rPr lang="ru-RU" dirty="0" err="1"/>
              <a:t>щелевание</a:t>
            </a:r>
            <a:r>
              <a:rPr lang="ru-RU" dirty="0"/>
              <a:t>, </a:t>
            </a:r>
            <a:r>
              <a:rPr lang="ru-RU" dirty="0" err="1"/>
              <a:t>чизелевание</a:t>
            </a:r>
            <a:r>
              <a:rPr lang="ru-RU" dirty="0"/>
              <a:t> и </a:t>
            </a:r>
            <a:r>
              <a:rPr lang="ru-RU" dirty="0" err="1"/>
              <a:t>кротование</a:t>
            </a:r>
            <a:r>
              <a:rPr lang="ru-RU" dirty="0"/>
              <a:t>. </a:t>
            </a:r>
            <a:endParaRPr lang="ru-RU" dirty="0" smtClean="0"/>
          </a:p>
          <a:p>
            <a:r>
              <a:rPr lang="ru-RU" dirty="0" err="1" smtClean="0"/>
              <a:t>Щелевание</a:t>
            </a:r>
            <a:r>
              <a:rPr lang="ru-RU" dirty="0" smtClean="0"/>
              <a:t> </a:t>
            </a:r>
            <a:r>
              <a:rPr lang="ru-RU" dirty="0"/>
              <a:t>как специальный прием можно проводить на посевах озимых культур, на полях многолетних трав, чистых паров, естественных сенокосах, пастбищах и в садах, а также на зяби, особенно ранней. Этот способ борьбы с эрозией заключается в поделке специальными орудиями щелей, глубина которых может Достигать 40 - 60 см, ширина 3 - 5 см, а расстояние между ними 100 - 400 см. Щели обычно нарезают в позднеосенний период, а также с наступлением морозов, что позволяет избежать испарения воды, обеспечить сохранность щелей до весны и хорошее поглощение талых вод.</a:t>
            </a:r>
          </a:p>
        </p:txBody>
      </p:sp>
      <p:pic>
        <p:nvPicPr>
          <p:cNvPr id="11266" name="Picture 2" descr="D:\камила\1266970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912687"/>
            <a:ext cx="3886201" cy="2185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камила\04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943076"/>
            <a:ext cx="3168352" cy="2591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4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2960" y="548680"/>
            <a:ext cx="6318448" cy="3785652"/>
          </a:xfrm>
          <a:prstGeom prst="rect">
            <a:avLst/>
          </a:prstGeom>
        </p:spPr>
        <p:txBody>
          <a:bodyPr wrap="square">
            <a:spAutoFit/>
          </a:bodyPr>
          <a:lstStyle/>
          <a:p>
            <a:r>
              <a:rPr lang="ru-RU" sz="2400" dirty="0"/>
              <a:t>Для борьбы с водной эрозией также применяют </a:t>
            </a:r>
            <a:r>
              <a:rPr lang="ru-RU" sz="2400" dirty="0" err="1"/>
              <a:t>кротование</a:t>
            </a:r>
            <a:r>
              <a:rPr lang="ru-RU" sz="2400" dirty="0"/>
              <a:t>. </a:t>
            </a:r>
            <a:endParaRPr lang="ru-RU" sz="2400" dirty="0" smtClean="0"/>
          </a:p>
          <a:p>
            <a:r>
              <a:rPr lang="ru-RU" sz="2400" dirty="0" smtClean="0"/>
              <a:t>На </a:t>
            </a:r>
            <a:r>
              <a:rPr lang="ru-RU" sz="2400" dirty="0"/>
              <a:t>глубине 35 - 40 см специальным приспособлением делают полости-кротовины диаметром 6 - 8 см на расстоянии 0,7 - 1,4 м, что положительно влияет на свойства почвы: улучшает ее водопроницаемость, распределение влаги по профилю. В условиях избыточного увлажнения </a:t>
            </a:r>
            <a:r>
              <a:rPr lang="ru-RU" sz="2400" dirty="0" err="1"/>
              <a:t>кротование</a:t>
            </a:r>
            <a:r>
              <a:rPr lang="ru-RU" sz="2400" dirty="0"/>
              <a:t> позволяет избавиться от лишней влаги.</a:t>
            </a:r>
          </a:p>
        </p:txBody>
      </p:sp>
    </p:spTree>
    <p:extLst>
      <p:ext uri="{BB962C8B-B14F-4D97-AF65-F5344CB8AC3E}">
        <p14:creationId xmlns:p14="http://schemas.microsoft.com/office/powerpoint/2010/main" val="3242908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424936" cy="3970318"/>
          </a:xfrm>
          <a:prstGeom prst="rect">
            <a:avLst/>
          </a:prstGeom>
        </p:spPr>
        <p:txBody>
          <a:bodyPr wrap="square">
            <a:spAutoFit/>
          </a:bodyPr>
          <a:lstStyle/>
          <a:p>
            <a:r>
              <a:rPr lang="ru-RU" dirty="0"/>
              <a:t>Система обработки почвы в районах проявления ветровой эрозии строится по другому принципу, нежели в районах достаточного увлажнения и действия водной эрозии. В связи с тем, что главный лимитирующий фактор урожая здесь - влага, вся система основной и последующих обработок почвы должна быть направлена на максимальное ее накопление, хорошее сохранение и рациональное использование. С этой задачей довольно успешно справляются, используя безотвальную (плоскорезную, </a:t>
            </a:r>
            <a:r>
              <a:rPr lang="ru-RU" dirty="0" err="1"/>
              <a:t>чизельную</a:t>
            </a:r>
            <a:r>
              <a:rPr lang="ru-RU" dirty="0"/>
              <a:t>, </a:t>
            </a:r>
            <a:r>
              <a:rPr lang="ru-RU" dirty="0" err="1"/>
              <a:t>щелевание</a:t>
            </a:r>
            <a:r>
              <a:rPr lang="ru-RU" dirty="0"/>
              <a:t> и др.) обработку почвы, предложенную в начале 50 - 60-х гг. Т.С. Мальцевым и А.И. Бараевым. По многолетним данным научных учреждений Сибири, Северного Казахстана, Поволжья, Северного Кавказа и юга Украины применение безотвальной обработки позволяет успешно защищать почву от ветровой эрозии весной, летом, осенью и зимой, повышать запасы доступной растениям влаги в метровом слое почвы на 20 - 40 мм, увеличивать урожай зерновых на 0,2 - 0,6 т с каждого гектара.</a:t>
            </a:r>
          </a:p>
        </p:txBody>
      </p:sp>
    </p:spTree>
    <p:extLst>
      <p:ext uri="{BB962C8B-B14F-4D97-AF65-F5344CB8AC3E}">
        <p14:creationId xmlns:p14="http://schemas.microsoft.com/office/powerpoint/2010/main" val="310539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95947"/>
            <a:ext cx="8640959" cy="4401205"/>
          </a:xfrm>
          <a:prstGeom prst="rect">
            <a:avLst/>
          </a:prstGeom>
        </p:spPr>
        <p:txBody>
          <a:bodyPr wrap="square">
            <a:spAutoFit/>
          </a:bodyPr>
          <a:lstStyle/>
          <a:p>
            <a:r>
              <a:rPr lang="ru-RU" sz="2000" dirty="0"/>
              <a:t>В зернопаровых севооборотах короткой ротации (1 - чистый пар, 2 - 4 - зерновые) безотвальную (плоскорезную) обработку почвы можно применять на всех полях без исключения.</a:t>
            </a:r>
          </a:p>
          <a:p>
            <a:r>
              <a:rPr lang="ru-RU" sz="2000" dirty="0"/>
              <a:t>В зернотравяных и зернопропашных севооборотах многолетние травы, как правило, после 2 - 3-летнего использования пашут обычными плугами на глубину 23 - 25 см в целях лучшей разделки пласта. При наличии слабой (</a:t>
            </a:r>
            <a:r>
              <a:rPr lang="ru-RU" sz="2000" dirty="0" err="1"/>
              <a:t>житняковой</a:t>
            </a:r>
            <a:r>
              <a:rPr lang="ru-RU" sz="2000" dirty="0"/>
              <a:t>, </a:t>
            </a:r>
            <a:r>
              <a:rPr lang="ru-RU" sz="2000" dirty="0" err="1"/>
              <a:t>эспарцетовой</a:t>
            </a:r>
            <a:r>
              <a:rPr lang="ru-RU" sz="2000" dirty="0"/>
              <a:t>) дернины для лучшего сохранения влаги и предотвращения дефляции можно поле вначале </a:t>
            </a:r>
            <a:r>
              <a:rPr lang="ru-RU" sz="2000" dirty="0" err="1"/>
              <a:t>продисковать</a:t>
            </a:r>
            <a:r>
              <a:rPr lang="ru-RU" sz="2000" dirty="0"/>
              <a:t> </a:t>
            </a:r>
            <a:r>
              <a:rPr lang="ru-RU" sz="2000" dirty="0" err="1"/>
              <a:t>вкрест</a:t>
            </a:r>
            <a:r>
              <a:rPr lang="ru-RU" sz="2000" dirty="0"/>
              <a:t>, а затем провести плоскорезную или другую безотвальную обработку (</a:t>
            </a:r>
            <a:r>
              <a:rPr lang="ru-RU" sz="2000" dirty="0" err="1"/>
              <a:t>чизелевание</a:t>
            </a:r>
            <a:r>
              <a:rPr lang="ru-RU" sz="2000" dirty="0"/>
              <a:t>, глубокое рыхление КПГ-250).</a:t>
            </a:r>
          </a:p>
          <a:p>
            <a:r>
              <a:rPr lang="ru-RU" sz="2000" dirty="0"/>
              <a:t>Вспашка пласта многолетних трав во всех случаях должна производиться полосами с шириной обрабатываемых и посевных полос 50 – 100 - 150 м в зависимости от силы господствующих ветров, крутизны склона и гранулометрического состава почвы</a:t>
            </a:r>
            <a:r>
              <a:rPr lang="ru-RU" sz="2000" dirty="0" smtClean="0"/>
              <a:t>.</a:t>
            </a:r>
            <a:endParaRPr lang="ru-RU" sz="2000" dirty="0"/>
          </a:p>
        </p:txBody>
      </p:sp>
    </p:spTree>
    <p:extLst>
      <p:ext uri="{BB962C8B-B14F-4D97-AF65-F5344CB8AC3E}">
        <p14:creationId xmlns:p14="http://schemas.microsoft.com/office/powerpoint/2010/main" val="102180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4345"/>
            <a:ext cx="8352928" cy="3785652"/>
          </a:xfrm>
          <a:prstGeom prst="rect">
            <a:avLst/>
          </a:prstGeom>
        </p:spPr>
        <p:txBody>
          <a:bodyPr wrap="square">
            <a:spAutoFit/>
          </a:bodyPr>
          <a:lstStyle/>
          <a:p>
            <a:r>
              <a:rPr lang="ru-RU" sz="2000" dirty="0"/>
              <a:t>В более увлажненных (350 - 450 мм) лесостепных районах с черноземными почвами под пропашные культуры в зависимости от состояния почвы (ее гранулометрического состава, плотности), применения органических удобрений, засоренности поля может применяться обычная вспашка на глубину 23 - 25 см.</a:t>
            </a:r>
          </a:p>
          <a:p>
            <a:r>
              <a:rPr lang="ru-RU" sz="2000" dirty="0"/>
              <a:t>В целом можно считать, что районы ветровой эрозии (Западная Сибирь, Северный Казахстан, юг Поволжья, ЦЧП, Северный Кавказ, Украина) являются зоной (регионом) применения преимущественно безотвальной обработки почвы. Однако при необходимости (заделка органических удобрений, вспашка пласта многолетних трав, мелиоративные обработки орошаемых, засоленных почв) могут применяться вспашка и другие способы обработки (ярусная, послойная, плантажная, </a:t>
            </a:r>
            <a:r>
              <a:rPr lang="ru-RU" sz="2000" dirty="0" err="1"/>
              <a:t>чизельная</a:t>
            </a:r>
            <a:r>
              <a:rPr lang="ru-RU" sz="2000" dirty="0"/>
              <a:t> и др.).</a:t>
            </a:r>
          </a:p>
        </p:txBody>
      </p:sp>
    </p:spTree>
    <p:extLst>
      <p:ext uri="{BB962C8B-B14F-4D97-AF65-F5344CB8AC3E}">
        <p14:creationId xmlns:p14="http://schemas.microsoft.com/office/powerpoint/2010/main" val="423776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32656"/>
            <a:ext cx="8064896" cy="4555093"/>
          </a:xfrm>
          <a:prstGeom prst="rect">
            <a:avLst/>
          </a:prstGeom>
        </p:spPr>
        <p:txBody>
          <a:bodyPr wrap="square">
            <a:spAutoFit/>
          </a:bodyPr>
          <a:lstStyle/>
          <a:p>
            <a:pPr indent="176213"/>
            <a:r>
              <a:rPr lang="ru-RU" sz="2000" dirty="0">
                <a:latin typeface="Tahoma" panose="020B0604030504040204" pitchFamily="34" charset="0"/>
                <a:ea typeface="Tahoma" panose="020B0604030504040204" pitchFamily="34" charset="0"/>
                <a:cs typeface="Tahoma" panose="020B0604030504040204" pitchFamily="34" charset="0"/>
              </a:rPr>
              <a:t>В</a:t>
            </a:r>
            <a:r>
              <a:rPr lang="ru-RU" dirty="0">
                <a:latin typeface="Tahoma" panose="020B0604030504040204" pitchFamily="34" charset="0"/>
                <a:ea typeface="Tahoma" panose="020B0604030504040204" pitchFamily="34" charset="0"/>
                <a:cs typeface="Tahoma" panose="020B0604030504040204" pitchFamily="34" charset="0"/>
              </a:rPr>
              <a:t> противоэрозионном комплексе особое место отводят агротехническим приемам, которые ежегодно проводят на всех сельскохозяйственных угодьях.</a:t>
            </a:r>
          </a:p>
          <a:p>
            <a:pPr indent="176213"/>
            <a:r>
              <a:rPr lang="ru-RU" dirty="0">
                <a:latin typeface="Tahoma" panose="020B0604030504040204" pitchFamily="34" charset="0"/>
                <a:ea typeface="Tahoma" panose="020B0604030504040204" pitchFamily="34" charset="0"/>
                <a:cs typeface="Tahoma" panose="020B0604030504040204" pitchFamily="34" charset="0"/>
              </a:rPr>
              <a:t>Главное противоэрозионное требование - создание такой поверхности поля, которая была бы устойчивой против ветровой и водной эрозии, обеспечивала наилучшие условия для развития культурных растений и формирования урожая. Эту задачу можно решить с помощью правильной агротехники.</a:t>
            </a:r>
          </a:p>
          <a:p>
            <a:pPr indent="176213"/>
            <a:r>
              <a:rPr lang="ru-RU" dirty="0">
                <a:latin typeface="Tahoma" panose="020B0604030504040204" pitchFamily="34" charset="0"/>
                <a:ea typeface="Tahoma" panose="020B0604030504040204" pitchFamily="34" charset="0"/>
                <a:cs typeface="Tahoma" panose="020B0604030504040204" pitchFamily="34" charset="0"/>
              </a:rPr>
              <a:t>Всю систему обработки почвы нужно построить так, чтобы на каждом поле и участке в течение всего года предупреждалось проявление эрозионных процессов в любой форме. </a:t>
            </a:r>
            <a:endParaRPr lang="ru-RU" dirty="0" smtClean="0">
              <a:latin typeface="Tahoma" panose="020B0604030504040204" pitchFamily="34" charset="0"/>
              <a:ea typeface="Tahoma" panose="020B0604030504040204" pitchFamily="34" charset="0"/>
              <a:cs typeface="Tahoma" panose="020B0604030504040204" pitchFamily="34" charset="0"/>
            </a:endParaRPr>
          </a:p>
          <a:p>
            <a:pPr indent="176213"/>
            <a:r>
              <a:rPr lang="ru-RU" dirty="0" smtClean="0">
                <a:latin typeface="Tahoma" panose="020B0604030504040204" pitchFamily="34" charset="0"/>
                <a:ea typeface="Tahoma" panose="020B0604030504040204" pitchFamily="34" charset="0"/>
                <a:cs typeface="Tahoma" panose="020B0604030504040204" pitchFamily="34" charset="0"/>
              </a:rPr>
              <a:t>В </a:t>
            </a:r>
            <a:r>
              <a:rPr lang="ru-RU" dirty="0">
                <a:latin typeface="Tahoma" panose="020B0604030504040204" pitchFamily="34" charset="0"/>
                <a:ea typeface="Tahoma" panose="020B0604030504040204" pitchFamily="34" charset="0"/>
                <a:cs typeface="Tahoma" panose="020B0604030504040204" pitchFamily="34" charset="0"/>
              </a:rPr>
              <a:t>конечном итоге все виды обработок на </a:t>
            </a:r>
            <a:r>
              <a:rPr lang="ru-RU" dirty="0" err="1">
                <a:latin typeface="Tahoma" panose="020B0604030504040204" pitchFamily="34" charset="0"/>
                <a:ea typeface="Tahoma" panose="020B0604030504040204" pitchFamily="34" charset="0"/>
                <a:cs typeface="Tahoma" panose="020B0604030504040204" pitchFamily="34" charset="0"/>
              </a:rPr>
              <a:t>эрозионно</a:t>
            </a:r>
            <a:r>
              <a:rPr lang="ru-RU" dirty="0">
                <a:latin typeface="Tahoma" panose="020B0604030504040204" pitchFamily="34" charset="0"/>
                <a:ea typeface="Tahoma" panose="020B0604030504040204" pitchFamily="34" charset="0"/>
                <a:cs typeface="Tahoma" panose="020B0604030504040204" pitchFamily="34" charset="0"/>
              </a:rPr>
              <a:t> опасных землях должны обеспечивать получение высоких и устойчивых урожаев возделываемых сельскохозяйственных культур.</a:t>
            </a:r>
          </a:p>
          <a:p>
            <a:pPr indent="176213"/>
            <a:r>
              <a:rPr lang="ru-RU" dirty="0">
                <a:latin typeface="Tahoma" panose="020B0604030504040204" pitchFamily="34" charset="0"/>
                <a:ea typeface="Tahoma" panose="020B0604030504040204" pitchFamily="34" charset="0"/>
                <a:cs typeface="Tahoma" panose="020B0604030504040204" pitchFamily="34" charset="0"/>
              </a:rPr>
              <a:t>Приемы почвозащитной обработки почвы условно можно разделить на две группы - общие и специальные (дополнительные).</a:t>
            </a:r>
          </a:p>
        </p:txBody>
      </p:sp>
    </p:spTree>
    <p:extLst>
      <p:ext uri="{BB962C8B-B14F-4D97-AF65-F5344CB8AC3E}">
        <p14:creationId xmlns:p14="http://schemas.microsoft.com/office/powerpoint/2010/main" val="315349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4012" y="404664"/>
            <a:ext cx="7704856" cy="1015663"/>
          </a:xfrm>
          <a:prstGeom prst="rect">
            <a:avLst/>
          </a:prstGeom>
        </p:spPr>
        <p:txBody>
          <a:bodyPr wrap="square">
            <a:spAutoFit/>
          </a:bodyPr>
          <a:lstStyle/>
          <a:p>
            <a:r>
              <a:rPr lang="ru-RU" sz="2000" dirty="0"/>
              <a:t>К важнейшим общим противоэрозионным приемам основной обработки почв относят:</a:t>
            </a:r>
          </a:p>
          <a:p>
            <a:pPr marL="514350" indent="-514350">
              <a:buFont typeface="+mj-lt"/>
              <a:buAutoNum type="romanUcPeriod"/>
            </a:pPr>
            <a:r>
              <a:rPr lang="ru-RU" sz="2000" b="1" dirty="0" smtClean="0"/>
              <a:t>Вспашку </a:t>
            </a:r>
            <a:r>
              <a:rPr lang="ru-RU" sz="2000" b="1" dirty="0"/>
              <a:t>поперек склона</a:t>
            </a:r>
            <a:r>
              <a:rPr lang="ru-RU" sz="2000" b="1" dirty="0" smtClean="0"/>
              <a:t>;</a:t>
            </a:r>
            <a:endParaRPr lang="ru-RU" sz="2000" b="1" dirty="0"/>
          </a:p>
        </p:txBody>
      </p:sp>
      <p:pic>
        <p:nvPicPr>
          <p:cNvPr id="1026" name="Picture 2" descr="D:\камила\nature_earth0366ne03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1"/>
            <a:ext cx="4710075" cy="3186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D:\камила\0006-002-Glavnye-protivoerozionnye-meroprijati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29000"/>
            <a:ext cx="4016383" cy="272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548680"/>
            <a:ext cx="6390456" cy="4401205"/>
          </a:xfrm>
          <a:prstGeom prst="rect">
            <a:avLst/>
          </a:prstGeom>
        </p:spPr>
        <p:txBody>
          <a:bodyPr wrap="square">
            <a:spAutoFit/>
          </a:bodyPr>
          <a:lstStyle/>
          <a:p>
            <a:r>
              <a:rPr lang="ru-RU" sz="2000" dirty="0"/>
              <a:t>Существенное значение в борьбе с эрозией имеют приемы предпосевной, послепосевной обработок и посевы на склонах. На склоновых землях сеять надо поперек уклона местности, под некоторым углом или по горизонталям. При таком посеве уменьшается скорость водного потока, увеличивается продолжительность контакта воды с почвой и поступление в нее влаги. В результате уменьшаются объемы стока воды и смыва почвы. При разработке научно обоснованных мероприятий по борьбе с водной эрозией необходимо в каждом хозяйстве иметь картограммы уклонов сельскохозяйственных угодий. На картограмме отмечают направление и крутизну склонов каждого поля, показывают направление стока.</a:t>
            </a:r>
          </a:p>
        </p:txBody>
      </p:sp>
    </p:spTree>
    <p:extLst>
      <p:ext uri="{BB962C8B-B14F-4D97-AF65-F5344CB8AC3E}">
        <p14:creationId xmlns:p14="http://schemas.microsoft.com/office/powerpoint/2010/main" val="195067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707886"/>
          </a:xfrm>
          <a:prstGeom prst="rect">
            <a:avLst/>
          </a:prstGeom>
        </p:spPr>
        <p:txBody>
          <a:bodyPr wrap="square">
            <a:spAutoFit/>
          </a:bodyPr>
          <a:lstStyle/>
          <a:p>
            <a:pPr marL="400050" indent="-400050">
              <a:buFont typeface="+mj-lt"/>
              <a:buAutoNum type="romanUcPeriod" startAt="2"/>
            </a:pPr>
            <a:r>
              <a:rPr lang="ru-RU" sz="2000" b="1" dirty="0" smtClean="0"/>
              <a:t>Вспашку </a:t>
            </a:r>
            <a:r>
              <a:rPr lang="ru-RU" sz="2000" b="1" dirty="0"/>
              <a:t>ступенчатую с использованием плугов, у которых четные корпуса устанавливаются на 10 - 12 см глубже</a:t>
            </a:r>
            <a:r>
              <a:rPr lang="ru-RU" sz="2000" b="1" dirty="0" smtClean="0"/>
              <a:t>;</a:t>
            </a:r>
            <a:endParaRPr lang="ru-RU" sz="2000" b="1" dirty="0"/>
          </a:p>
        </p:txBody>
      </p:sp>
      <p:pic>
        <p:nvPicPr>
          <p:cNvPr id="2050" name="Picture 2" descr="D:\камила\bge-xx-europal_johndeere-01-jb-032009-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85" y="1288272"/>
            <a:ext cx="3876319"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4149080"/>
            <a:ext cx="8424936" cy="1754326"/>
          </a:xfrm>
          <a:prstGeom prst="rect">
            <a:avLst/>
          </a:prstGeom>
        </p:spPr>
        <p:txBody>
          <a:bodyPr wrap="square">
            <a:spAutoFit/>
          </a:bodyPr>
          <a:lstStyle/>
          <a:p>
            <a:r>
              <a:rPr lang="ru-RU" dirty="0"/>
              <a:t>Для уменьшения внутрипочвенного стока применяют ступенчатую разноглубинную вспашку. Ее проводят поперек склона плугом с четным числом корпусов. При этом четные корпуса пашут на обычную глубину, а нечетные (если позволяет гумусовый горизонт) на 12 - 15 см глубже, для чего стойки удлиняют специальными приставками. В результате такой обработки плужная подошва получается ступенчатой и внутри-почвенный сток уменьшается.</a:t>
            </a:r>
          </a:p>
        </p:txBody>
      </p:sp>
    </p:spTree>
    <p:extLst>
      <p:ext uri="{BB962C8B-B14F-4D97-AF65-F5344CB8AC3E}">
        <p14:creationId xmlns:p14="http://schemas.microsoft.com/office/powerpoint/2010/main" val="54903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3811"/>
            <a:ext cx="8280920" cy="1015663"/>
          </a:xfrm>
          <a:prstGeom prst="rect">
            <a:avLst/>
          </a:prstGeom>
        </p:spPr>
        <p:txBody>
          <a:bodyPr wrap="square">
            <a:spAutoFit/>
          </a:bodyPr>
          <a:lstStyle/>
          <a:p>
            <a:pPr marL="514350" indent="-514350">
              <a:buFont typeface="+mj-lt"/>
              <a:buAutoNum type="romanUcPeriod" startAt="3"/>
            </a:pPr>
            <a:r>
              <a:rPr lang="ru-RU" sz="2000" b="1" dirty="0" smtClean="0"/>
              <a:t>Вспашку </a:t>
            </a:r>
            <a:r>
              <a:rPr lang="ru-RU" sz="2000" b="1" dirty="0"/>
              <a:t>с одновременным формированием на поле противоэрозионного </a:t>
            </a:r>
            <a:r>
              <a:rPr lang="ru-RU" sz="2000" b="1" dirty="0" smtClean="0"/>
              <a:t>нано рельефа</a:t>
            </a:r>
            <a:r>
              <a:rPr lang="ru-RU" sz="2000" b="1" dirty="0"/>
              <a:t>: борозд, валиков, прерывистых борозд, лунок</a:t>
            </a:r>
            <a:r>
              <a:rPr lang="ru-RU" sz="2000" b="1" dirty="0" smtClean="0"/>
              <a:t>;</a:t>
            </a:r>
            <a:endParaRPr lang="ru-RU" sz="2000" b="1" dirty="0"/>
          </a:p>
        </p:txBody>
      </p:sp>
      <p:pic>
        <p:nvPicPr>
          <p:cNvPr id="3074" name="Picture 2" descr="D:\камила\183460_html_feb3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77359"/>
            <a:ext cx="6120680" cy="334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0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12845"/>
            <a:ext cx="7992888" cy="400110"/>
          </a:xfrm>
          <a:prstGeom prst="rect">
            <a:avLst/>
          </a:prstGeom>
        </p:spPr>
        <p:txBody>
          <a:bodyPr wrap="square">
            <a:spAutoFit/>
          </a:bodyPr>
          <a:lstStyle/>
          <a:p>
            <a:pPr marL="514350" indent="-514350">
              <a:buFont typeface="+mj-lt"/>
              <a:buAutoNum type="romanUcPeriod" startAt="5"/>
            </a:pPr>
            <a:r>
              <a:rPr lang="ru-RU" sz="2000" b="1" dirty="0"/>
              <a:t>вспашку с почвоуглубителем или плугом с вырезными корпусами</a:t>
            </a:r>
            <a:r>
              <a:rPr lang="ru-RU" sz="2000" b="1" dirty="0" smtClean="0"/>
              <a:t>;</a:t>
            </a:r>
          </a:p>
        </p:txBody>
      </p:sp>
      <p:sp>
        <p:nvSpPr>
          <p:cNvPr id="3" name="Прямоугольник 2"/>
          <p:cNvSpPr/>
          <p:nvPr/>
        </p:nvSpPr>
        <p:spPr>
          <a:xfrm>
            <a:off x="737280" y="3758375"/>
            <a:ext cx="3319691" cy="400110"/>
          </a:xfrm>
          <a:prstGeom prst="rect">
            <a:avLst/>
          </a:prstGeom>
        </p:spPr>
        <p:txBody>
          <a:bodyPr wrap="none">
            <a:spAutoFit/>
          </a:bodyPr>
          <a:lstStyle/>
          <a:p>
            <a:pPr marL="514350" indent="-514350">
              <a:buFont typeface="+mj-lt"/>
              <a:buAutoNum type="romanUcPeriod" startAt="6"/>
            </a:pPr>
            <a:r>
              <a:rPr lang="ru-RU" sz="2000" b="1" dirty="0"/>
              <a:t>безотвальную вспашку;</a:t>
            </a:r>
          </a:p>
        </p:txBody>
      </p:sp>
      <p:pic>
        <p:nvPicPr>
          <p:cNvPr id="4099" name="Picture 3" descr="D:\камила\1716_zoomed_lpzot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32" y="1191949"/>
            <a:ext cx="3154948" cy="2366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D:\камила\popg4-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069" y="1047011"/>
            <a:ext cx="4148631" cy="311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D:\камила\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40" y="4437112"/>
            <a:ext cx="3718719" cy="209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9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1"/>
            <a:ext cx="8136904" cy="400110"/>
          </a:xfrm>
          <a:prstGeom prst="rect">
            <a:avLst/>
          </a:prstGeom>
        </p:spPr>
        <p:txBody>
          <a:bodyPr wrap="square">
            <a:spAutoFit/>
          </a:bodyPr>
          <a:lstStyle/>
          <a:p>
            <a:pPr marL="400050" indent="-400050">
              <a:buFont typeface="+mj-lt"/>
              <a:buAutoNum type="romanUcPeriod" startAt="7"/>
            </a:pPr>
            <a:r>
              <a:rPr lang="ru-RU" sz="2000" b="1" dirty="0" smtClean="0"/>
              <a:t>плоскорезную </a:t>
            </a:r>
            <a:r>
              <a:rPr lang="ru-RU" sz="2000" b="1" dirty="0"/>
              <a:t>обработку, глубокое рыхление с сохранением стерни</a:t>
            </a:r>
            <a:r>
              <a:rPr lang="ru-RU" sz="2000" b="1" dirty="0" smtClean="0"/>
              <a:t>;</a:t>
            </a:r>
            <a:endParaRPr lang="ru-RU" sz="2000" b="1" dirty="0"/>
          </a:p>
        </p:txBody>
      </p:sp>
      <p:pic>
        <p:nvPicPr>
          <p:cNvPr id="5122" name="Picture 2" descr="D:\камила\58670_15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52" y="980728"/>
            <a:ext cx="3648405"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1316" y="3986918"/>
            <a:ext cx="4608512" cy="707886"/>
          </a:xfrm>
          <a:prstGeom prst="rect">
            <a:avLst/>
          </a:prstGeom>
        </p:spPr>
        <p:txBody>
          <a:bodyPr wrap="square">
            <a:spAutoFit/>
          </a:bodyPr>
          <a:lstStyle/>
          <a:p>
            <a:pPr marL="514350" lvl="0" indent="-514350">
              <a:buFont typeface="+mj-lt"/>
              <a:buAutoNum type="romanUcPeriod" startAt="8"/>
            </a:pPr>
            <a:r>
              <a:rPr lang="ru-RU" sz="2000" b="1" dirty="0">
                <a:solidFill>
                  <a:srgbClr val="000000"/>
                </a:solidFill>
              </a:rPr>
              <a:t>комбинированную (отвально-безотвальную) вспашку;</a:t>
            </a:r>
          </a:p>
        </p:txBody>
      </p:sp>
      <p:pic>
        <p:nvPicPr>
          <p:cNvPr id="5123" name="Picture 3" descr="D:\камила\73238125f1073637a212b2b9e682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828" y="2810945"/>
            <a:ext cx="4079776" cy="3059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9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280920" cy="3077766"/>
          </a:xfrm>
          <a:prstGeom prst="rect">
            <a:avLst/>
          </a:prstGeom>
        </p:spPr>
        <p:txBody>
          <a:bodyPr wrap="square">
            <a:spAutoFit/>
          </a:bodyPr>
          <a:lstStyle/>
          <a:p>
            <a:pPr marL="400050" lvl="0" indent="-400050">
              <a:buFont typeface="+mj-lt"/>
              <a:buAutoNum type="romanUcPeriod" startAt="7"/>
            </a:pPr>
            <a:r>
              <a:rPr lang="ru-RU" sz="2000" b="1" dirty="0" smtClean="0">
                <a:solidFill>
                  <a:srgbClr val="000000"/>
                </a:solidFill>
              </a:rPr>
              <a:t>полосное </a:t>
            </a:r>
            <a:r>
              <a:rPr lang="ru-RU" sz="2000" b="1" dirty="0">
                <a:solidFill>
                  <a:srgbClr val="000000"/>
                </a:solidFill>
              </a:rPr>
              <a:t>рыхление почвы</a:t>
            </a:r>
            <a:r>
              <a:rPr lang="ru-RU" sz="2000" b="1" dirty="0" smtClean="0">
                <a:solidFill>
                  <a:srgbClr val="000000"/>
                </a:solidFill>
              </a:rPr>
              <a:t>;</a:t>
            </a:r>
            <a:endParaRPr lang="ru-RU" sz="2000" b="1" dirty="0">
              <a:solidFill>
                <a:srgbClr val="000000"/>
              </a:solidFill>
            </a:endParaRPr>
          </a:p>
          <a:p>
            <a:pPr marL="514350" lvl="0" indent="-514350">
              <a:buFont typeface="+mj-lt"/>
              <a:buAutoNum type="romanUcPeriod" startAt="9"/>
            </a:pPr>
            <a:r>
              <a:rPr lang="ru-RU" sz="2000" b="1" dirty="0" err="1">
                <a:solidFill>
                  <a:srgbClr val="000000"/>
                </a:solidFill>
              </a:rPr>
              <a:t>щелевание</a:t>
            </a:r>
            <a:r>
              <a:rPr lang="ru-RU" sz="2000" b="1" dirty="0">
                <a:solidFill>
                  <a:srgbClr val="000000"/>
                </a:solidFill>
              </a:rPr>
              <a:t> посевов озимых, многолетних трав, естественных сенокосов и пастбищ</a:t>
            </a:r>
            <a:r>
              <a:rPr lang="ru-RU" sz="2000" b="1" dirty="0" smtClean="0">
                <a:solidFill>
                  <a:srgbClr val="000000"/>
                </a:solidFill>
              </a:rPr>
              <a:t>;</a:t>
            </a:r>
          </a:p>
          <a:p>
            <a:pPr marL="400050" lvl="0" indent="-400050">
              <a:buFont typeface="+mj-lt"/>
              <a:buAutoNum type="romanUcPeriod" startAt="9"/>
            </a:pPr>
            <a:r>
              <a:rPr lang="ru-RU" sz="2000" b="1" dirty="0" smtClean="0">
                <a:solidFill>
                  <a:srgbClr val="000000"/>
                </a:solidFill>
              </a:rPr>
              <a:t>минимальную </a:t>
            </a:r>
            <a:r>
              <a:rPr lang="ru-RU" sz="2000" b="1" dirty="0">
                <a:solidFill>
                  <a:srgbClr val="000000"/>
                </a:solidFill>
              </a:rPr>
              <a:t>обработку почвы</a:t>
            </a:r>
            <a:r>
              <a:rPr lang="ru-RU" sz="2000" b="1" dirty="0" smtClean="0">
                <a:solidFill>
                  <a:srgbClr val="000000"/>
                </a:solidFill>
              </a:rPr>
              <a:t>;</a:t>
            </a:r>
            <a:endParaRPr lang="ru-RU" sz="2000" b="1" dirty="0">
              <a:solidFill>
                <a:srgbClr val="000000"/>
              </a:solidFill>
            </a:endParaRPr>
          </a:p>
          <a:p>
            <a:pPr marL="400050" lvl="0" indent="-400050">
              <a:buFont typeface="+mj-lt"/>
              <a:buAutoNum type="romanUcPeriod" startAt="9"/>
            </a:pPr>
            <a:r>
              <a:rPr lang="ru-RU" sz="2000" b="1" dirty="0">
                <a:solidFill>
                  <a:srgbClr val="000000"/>
                </a:solidFill>
              </a:rPr>
              <a:t>глубокое рыхление, </a:t>
            </a:r>
            <a:r>
              <a:rPr lang="ru-RU" sz="2000" b="1" dirty="0" err="1">
                <a:solidFill>
                  <a:srgbClr val="000000"/>
                </a:solidFill>
              </a:rPr>
              <a:t>чизелевание</a:t>
            </a:r>
            <a:r>
              <a:rPr lang="ru-RU" sz="2000" b="1" dirty="0">
                <a:solidFill>
                  <a:srgbClr val="000000"/>
                </a:solidFill>
              </a:rPr>
              <a:t>, </a:t>
            </a:r>
            <a:r>
              <a:rPr lang="ru-RU" sz="2000" b="1" dirty="0" err="1">
                <a:solidFill>
                  <a:srgbClr val="000000"/>
                </a:solidFill>
              </a:rPr>
              <a:t>щелевание</a:t>
            </a:r>
            <a:r>
              <a:rPr lang="ru-RU" sz="2000" b="1" dirty="0">
                <a:solidFill>
                  <a:srgbClr val="000000"/>
                </a:solidFill>
              </a:rPr>
              <a:t>, </a:t>
            </a:r>
            <a:r>
              <a:rPr lang="ru-RU" sz="2000" b="1" dirty="0" err="1">
                <a:solidFill>
                  <a:srgbClr val="000000"/>
                </a:solidFill>
              </a:rPr>
              <a:t>кротование</a:t>
            </a:r>
            <a:r>
              <a:rPr lang="ru-RU" sz="2000" b="1" dirty="0">
                <a:solidFill>
                  <a:srgbClr val="000000"/>
                </a:solidFill>
              </a:rPr>
              <a:t>, </a:t>
            </a:r>
            <a:r>
              <a:rPr lang="ru-RU" sz="2000" b="1" dirty="0" err="1">
                <a:solidFill>
                  <a:srgbClr val="000000"/>
                </a:solidFill>
              </a:rPr>
              <a:t>бороздование</a:t>
            </a:r>
            <a:r>
              <a:rPr lang="ru-RU" sz="2000" b="1" dirty="0">
                <a:solidFill>
                  <a:srgbClr val="000000"/>
                </a:solidFill>
              </a:rPr>
              <a:t>, </a:t>
            </a:r>
            <a:r>
              <a:rPr lang="ru-RU" sz="2000" b="1" dirty="0" err="1">
                <a:solidFill>
                  <a:srgbClr val="000000"/>
                </a:solidFill>
              </a:rPr>
              <a:t>лункование</a:t>
            </a:r>
            <a:r>
              <a:rPr lang="ru-RU" sz="2000" b="1" dirty="0">
                <a:solidFill>
                  <a:srgbClr val="000000"/>
                </a:solidFill>
              </a:rPr>
              <a:t> и другие - в многолетних насаждениях</a:t>
            </a:r>
            <a:r>
              <a:rPr lang="ru-RU" sz="2000" b="1" dirty="0" smtClean="0">
                <a:solidFill>
                  <a:srgbClr val="000000"/>
                </a:solidFill>
              </a:rPr>
              <a:t>.</a:t>
            </a:r>
          </a:p>
          <a:p>
            <a:pPr lvl="0"/>
            <a:endParaRPr lang="ru-RU" sz="2000" b="1" dirty="0">
              <a:solidFill>
                <a:srgbClr val="000000"/>
              </a:solidFill>
            </a:endParaRPr>
          </a:p>
          <a:p>
            <a:pPr lvl="0"/>
            <a:r>
              <a:rPr lang="ru-RU" dirty="0" smtClean="0">
                <a:solidFill>
                  <a:srgbClr val="000000"/>
                </a:solidFill>
              </a:rPr>
              <a:t>Этот </a:t>
            </a:r>
            <a:r>
              <a:rPr lang="ru-RU" dirty="0">
                <a:solidFill>
                  <a:srgbClr val="000000"/>
                </a:solidFill>
              </a:rPr>
              <a:t>перечень не исчерпывает всех противоэрозионных агротехнических приемов, которые применяют с учетом почвенно-климатических условий каждой зоны страны.</a:t>
            </a:r>
          </a:p>
        </p:txBody>
      </p:sp>
      <p:pic>
        <p:nvPicPr>
          <p:cNvPr id="6146" name="Picture 2" descr="D:\камила\0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34222"/>
            <a:ext cx="3168352" cy="2591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3" descr="D:\камила\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13993"/>
            <a:ext cx="3652820" cy="2431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59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1383</Words>
  <Application>Microsoft Office PowerPoint</Application>
  <PresentationFormat>Экран (4:3)</PresentationFormat>
  <Paragraphs>62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Данияр Калиев</dc:creator>
  <cp:lastModifiedBy>user</cp:lastModifiedBy>
  <cp:revision>15</cp:revision>
  <dcterms:created xsi:type="dcterms:W3CDTF">2016-02-11T12:13:14Z</dcterms:created>
  <dcterms:modified xsi:type="dcterms:W3CDTF">2016-03-03T06:26:42Z</dcterms:modified>
</cp:coreProperties>
</file>