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6" r:id="rId6"/>
    <p:sldId id="293" r:id="rId7"/>
    <p:sldId id="267" r:id="rId8"/>
    <p:sldId id="276" r:id="rId9"/>
    <p:sldId id="268" r:id="rId10"/>
    <p:sldId id="265" r:id="rId11"/>
    <p:sldId id="272" r:id="rId12"/>
    <p:sldId id="271" r:id="rId13"/>
    <p:sldId id="274" r:id="rId14"/>
    <p:sldId id="277" r:id="rId15"/>
    <p:sldId id="279"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78" r:id="rId29"/>
    <p:sldId id="275" r:id="rId30"/>
    <p:sldId id="298" r:id="rId31"/>
    <p:sldId id="299" r:id="rId32"/>
    <p:sldId id="300" r:id="rId33"/>
    <p:sldId id="301" r:id="rId3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94660"/>
  </p:normalViewPr>
  <p:slideViewPr>
    <p:cSldViewPr>
      <p:cViewPr varScale="1">
        <p:scale>
          <a:sx n="75" d="100"/>
          <a:sy n="75" d="100"/>
        </p:scale>
        <p:origin x="-10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4"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D4E40CEE-9DF0-4EDD-BBB2-360DD2D388D1}" type="datetimeFigureOut">
              <a:rPr lang="ru-RU"/>
              <a:pPr>
                <a:defRPr/>
              </a:pPr>
              <a:t>01.03.2016</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8A49F615-53DD-4363-95BB-097903392BEB}"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2DF4512C-1AD0-47C7-9FC0-4ABAC66A5F91}" type="datetimeFigureOut">
              <a:rPr lang="ru-RU"/>
              <a:pPr>
                <a:defRPr/>
              </a:pPr>
              <a:t>01.03.2016</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B781A503-37E0-4C10-BE2B-98FA40B6233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BD268D93-F086-492D-8D1B-D470CD296CCB}" type="datetimeFigureOut">
              <a:rPr lang="ru-RU"/>
              <a:pPr>
                <a:defRPr/>
              </a:pPr>
              <a:t>01.03.2016</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5DE8AB6D-5B94-4D6A-9B0D-709DDA5C48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6A0EA2A3-DFD5-48A7-B82E-2EFD2F6853FE}" type="datetimeFigureOut">
              <a:rPr lang="ru-RU"/>
              <a:pPr>
                <a:defRPr/>
              </a:pPr>
              <a:t>01.03.2016</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04672D61-840E-43B4-A965-CBF613B54BC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6E4236BA-3B0B-4398-9910-354971552D50}" type="datetimeFigureOut">
              <a:rPr lang="ru-RU"/>
              <a:pPr>
                <a:defRPr/>
              </a:pPr>
              <a:t>01.03.2016</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C403C7C9-838E-4942-8606-D3FBDE4EF879}"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77A5DF25-C1C9-41DD-BD07-5EE704B8D39C}" type="datetimeFigureOut">
              <a:rPr lang="ru-RU"/>
              <a:pPr>
                <a:defRPr/>
              </a:pPr>
              <a:t>01.03.2016</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ADA2DFBF-ACB0-4E44-8CDE-7100F3D3EC4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729C19BC-0C5A-490A-8569-1A9F8AA38355}" type="datetimeFigureOut">
              <a:rPr lang="ru-RU"/>
              <a:pPr>
                <a:defRPr/>
              </a:pPr>
              <a:t>01.03.2016</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D1F20DAD-2241-4C8C-A7EB-02FD6C3E4EF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094254C6-D0C6-431B-B1D4-CD65DAEABCC2}" type="datetimeFigureOut">
              <a:rPr lang="ru-RU"/>
              <a:pPr>
                <a:defRPr/>
              </a:pPr>
              <a:t>01.03.2016</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pPr>
              <a:defRPr/>
            </a:pPr>
            <a:fld id="{FBCC73A9-552B-4771-8A24-C8CC4822507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D1037E04-04BE-4E47-A336-A1906702CF8A}" type="datetimeFigureOut">
              <a:rPr lang="ru-RU"/>
              <a:pPr>
                <a:defRPr/>
              </a:pPr>
              <a:t>01.03.2016</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pPr>
              <a:defRPr/>
            </a:pPr>
            <a:fld id="{0F356C58-7A54-4D47-B996-ACDB13D9D42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43889DF4-7B1C-4708-A8E7-6B89EEF62051}" type="datetimeFigureOut">
              <a:rPr lang="ru-RU"/>
              <a:pPr>
                <a:defRPr/>
              </a:pPr>
              <a:t>01.03.2016</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A765B43B-4B04-44FF-A674-6816AD1C8C8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5" name="Прямоугольник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176F405A-825E-4FB4-AEA1-A3B98D8D28F1}" type="datetimeFigureOut">
              <a:rPr lang="ru-RU"/>
              <a:pPr>
                <a:defRPr/>
              </a:pPr>
              <a:t>01.03.2016</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6704CBC8-5713-40A3-A2E8-43463484C3C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30726" name="Текст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D638A5D9-A521-43DB-892C-9D61515CA36F}" type="datetimeFigureOut">
              <a:rPr lang="ru-RU"/>
              <a:pPr>
                <a:defRPr/>
              </a:pPr>
              <a:t>01.03.2016</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9D032141-736F-4E5E-9142-B9DD6F6C6DF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75"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71800" y="980728"/>
            <a:ext cx="6192688" cy="2088232"/>
          </a:xfrm>
        </p:spPr>
        <p:txBody>
          <a:bodyPr/>
          <a:lstStyle/>
          <a:p>
            <a:pPr algn="l" fontAlgn="auto">
              <a:spcAft>
                <a:spcPts val="0"/>
              </a:spcAft>
              <a:defRPr/>
            </a:pPr>
            <a:r>
              <a:rPr lang="ru-RU" i="1" dirty="0" smtClean="0"/>
              <a:t>общие положения о банкротстве юридических лиц </a:t>
            </a:r>
            <a:endParaRPr lang="ru-RU" i="1"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3" y="214313"/>
            <a:ext cx="7929562" cy="3000375"/>
          </a:xfrm>
        </p:spPr>
        <p:txBody>
          <a:bodyPr>
            <a:normAutofit lnSpcReduction="10000"/>
          </a:bodyPr>
          <a:lstStyle/>
          <a:p>
            <a:pPr marL="274320" indent="-274320" algn="just" fontAlgn="auto">
              <a:spcAft>
                <a:spcPts val="0"/>
              </a:spcAft>
              <a:buFont typeface="Wingdings 2"/>
              <a:buChar char=""/>
              <a:defRPr/>
            </a:pPr>
            <a:r>
              <a:rPr lang="ru-RU" sz="2000" i="1" dirty="0" smtClean="0"/>
              <a:t>Процедуры банкротства проводятся с целью удовлетворения требований кредиторов и освобождения от долгов несостоятельного должника, неспособного удовлетворить требования кредиторов по денежным обязательствам, включая требования по уплате заработной платы и уплате налогов, сборов и других обязательных платежей в бюджет, а также для создания возможности развития нового бизнеса, оздоровления экономики за счет ухода с рынка нежизнеспособного предприятия (таблица 1).</a:t>
            </a:r>
          </a:p>
        </p:txBody>
      </p:sp>
      <p:graphicFrame>
        <p:nvGraphicFramePr>
          <p:cNvPr id="4" name="Таблица 3"/>
          <p:cNvGraphicFramePr>
            <a:graphicFrameLocks noGrp="1"/>
          </p:cNvGraphicFramePr>
          <p:nvPr/>
        </p:nvGraphicFramePr>
        <p:xfrm>
          <a:off x="500063" y="3143250"/>
          <a:ext cx="7358062" cy="2857500"/>
        </p:xfrm>
        <a:graphic>
          <a:graphicData uri="http://schemas.openxmlformats.org/drawingml/2006/table">
            <a:tbl>
              <a:tblPr/>
              <a:tblGrid>
                <a:gridCol w="3246437"/>
                <a:gridCol w="1027113"/>
                <a:gridCol w="1028700"/>
                <a:gridCol w="1027112"/>
                <a:gridCol w="1028700"/>
              </a:tblGrid>
              <a:tr h="26035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Показатель</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По состоянию на:</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260350">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1.01.2011г.</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1.01.2012г.</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1.01.2013г.</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1.01.2014г.</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9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Количество должников, ликвидированных через процедуру банкротства</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2132</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1571</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1997</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1401</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Количество должников, находящихся в стадии конкурсного производства</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993</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1346</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1629</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2129</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Количество должников, проходящих процедуру внешнего наблюдения</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101</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37</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15</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6</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Количество должников, находящихся в реабилитационной процедуре</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69</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94</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129</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162</a:t>
                      </a:r>
                    </a:p>
                  </a:txBody>
                  <a:tcPr marL="68288" marR="682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594" name="Rectangle 1"/>
          <p:cNvSpPr>
            <a:spLocks noChangeArrowheads="1"/>
          </p:cNvSpPr>
          <p:nvPr/>
        </p:nvSpPr>
        <p:spPr bwMode="auto">
          <a:xfrm>
            <a:off x="357188" y="6143625"/>
            <a:ext cx="7361237" cy="584200"/>
          </a:xfrm>
          <a:prstGeom prst="rect">
            <a:avLst/>
          </a:prstGeom>
          <a:noFill/>
          <a:ln w="9525">
            <a:noFill/>
            <a:miter lim="800000"/>
            <a:headEnd/>
            <a:tailEnd/>
          </a:ln>
        </p:spPr>
        <p:txBody>
          <a:bodyPr wrap="none" anchor="ctr">
            <a:spAutoFit/>
          </a:bodyPr>
          <a:lstStyle/>
          <a:p>
            <a:r>
              <a:rPr lang="ru-RU" sz="1400" b="1" i="1">
                <a:cs typeface="Times New Roman" pitchFamily="18" charset="0"/>
              </a:rPr>
              <a:t>Таблица 1 - Информация о реабилитации и банкротстве по РК за 2010-2013гг.</a:t>
            </a:r>
            <a:endParaRPr lang="ru-RU" sz="800" b="1" i="1"/>
          </a:p>
          <a:p>
            <a:pPr eaLnBrk="0" hangingPunct="0"/>
            <a:endParaRPr lang="ru-RU"/>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786842" cy="1394448"/>
          </a:xfrm>
        </p:spPr>
        <p:txBody>
          <a:bodyPr>
            <a:normAutofit fontScale="90000"/>
          </a:bodyPr>
          <a:lstStyle/>
          <a:p>
            <a:pPr algn="ctr" fontAlgn="auto">
              <a:spcAft>
                <a:spcPts val="0"/>
              </a:spcAft>
              <a:defRPr/>
            </a:pPr>
            <a:r>
              <a:rPr lang="ru-RU" dirty="0" smtClean="0"/>
              <a:t>Система банкротства (несостоятельности) предприятия</a:t>
            </a:r>
            <a:endParaRPr lang="ru-RU" dirty="0"/>
          </a:p>
        </p:txBody>
      </p:sp>
      <p:grpSp>
        <p:nvGrpSpPr>
          <p:cNvPr id="24578" name="Group 1"/>
          <p:cNvGrpSpPr>
            <a:grpSpLocks/>
          </p:cNvGrpSpPr>
          <p:nvPr/>
        </p:nvGrpSpPr>
        <p:grpSpPr bwMode="auto">
          <a:xfrm>
            <a:off x="642938" y="1500188"/>
            <a:ext cx="7043737" cy="4678362"/>
            <a:chOff x="2058" y="1818"/>
            <a:chExt cx="8100" cy="4140"/>
          </a:xfrm>
        </p:grpSpPr>
        <p:sp>
          <p:nvSpPr>
            <p:cNvPr id="24579" name="Line 29"/>
            <p:cNvSpPr>
              <a:spLocks noChangeShapeType="1"/>
            </p:cNvSpPr>
            <p:nvPr/>
          </p:nvSpPr>
          <p:spPr bwMode="auto">
            <a:xfrm flipH="1">
              <a:off x="6102" y="3444"/>
              <a:ext cx="360" cy="0"/>
            </a:xfrm>
            <a:prstGeom prst="line">
              <a:avLst/>
            </a:prstGeom>
            <a:noFill/>
            <a:ln w="12700">
              <a:solidFill>
                <a:srgbClr val="000000"/>
              </a:solidFill>
              <a:round/>
              <a:headEnd/>
              <a:tailEnd/>
            </a:ln>
          </p:spPr>
          <p:txBody>
            <a:bodyPr/>
            <a:lstStyle/>
            <a:p>
              <a:endParaRPr lang="ru-RU"/>
            </a:p>
          </p:txBody>
        </p:sp>
        <p:sp>
          <p:nvSpPr>
            <p:cNvPr id="24580" name="Line 28"/>
            <p:cNvSpPr>
              <a:spLocks noChangeShapeType="1"/>
            </p:cNvSpPr>
            <p:nvPr/>
          </p:nvSpPr>
          <p:spPr bwMode="auto">
            <a:xfrm flipH="1">
              <a:off x="6102" y="3444"/>
              <a:ext cx="360" cy="0"/>
            </a:xfrm>
            <a:prstGeom prst="line">
              <a:avLst/>
            </a:prstGeom>
            <a:noFill/>
            <a:ln w="12700">
              <a:solidFill>
                <a:srgbClr val="000000"/>
              </a:solidFill>
              <a:round/>
              <a:headEnd/>
              <a:tailEnd/>
            </a:ln>
          </p:spPr>
          <p:txBody>
            <a:bodyPr/>
            <a:lstStyle/>
            <a:p>
              <a:endParaRPr lang="ru-RU"/>
            </a:p>
          </p:txBody>
        </p:sp>
        <p:sp>
          <p:nvSpPr>
            <p:cNvPr id="24581" name="Rectangle 27"/>
            <p:cNvSpPr>
              <a:spLocks noChangeAspect="1" noChangeArrowheads="1"/>
            </p:cNvSpPr>
            <p:nvPr/>
          </p:nvSpPr>
          <p:spPr bwMode="auto">
            <a:xfrm>
              <a:off x="4938" y="3258"/>
              <a:ext cx="2340" cy="1080"/>
            </a:xfrm>
            <a:prstGeom prst="rect">
              <a:avLst/>
            </a:prstGeom>
            <a:solidFill>
              <a:srgbClr val="FFFFFF"/>
            </a:solidFill>
            <a:ln w="12700">
              <a:solidFill>
                <a:srgbClr val="000000"/>
              </a:solidFill>
              <a:miter lim="800000"/>
              <a:headEnd/>
              <a:tailEnd/>
            </a:ln>
          </p:spPr>
          <p:txBody>
            <a:bodyPr/>
            <a:lstStyle/>
            <a:p>
              <a:pPr algn="ctr"/>
              <a:r>
                <a:rPr lang="ru-RU" sz="1200" i="1">
                  <a:cs typeface="Times New Roman" pitchFamily="18" charset="0"/>
                </a:rPr>
                <a:t>Система банкротства</a:t>
              </a:r>
              <a:endParaRPr lang="ru-RU"/>
            </a:p>
          </p:txBody>
        </p:sp>
        <p:sp>
          <p:nvSpPr>
            <p:cNvPr id="24582" name="AutoShape 26"/>
            <p:cNvSpPr>
              <a:spLocks noChangeAspect="1" noChangeArrowheads="1"/>
            </p:cNvSpPr>
            <p:nvPr/>
          </p:nvSpPr>
          <p:spPr bwMode="auto">
            <a:xfrm>
              <a:off x="2058" y="1818"/>
              <a:ext cx="2340" cy="72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Участники</a:t>
              </a:r>
              <a:endParaRPr lang="ru-RU"/>
            </a:p>
          </p:txBody>
        </p:sp>
        <p:sp>
          <p:nvSpPr>
            <p:cNvPr id="24583" name="AutoShape 25"/>
            <p:cNvSpPr>
              <a:spLocks noChangeAspect="1" noChangeArrowheads="1"/>
            </p:cNvSpPr>
            <p:nvPr/>
          </p:nvSpPr>
          <p:spPr bwMode="auto">
            <a:xfrm>
              <a:off x="2058" y="5058"/>
              <a:ext cx="2340" cy="90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Предотвращение банкротства</a:t>
              </a:r>
              <a:endParaRPr lang="ru-RU"/>
            </a:p>
          </p:txBody>
        </p:sp>
        <p:sp>
          <p:nvSpPr>
            <p:cNvPr id="24584" name="AutoShape 24"/>
            <p:cNvSpPr>
              <a:spLocks noChangeAspect="1" noChangeArrowheads="1"/>
            </p:cNvSpPr>
            <p:nvPr/>
          </p:nvSpPr>
          <p:spPr bwMode="auto">
            <a:xfrm>
              <a:off x="5118" y="4878"/>
              <a:ext cx="2340" cy="108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Юридическое и нормативное обеспечение</a:t>
              </a:r>
              <a:endParaRPr lang="ru-RU"/>
            </a:p>
          </p:txBody>
        </p:sp>
        <p:sp>
          <p:nvSpPr>
            <p:cNvPr id="24585" name="AutoShape 23"/>
            <p:cNvSpPr>
              <a:spLocks noChangeAspect="1" noChangeArrowheads="1"/>
            </p:cNvSpPr>
            <p:nvPr/>
          </p:nvSpPr>
          <p:spPr bwMode="auto">
            <a:xfrm>
              <a:off x="7818" y="5058"/>
              <a:ext cx="2340" cy="720"/>
            </a:xfrm>
            <a:prstGeom prst="roundRect">
              <a:avLst>
                <a:gd name="adj" fmla="val 16667"/>
              </a:avLst>
            </a:prstGeom>
            <a:solidFill>
              <a:srgbClr val="FFFFFF"/>
            </a:solidFill>
            <a:ln w="12700">
              <a:solidFill>
                <a:srgbClr val="000000"/>
              </a:solidFill>
              <a:round/>
              <a:headEnd/>
              <a:tailEnd/>
            </a:ln>
          </p:spPr>
          <p:txBody>
            <a:bodyPr/>
            <a:lstStyle/>
            <a:p>
              <a:r>
                <a:rPr lang="ru-RU" sz="1200">
                  <a:cs typeface="Times New Roman" pitchFamily="18" charset="0"/>
                </a:rPr>
                <a:t>Подготовка кадров</a:t>
              </a:r>
              <a:endParaRPr lang="ru-RU"/>
            </a:p>
          </p:txBody>
        </p:sp>
        <p:sp>
          <p:nvSpPr>
            <p:cNvPr id="24586" name="AutoShape 22"/>
            <p:cNvSpPr>
              <a:spLocks noChangeAspect="1" noChangeArrowheads="1"/>
            </p:cNvSpPr>
            <p:nvPr/>
          </p:nvSpPr>
          <p:spPr bwMode="auto">
            <a:xfrm>
              <a:off x="7818" y="3978"/>
              <a:ext cx="2340" cy="72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Социальная защита</a:t>
              </a:r>
              <a:endParaRPr lang="ru-RU" sz="800"/>
            </a:p>
            <a:p>
              <a:pPr eaLnBrk="0" hangingPunct="0"/>
              <a:endParaRPr lang="ru-RU"/>
            </a:p>
          </p:txBody>
        </p:sp>
        <p:sp>
          <p:nvSpPr>
            <p:cNvPr id="24587" name="AutoShape 21"/>
            <p:cNvSpPr>
              <a:spLocks noChangeAspect="1" noChangeArrowheads="1"/>
            </p:cNvSpPr>
            <p:nvPr/>
          </p:nvSpPr>
          <p:spPr bwMode="auto">
            <a:xfrm>
              <a:off x="7818" y="2898"/>
              <a:ext cx="2340" cy="90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Методическое обеспечение</a:t>
              </a:r>
              <a:endParaRPr lang="ru-RU"/>
            </a:p>
          </p:txBody>
        </p:sp>
        <p:sp>
          <p:nvSpPr>
            <p:cNvPr id="24588" name="AutoShape 20"/>
            <p:cNvSpPr>
              <a:spLocks noChangeAspect="1" noChangeArrowheads="1"/>
            </p:cNvSpPr>
            <p:nvPr/>
          </p:nvSpPr>
          <p:spPr bwMode="auto">
            <a:xfrm>
              <a:off x="7818" y="1818"/>
              <a:ext cx="2340" cy="90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Применяемые процедуры</a:t>
              </a:r>
              <a:endParaRPr lang="ru-RU"/>
            </a:p>
          </p:txBody>
        </p:sp>
        <p:sp>
          <p:nvSpPr>
            <p:cNvPr id="24589" name="AutoShape 19"/>
            <p:cNvSpPr>
              <a:spLocks noChangeAspect="1" noChangeArrowheads="1"/>
            </p:cNvSpPr>
            <p:nvPr/>
          </p:nvSpPr>
          <p:spPr bwMode="auto">
            <a:xfrm>
              <a:off x="4938" y="1818"/>
              <a:ext cx="2340" cy="90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Организационная структура</a:t>
              </a:r>
              <a:endParaRPr lang="ru-RU"/>
            </a:p>
          </p:txBody>
        </p:sp>
        <p:sp>
          <p:nvSpPr>
            <p:cNvPr id="24590" name="AutoShape 18"/>
            <p:cNvSpPr>
              <a:spLocks noChangeAspect="1" noChangeArrowheads="1"/>
            </p:cNvSpPr>
            <p:nvPr/>
          </p:nvSpPr>
          <p:spPr bwMode="auto">
            <a:xfrm>
              <a:off x="2058" y="2898"/>
              <a:ext cx="2340" cy="720"/>
            </a:xfrm>
            <a:prstGeom prst="roundRect">
              <a:avLst>
                <a:gd name="adj" fmla="val 16667"/>
              </a:avLst>
            </a:prstGeom>
            <a:solidFill>
              <a:srgbClr val="FFFFFF"/>
            </a:solidFill>
            <a:ln w="12700">
              <a:solidFill>
                <a:srgbClr val="000000"/>
              </a:solidFill>
              <a:round/>
              <a:headEnd/>
              <a:tailEnd/>
            </a:ln>
          </p:spPr>
          <p:txBody>
            <a:bodyPr/>
            <a:lstStyle/>
            <a:p>
              <a:r>
                <a:rPr lang="ru-RU" sz="1200">
                  <a:cs typeface="Times New Roman" pitchFamily="18" charset="0"/>
                </a:rPr>
                <a:t>Цели и принципы</a:t>
              </a:r>
              <a:endParaRPr lang="ru-RU"/>
            </a:p>
          </p:txBody>
        </p:sp>
        <p:sp>
          <p:nvSpPr>
            <p:cNvPr id="24591" name="AutoShape 17"/>
            <p:cNvSpPr>
              <a:spLocks noChangeAspect="1" noChangeArrowheads="1"/>
            </p:cNvSpPr>
            <p:nvPr/>
          </p:nvSpPr>
          <p:spPr bwMode="auto">
            <a:xfrm>
              <a:off x="2058" y="3798"/>
              <a:ext cx="2340" cy="108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Диагностика состояния предприятия</a:t>
              </a:r>
              <a:endParaRPr lang="ru-RU"/>
            </a:p>
          </p:txBody>
        </p:sp>
        <p:sp>
          <p:nvSpPr>
            <p:cNvPr id="24592" name="Line 16"/>
            <p:cNvSpPr>
              <a:spLocks noChangeShapeType="1"/>
            </p:cNvSpPr>
            <p:nvPr/>
          </p:nvSpPr>
          <p:spPr bwMode="auto">
            <a:xfrm>
              <a:off x="7641" y="2034"/>
              <a:ext cx="1" cy="3420"/>
            </a:xfrm>
            <a:prstGeom prst="line">
              <a:avLst/>
            </a:prstGeom>
            <a:noFill/>
            <a:ln w="12700">
              <a:solidFill>
                <a:srgbClr val="000000"/>
              </a:solidFill>
              <a:round/>
              <a:headEnd/>
              <a:tailEnd/>
            </a:ln>
          </p:spPr>
          <p:txBody>
            <a:bodyPr/>
            <a:lstStyle/>
            <a:p>
              <a:endParaRPr lang="ru-RU"/>
            </a:p>
          </p:txBody>
        </p:sp>
        <p:sp>
          <p:nvSpPr>
            <p:cNvPr id="24593" name="Line 15"/>
            <p:cNvSpPr>
              <a:spLocks noChangeShapeType="1"/>
            </p:cNvSpPr>
            <p:nvPr/>
          </p:nvSpPr>
          <p:spPr bwMode="auto">
            <a:xfrm>
              <a:off x="4761" y="2034"/>
              <a:ext cx="1" cy="3241"/>
            </a:xfrm>
            <a:prstGeom prst="line">
              <a:avLst/>
            </a:prstGeom>
            <a:noFill/>
            <a:ln w="12700">
              <a:solidFill>
                <a:srgbClr val="000000"/>
              </a:solidFill>
              <a:round/>
              <a:headEnd/>
              <a:tailEnd/>
            </a:ln>
          </p:spPr>
          <p:txBody>
            <a:bodyPr/>
            <a:lstStyle/>
            <a:p>
              <a:endParaRPr lang="ru-RU"/>
            </a:p>
          </p:txBody>
        </p:sp>
        <p:sp>
          <p:nvSpPr>
            <p:cNvPr id="24594" name="Line 14"/>
            <p:cNvSpPr>
              <a:spLocks noChangeShapeType="1"/>
            </p:cNvSpPr>
            <p:nvPr/>
          </p:nvSpPr>
          <p:spPr bwMode="auto">
            <a:xfrm flipH="1">
              <a:off x="4401" y="2034"/>
              <a:ext cx="360" cy="0"/>
            </a:xfrm>
            <a:prstGeom prst="line">
              <a:avLst/>
            </a:prstGeom>
            <a:noFill/>
            <a:ln w="12700">
              <a:solidFill>
                <a:srgbClr val="000000"/>
              </a:solidFill>
              <a:round/>
              <a:headEnd/>
              <a:tailEnd/>
            </a:ln>
          </p:spPr>
          <p:txBody>
            <a:bodyPr/>
            <a:lstStyle/>
            <a:p>
              <a:endParaRPr lang="ru-RU"/>
            </a:p>
          </p:txBody>
        </p:sp>
        <p:sp>
          <p:nvSpPr>
            <p:cNvPr id="24595" name="Line 13"/>
            <p:cNvSpPr>
              <a:spLocks noChangeShapeType="1"/>
            </p:cNvSpPr>
            <p:nvPr/>
          </p:nvSpPr>
          <p:spPr bwMode="auto">
            <a:xfrm flipH="1">
              <a:off x="4401" y="3115"/>
              <a:ext cx="360" cy="0"/>
            </a:xfrm>
            <a:prstGeom prst="line">
              <a:avLst/>
            </a:prstGeom>
            <a:noFill/>
            <a:ln w="12700">
              <a:solidFill>
                <a:srgbClr val="000000"/>
              </a:solidFill>
              <a:round/>
              <a:headEnd/>
              <a:tailEnd/>
            </a:ln>
          </p:spPr>
          <p:txBody>
            <a:bodyPr/>
            <a:lstStyle/>
            <a:p>
              <a:endParaRPr lang="ru-RU"/>
            </a:p>
          </p:txBody>
        </p:sp>
        <p:sp>
          <p:nvSpPr>
            <p:cNvPr id="24596" name="Line 12"/>
            <p:cNvSpPr>
              <a:spLocks noChangeShapeType="1"/>
            </p:cNvSpPr>
            <p:nvPr/>
          </p:nvSpPr>
          <p:spPr bwMode="auto">
            <a:xfrm flipH="1">
              <a:off x="4401" y="4195"/>
              <a:ext cx="360" cy="0"/>
            </a:xfrm>
            <a:prstGeom prst="line">
              <a:avLst/>
            </a:prstGeom>
            <a:noFill/>
            <a:ln w="12700">
              <a:solidFill>
                <a:srgbClr val="000000"/>
              </a:solidFill>
              <a:round/>
              <a:headEnd/>
              <a:tailEnd/>
            </a:ln>
          </p:spPr>
          <p:txBody>
            <a:bodyPr/>
            <a:lstStyle/>
            <a:p>
              <a:endParaRPr lang="ru-RU"/>
            </a:p>
          </p:txBody>
        </p:sp>
        <p:sp>
          <p:nvSpPr>
            <p:cNvPr id="24597" name="Line 11"/>
            <p:cNvSpPr>
              <a:spLocks noChangeShapeType="1"/>
            </p:cNvSpPr>
            <p:nvPr/>
          </p:nvSpPr>
          <p:spPr bwMode="auto">
            <a:xfrm flipH="1">
              <a:off x="4401" y="5275"/>
              <a:ext cx="360" cy="0"/>
            </a:xfrm>
            <a:prstGeom prst="line">
              <a:avLst/>
            </a:prstGeom>
            <a:noFill/>
            <a:ln w="12700">
              <a:solidFill>
                <a:srgbClr val="000000"/>
              </a:solidFill>
              <a:round/>
              <a:headEnd/>
              <a:tailEnd/>
            </a:ln>
          </p:spPr>
          <p:txBody>
            <a:bodyPr/>
            <a:lstStyle/>
            <a:p>
              <a:endParaRPr lang="ru-RU"/>
            </a:p>
          </p:txBody>
        </p:sp>
        <p:sp>
          <p:nvSpPr>
            <p:cNvPr id="24598" name="Line 10"/>
            <p:cNvSpPr>
              <a:spLocks noChangeShapeType="1"/>
            </p:cNvSpPr>
            <p:nvPr/>
          </p:nvSpPr>
          <p:spPr bwMode="auto">
            <a:xfrm>
              <a:off x="4761" y="5094"/>
              <a:ext cx="359" cy="0"/>
            </a:xfrm>
            <a:prstGeom prst="line">
              <a:avLst/>
            </a:prstGeom>
            <a:noFill/>
            <a:ln w="12700">
              <a:solidFill>
                <a:srgbClr val="000000"/>
              </a:solidFill>
              <a:round/>
              <a:headEnd/>
              <a:tailEnd/>
            </a:ln>
          </p:spPr>
          <p:txBody>
            <a:bodyPr/>
            <a:lstStyle/>
            <a:p>
              <a:endParaRPr lang="ru-RU"/>
            </a:p>
          </p:txBody>
        </p:sp>
        <p:sp>
          <p:nvSpPr>
            <p:cNvPr id="24599" name="Line 9"/>
            <p:cNvSpPr>
              <a:spLocks noChangeShapeType="1"/>
            </p:cNvSpPr>
            <p:nvPr/>
          </p:nvSpPr>
          <p:spPr bwMode="auto">
            <a:xfrm>
              <a:off x="7641" y="5454"/>
              <a:ext cx="180" cy="0"/>
            </a:xfrm>
            <a:prstGeom prst="line">
              <a:avLst/>
            </a:prstGeom>
            <a:noFill/>
            <a:ln w="12700">
              <a:solidFill>
                <a:srgbClr val="000000"/>
              </a:solidFill>
              <a:round/>
              <a:headEnd/>
              <a:tailEnd/>
            </a:ln>
          </p:spPr>
          <p:txBody>
            <a:bodyPr/>
            <a:lstStyle/>
            <a:p>
              <a:endParaRPr lang="ru-RU"/>
            </a:p>
          </p:txBody>
        </p:sp>
        <p:sp>
          <p:nvSpPr>
            <p:cNvPr id="24600" name="Line 8"/>
            <p:cNvSpPr>
              <a:spLocks noChangeShapeType="1"/>
            </p:cNvSpPr>
            <p:nvPr/>
          </p:nvSpPr>
          <p:spPr bwMode="auto">
            <a:xfrm>
              <a:off x="7641" y="4195"/>
              <a:ext cx="180" cy="0"/>
            </a:xfrm>
            <a:prstGeom prst="line">
              <a:avLst/>
            </a:prstGeom>
            <a:noFill/>
            <a:ln w="12700">
              <a:solidFill>
                <a:srgbClr val="000000"/>
              </a:solidFill>
              <a:round/>
              <a:headEnd/>
              <a:tailEnd/>
            </a:ln>
          </p:spPr>
          <p:txBody>
            <a:bodyPr/>
            <a:lstStyle/>
            <a:p>
              <a:endParaRPr lang="ru-RU"/>
            </a:p>
          </p:txBody>
        </p:sp>
        <p:sp>
          <p:nvSpPr>
            <p:cNvPr id="24601" name="Line 7"/>
            <p:cNvSpPr>
              <a:spLocks noChangeShapeType="1"/>
            </p:cNvSpPr>
            <p:nvPr/>
          </p:nvSpPr>
          <p:spPr bwMode="auto">
            <a:xfrm>
              <a:off x="7641" y="3115"/>
              <a:ext cx="180" cy="0"/>
            </a:xfrm>
            <a:prstGeom prst="line">
              <a:avLst/>
            </a:prstGeom>
            <a:noFill/>
            <a:ln w="12700">
              <a:solidFill>
                <a:srgbClr val="000000"/>
              </a:solidFill>
              <a:round/>
              <a:headEnd/>
              <a:tailEnd/>
            </a:ln>
          </p:spPr>
          <p:txBody>
            <a:bodyPr/>
            <a:lstStyle/>
            <a:p>
              <a:endParaRPr lang="ru-RU"/>
            </a:p>
          </p:txBody>
        </p:sp>
        <p:sp>
          <p:nvSpPr>
            <p:cNvPr id="24602" name="Line 6"/>
            <p:cNvSpPr>
              <a:spLocks noChangeShapeType="1"/>
            </p:cNvSpPr>
            <p:nvPr/>
          </p:nvSpPr>
          <p:spPr bwMode="auto">
            <a:xfrm>
              <a:off x="7641" y="2034"/>
              <a:ext cx="180" cy="0"/>
            </a:xfrm>
            <a:prstGeom prst="line">
              <a:avLst/>
            </a:prstGeom>
            <a:noFill/>
            <a:ln w="12700">
              <a:solidFill>
                <a:srgbClr val="000000"/>
              </a:solidFill>
              <a:round/>
              <a:headEnd/>
              <a:tailEnd/>
            </a:ln>
          </p:spPr>
          <p:txBody>
            <a:bodyPr/>
            <a:lstStyle/>
            <a:p>
              <a:endParaRPr lang="ru-RU"/>
            </a:p>
          </p:txBody>
        </p:sp>
        <p:sp>
          <p:nvSpPr>
            <p:cNvPr id="24603" name="Line 5"/>
            <p:cNvSpPr>
              <a:spLocks noChangeShapeType="1"/>
            </p:cNvSpPr>
            <p:nvPr/>
          </p:nvSpPr>
          <p:spPr bwMode="auto">
            <a:xfrm>
              <a:off x="7280" y="2395"/>
              <a:ext cx="361" cy="0"/>
            </a:xfrm>
            <a:prstGeom prst="line">
              <a:avLst/>
            </a:prstGeom>
            <a:noFill/>
            <a:ln w="12700">
              <a:solidFill>
                <a:srgbClr val="000000"/>
              </a:solidFill>
              <a:round/>
              <a:headEnd/>
              <a:tailEnd/>
            </a:ln>
          </p:spPr>
          <p:txBody>
            <a:bodyPr/>
            <a:lstStyle/>
            <a:p>
              <a:endParaRPr lang="ru-RU"/>
            </a:p>
          </p:txBody>
        </p:sp>
        <p:sp>
          <p:nvSpPr>
            <p:cNvPr id="24604" name="Line 4"/>
            <p:cNvSpPr>
              <a:spLocks noChangeShapeType="1"/>
            </p:cNvSpPr>
            <p:nvPr/>
          </p:nvSpPr>
          <p:spPr bwMode="auto">
            <a:xfrm flipH="1">
              <a:off x="4761" y="2215"/>
              <a:ext cx="180" cy="0"/>
            </a:xfrm>
            <a:prstGeom prst="line">
              <a:avLst/>
            </a:prstGeom>
            <a:noFill/>
            <a:ln w="12700">
              <a:solidFill>
                <a:srgbClr val="000000"/>
              </a:solidFill>
              <a:round/>
              <a:headEnd/>
              <a:tailEnd/>
            </a:ln>
          </p:spPr>
          <p:txBody>
            <a:bodyPr/>
            <a:lstStyle/>
            <a:p>
              <a:endParaRPr lang="ru-RU"/>
            </a:p>
          </p:txBody>
        </p:sp>
        <p:sp>
          <p:nvSpPr>
            <p:cNvPr id="24605" name="Line 3"/>
            <p:cNvSpPr>
              <a:spLocks noChangeShapeType="1"/>
            </p:cNvSpPr>
            <p:nvPr/>
          </p:nvSpPr>
          <p:spPr bwMode="auto">
            <a:xfrm>
              <a:off x="7280" y="3655"/>
              <a:ext cx="361" cy="0"/>
            </a:xfrm>
            <a:prstGeom prst="line">
              <a:avLst/>
            </a:prstGeom>
            <a:noFill/>
            <a:ln w="12700">
              <a:solidFill>
                <a:srgbClr val="000000"/>
              </a:solidFill>
              <a:round/>
              <a:headEnd/>
              <a:tailEnd type="triangle" w="med" len="med"/>
            </a:ln>
          </p:spPr>
          <p:txBody>
            <a:bodyPr/>
            <a:lstStyle/>
            <a:p>
              <a:endParaRPr lang="ru-RU"/>
            </a:p>
          </p:txBody>
        </p:sp>
        <p:sp>
          <p:nvSpPr>
            <p:cNvPr id="24606" name="Line 2"/>
            <p:cNvSpPr>
              <a:spLocks noChangeShapeType="1"/>
            </p:cNvSpPr>
            <p:nvPr/>
          </p:nvSpPr>
          <p:spPr bwMode="auto">
            <a:xfrm flipH="1">
              <a:off x="4761" y="3655"/>
              <a:ext cx="180" cy="0"/>
            </a:xfrm>
            <a:prstGeom prst="line">
              <a:avLst/>
            </a:prstGeom>
            <a:noFill/>
            <a:ln w="12700">
              <a:solidFill>
                <a:srgbClr val="000000"/>
              </a:solidFill>
              <a:round/>
              <a:headEnd/>
              <a:tailEnd type="triangle" w="med" len="med"/>
            </a:ln>
          </p:spPr>
          <p:txBody>
            <a:bodyPr/>
            <a:lstStyle/>
            <a:p>
              <a:endParaRPr lang="ru-RU"/>
            </a:p>
          </p:txBody>
        </p:sp>
      </p:grpSp>
    </p:spTree>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ru-RU" i="1" dirty="0" smtClean="0"/>
              <a:t>Цели и принципы системы банкротства</a:t>
            </a:r>
            <a:endParaRPr lang="ru-RU" i="1" dirty="0"/>
          </a:p>
        </p:txBody>
      </p:sp>
      <p:grpSp>
        <p:nvGrpSpPr>
          <p:cNvPr id="25602" name="Group 1"/>
          <p:cNvGrpSpPr>
            <a:grpSpLocks noChangeAspect="1"/>
          </p:cNvGrpSpPr>
          <p:nvPr/>
        </p:nvGrpSpPr>
        <p:grpSpPr bwMode="auto">
          <a:xfrm>
            <a:off x="285750" y="1785938"/>
            <a:ext cx="7737475" cy="4643437"/>
            <a:chOff x="1674" y="5994"/>
            <a:chExt cx="9180" cy="4500"/>
          </a:xfrm>
        </p:grpSpPr>
        <p:sp>
          <p:nvSpPr>
            <p:cNvPr id="25603" name="AutoShape 15"/>
            <p:cNvSpPr>
              <a:spLocks noChangeAspect="1" noChangeArrowheads="1"/>
            </p:cNvSpPr>
            <p:nvPr/>
          </p:nvSpPr>
          <p:spPr bwMode="auto">
            <a:xfrm>
              <a:off x="1674" y="5994"/>
              <a:ext cx="3960" cy="540"/>
            </a:xfrm>
            <a:prstGeom prst="roundRect">
              <a:avLst>
                <a:gd name="adj" fmla="val 16667"/>
              </a:avLst>
            </a:prstGeom>
            <a:solidFill>
              <a:srgbClr val="FFFFFF"/>
            </a:solidFill>
            <a:ln w="12700">
              <a:solidFill>
                <a:srgbClr val="000000"/>
              </a:solidFill>
              <a:round/>
              <a:headEnd/>
              <a:tailEnd/>
            </a:ln>
          </p:spPr>
          <p:txBody>
            <a:bodyPr/>
            <a:lstStyle/>
            <a:p>
              <a:pPr algn="ctr"/>
              <a:r>
                <a:rPr lang="ru-RU" sz="1200" i="1">
                  <a:cs typeface="Times New Roman" pitchFamily="18" charset="0"/>
                </a:rPr>
                <a:t>Цели</a:t>
              </a:r>
              <a:endParaRPr lang="ru-RU"/>
            </a:p>
          </p:txBody>
        </p:sp>
        <p:sp>
          <p:nvSpPr>
            <p:cNvPr id="25604" name="AutoShape 14"/>
            <p:cNvSpPr>
              <a:spLocks noChangeAspect="1" noChangeArrowheads="1"/>
            </p:cNvSpPr>
            <p:nvPr/>
          </p:nvSpPr>
          <p:spPr bwMode="auto">
            <a:xfrm>
              <a:off x="6714" y="5994"/>
              <a:ext cx="3600" cy="540"/>
            </a:xfrm>
            <a:prstGeom prst="roundRect">
              <a:avLst>
                <a:gd name="adj" fmla="val 16667"/>
              </a:avLst>
            </a:prstGeom>
            <a:solidFill>
              <a:srgbClr val="FFFFFF"/>
            </a:solidFill>
            <a:ln w="12700">
              <a:solidFill>
                <a:srgbClr val="000000"/>
              </a:solidFill>
              <a:round/>
              <a:headEnd/>
              <a:tailEnd/>
            </a:ln>
          </p:spPr>
          <p:txBody>
            <a:bodyPr/>
            <a:lstStyle/>
            <a:p>
              <a:pPr algn="ctr"/>
              <a:r>
                <a:rPr lang="ru-RU" sz="1200" i="1">
                  <a:cs typeface="Times New Roman" pitchFamily="18" charset="0"/>
                </a:rPr>
                <a:t>Принципы</a:t>
              </a:r>
              <a:endParaRPr lang="ru-RU"/>
            </a:p>
          </p:txBody>
        </p:sp>
        <p:sp>
          <p:nvSpPr>
            <p:cNvPr id="25605" name="AutoShape 13"/>
            <p:cNvSpPr>
              <a:spLocks noChangeAspect="1" noChangeArrowheads="1"/>
            </p:cNvSpPr>
            <p:nvPr/>
          </p:nvSpPr>
          <p:spPr bwMode="auto">
            <a:xfrm>
              <a:off x="5634" y="6174"/>
              <a:ext cx="1080" cy="180"/>
            </a:xfrm>
            <a:prstGeom prst="leftRightArrow">
              <a:avLst>
                <a:gd name="adj1" fmla="val 50000"/>
                <a:gd name="adj2" fmla="val 120000"/>
              </a:avLst>
            </a:prstGeom>
            <a:solidFill>
              <a:srgbClr val="FFFFFF"/>
            </a:solidFill>
            <a:ln w="12700">
              <a:solidFill>
                <a:srgbClr val="000000"/>
              </a:solidFill>
              <a:miter lim="800000"/>
              <a:headEnd/>
              <a:tailEnd/>
            </a:ln>
          </p:spPr>
          <p:txBody>
            <a:bodyPr/>
            <a:lstStyle/>
            <a:p>
              <a:endParaRPr lang="ru-RU">
                <a:latin typeface="Trebuchet MS" pitchFamily="34" charset="0"/>
              </a:endParaRPr>
            </a:p>
          </p:txBody>
        </p:sp>
        <p:sp>
          <p:nvSpPr>
            <p:cNvPr id="25606" name="AutoShape 12"/>
            <p:cNvSpPr>
              <a:spLocks noChangeAspect="1" noChangeArrowheads="1"/>
            </p:cNvSpPr>
            <p:nvPr/>
          </p:nvSpPr>
          <p:spPr bwMode="auto">
            <a:xfrm>
              <a:off x="3654" y="6534"/>
              <a:ext cx="540" cy="180"/>
            </a:xfrm>
            <a:prstGeom prst="downArrow">
              <a:avLst>
                <a:gd name="adj1" fmla="val 50000"/>
                <a:gd name="adj2" fmla="val 25000"/>
              </a:avLst>
            </a:prstGeom>
            <a:solidFill>
              <a:srgbClr val="FFFFFF"/>
            </a:solidFill>
            <a:ln w="12700">
              <a:solidFill>
                <a:srgbClr val="000000"/>
              </a:solidFill>
              <a:miter lim="800000"/>
              <a:headEnd/>
              <a:tailEnd/>
            </a:ln>
          </p:spPr>
          <p:txBody>
            <a:bodyPr/>
            <a:lstStyle/>
            <a:p>
              <a:endParaRPr lang="ru-RU">
                <a:latin typeface="Trebuchet MS" pitchFamily="34" charset="0"/>
              </a:endParaRPr>
            </a:p>
          </p:txBody>
        </p:sp>
        <p:sp>
          <p:nvSpPr>
            <p:cNvPr id="25607" name="AutoShape 11"/>
            <p:cNvSpPr>
              <a:spLocks noChangeAspect="1" noChangeArrowheads="1"/>
            </p:cNvSpPr>
            <p:nvPr/>
          </p:nvSpPr>
          <p:spPr bwMode="auto">
            <a:xfrm>
              <a:off x="8334" y="6534"/>
              <a:ext cx="540" cy="180"/>
            </a:xfrm>
            <a:prstGeom prst="downArrow">
              <a:avLst>
                <a:gd name="adj1" fmla="val 50000"/>
                <a:gd name="adj2" fmla="val 25000"/>
              </a:avLst>
            </a:prstGeom>
            <a:solidFill>
              <a:srgbClr val="FFFFFF"/>
            </a:solidFill>
            <a:ln w="12700">
              <a:solidFill>
                <a:srgbClr val="000000"/>
              </a:solidFill>
              <a:miter lim="800000"/>
              <a:headEnd/>
              <a:tailEnd/>
            </a:ln>
          </p:spPr>
          <p:txBody>
            <a:bodyPr/>
            <a:lstStyle/>
            <a:p>
              <a:endParaRPr lang="ru-RU">
                <a:latin typeface="Trebuchet MS" pitchFamily="34" charset="0"/>
              </a:endParaRPr>
            </a:p>
          </p:txBody>
        </p:sp>
        <p:sp>
          <p:nvSpPr>
            <p:cNvPr id="25608" name="AutoShape 10"/>
            <p:cNvSpPr>
              <a:spLocks noChangeAspect="1" noChangeArrowheads="1"/>
            </p:cNvSpPr>
            <p:nvPr/>
          </p:nvSpPr>
          <p:spPr bwMode="auto">
            <a:xfrm>
              <a:off x="1674" y="6714"/>
              <a:ext cx="3600" cy="1260"/>
            </a:xfrm>
            <a:prstGeom prst="roundRect">
              <a:avLst>
                <a:gd name="adj" fmla="val 16667"/>
              </a:avLst>
            </a:prstGeom>
            <a:solidFill>
              <a:srgbClr val="FFFFFF"/>
            </a:solidFill>
            <a:ln w="12700">
              <a:solidFill>
                <a:srgbClr val="000000"/>
              </a:solidFill>
              <a:round/>
              <a:headEnd/>
              <a:tailEnd/>
            </a:ln>
          </p:spPr>
          <p:txBody>
            <a:bodyPr/>
            <a:lstStyle/>
            <a:p>
              <a:pPr algn="ctr"/>
              <a:r>
                <a:rPr lang="ru-RU" sz="1200">
                  <a:cs typeface="Times New Roman" pitchFamily="18" charset="0"/>
                </a:rPr>
                <a:t>Структурная перестройка экономики в соответствии с потребностями рынка</a:t>
              </a:r>
              <a:endParaRPr lang="ru-RU"/>
            </a:p>
          </p:txBody>
        </p:sp>
        <p:sp>
          <p:nvSpPr>
            <p:cNvPr id="25609" name="AutoShape 9"/>
            <p:cNvSpPr>
              <a:spLocks noChangeAspect="1" noChangeArrowheads="1"/>
            </p:cNvSpPr>
            <p:nvPr/>
          </p:nvSpPr>
          <p:spPr bwMode="auto">
            <a:xfrm>
              <a:off x="5994" y="6714"/>
              <a:ext cx="4860" cy="1980"/>
            </a:xfrm>
            <a:prstGeom prst="roundRect">
              <a:avLst>
                <a:gd name="adj" fmla="val 16667"/>
              </a:avLst>
            </a:prstGeom>
            <a:solidFill>
              <a:srgbClr val="FFFFFF"/>
            </a:solidFill>
            <a:ln w="12700">
              <a:solidFill>
                <a:srgbClr val="000000"/>
              </a:solidFill>
              <a:round/>
              <a:headEnd/>
              <a:tailEnd/>
            </a:ln>
          </p:spPr>
          <p:txBody>
            <a:bodyPr/>
            <a:lstStyle/>
            <a:p>
              <a:r>
                <a:rPr lang="ru-RU" sz="1200">
                  <a:cs typeface="Times New Roman" pitchFamily="18" charset="0"/>
                </a:rPr>
                <a:t>- стабильность, надежность, равенство прав всех участников;</a:t>
              </a:r>
              <a:endParaRPr lang="ru-RU" sz="800"/>
            </a:p>
            <a:p>
              <a:pPr eaLnBrk="0" hangingPunct="0"/>
              <a:r>
                <a:rPr lang="ru-RU" sz="1200">
                  <a:cs typeface="Times New Roman" pitchFamily="18" charset="0"/>
                </a:rPr>
                <a:t>- введение безопасных мер при банкротстве;</a:t>
              </a:r>
              <a:endParaRPr lang="ru-RU" sz="800"/>
            </a:p>
            <a:p>
              <a:pPr eaLnBrk="0" hangingPunct="0"/>
              <a:r>
                <a:rPr lang="ru-RU" sz="1200">
                  <a:cs typeface="Times New Roman" pitchFamily="18" charset="0"/>
                </a:rPr>
                <a:t>- поощрение возрождения бизнеса;</a:t>
              </a:r>
              <a:endParaRPr lang="ru-RU" sz="800"/>
            </a:p>
            <a:p>
              <a:pPr eaLnBrk="0" hangingPunct="0"/>
              <a:r>
                <a:rPr lang="ru-RU" sz="1200">
                  <a:cs typeface="Times New Roman" pitchFamily="18" charset="0"/>
                </a:rPr>
                <a:t>- сохранение перспективных предприятий;</a:t>
              </a:r>
              <a:endParaRPr lang="ru-RU" sz="800"/>
            </a:p>
            <a:p>
              <a:pPr eaLnBrk="0" hangingPunct="0"/>
              <a:r>
                <a:rPr lang="ru-RU" sz="1200">
                  <a:cs typeface="Times New Roman" pitchFamily="18" charset="0"/>
                </a:rPr>
                <a:t>- эффективная судебная и правовая системы;</a:t>
              </a:r>
              <a:endParaRPr lang="ru-RU" sz="800"/>
            </a:p>
            <a:p>
              <a:pPr eaLnBrk="0" hangingPunct="0"/>
              <a:r>
                <a:rPr lang="ru-RU" sz="1200">
                  <a:cs typeface="Times New Roman" pitchFamily="18" charset="0"/>
                </a:rPr>
                <a:t>- обеспечение интереса всех участников системы банкротства;</a:t>
              </a:r>
              <a:endParaRPr lang="ru-RU" sz="800"/>
            </a:p>
            <a:p>
              <a:pPr eaLnBrk="0" hangingPunct="0"/>
              <a:r>
                <a:rPr lang="ru-RU" sz="1200">
                  <a:cs typeface="Times New Roman" pitchFamily="18" charset="0"/>
                </a:rPr>
                <a:t>- социальная защита.</a:t>
              </a:r>
              <a:endParaRPr lang="ru-RU"/>
            </a:p>
          </p:txBody>
        </p:sp>
        <p:sp>
          <p:nvSpPr>
            <p:cNvPr id="25610" name="Line 8"/>
            <p:cNvSpPr>
              <a:spLocks noChangeAspect="1" noChangeShapeType="1"/>
            </p:cNvSpPr>
            <p:nvPr/>
          </p:nvSpPr>
          <p:spPr bwMode="auto">
            <a:xfrm>
              <a:off x="2034" y="7974"/>
              <a:ext cx="0" cy="2340"/>
            </a:xfrm>
            <a:prstGeom prst="line">
              <a:avLst/>
            </a:prstGeom>
            <a:noFill/>
            <a:ln w="12700">
              <a:solidFill>
                <a:srgbClr val="000000"/>
              </a:solidFill>
              <a:round/>
              <a:headEnd/>
              <a:tailEnd/>
            </a:ln>
          </p:spPr>
          <p:txBody>
            <a:bodyPr/>
            <a:lstStyle/>
            <a:p>
              <a:endParaRPr lang="ru-RU"/>
            </a:p>
          </p:txBody>
        </p:sp>
        <p:sp>
          <p:nvSpPr>
            <p:cNvPr id="25611" name="Line 7"/>
            <p:cNvSpPr>
              <a:spLocks noChangeAspect="1" noChangeShapeType="1"/>
            </p:cNvSpPr>
            <p:nvPr/>
          </p:nvSpPr>
          <p:spPr bwMode="auto">
            <a:xfrm>
              <a:off x="2034" y="8514"/>
              <a:ext cx="360" cy="0"/>
            </a:xfrm>
            <a:prstGeom prst="line">
              <a:avLst/>
            </a:prstGeom>
            <a:noFill/>
            <a:ln w="12700">
              <a:solidFill>
                <a:srgbClr val="000000"/>
              </a:solidFill>
              <a:round/>
              <a:headEnd/>
              <a:tailEnd type="triangle" w="med" len="med"/>
            </a:ln>
          </p:spPr>
          <p:txBody>
            <a:bodyPr/>
            <a:lstStyle/>
            <a:p>
              <a:endParaRPr lang="ru-RU"/>
            </a:p>
          </p:txBody>
        </p:sp>
        <p:sp>
          <p:nvSpPr>
            <p:cNvPr id="25612" name="Line 6"/>
            <p:cNvSpPr>
              <a:spLocks noChangeAspect="1" noChangeShapeType="1"/>
            </p:cNvSpPr>
            <p:nvPr/>
          </p:nvSpPr>
          <p:spPr bwMode="auto">
            <a:xfrm>
              <a:off x="2034" y="9414"/>
              <a:ext cx="360" cy="0"/>
            </a:xfrm>
            <a:prstGeom prst="line">
              <a:avLst/>
            </a:prstGeom>
            <a:noFill/>
            <a:ln w="12700">
              <a:solidFill>
                <a:srgbClr val="000000"/>
              </a:solidFill>
              <a:round/>
              <a:headEnd/>
              <a:tailEnd type="triangle" w="med" len="med"/>
            </a:ln>
          </p:spPr>
          <p:txBody>
            <a:bodyPr/>
            <a:lstStyle/>
            <a:p>
              <a:endParaRPr lang="ru-RU"/>
            </a:p>
          </p:txBody>
        </p:sp>
        <p:sp>
          <p:nvSpPr>
            <p:cNvPr id="25613" name="Line 5"/>
            <p:cNvSpPr>
              <a:spLocks noChangeAspect="1" noChangeShapeType="1"/>
            </p:cNvSpPr>
            <p:nvPr/>
          </p:nvSpPr>
          <p:spPr bwMode="auto">
            <a:xfrm>
              <a:off x="2034" y="10314"/>
              <a:ext cx="360" cy="0"/>
            </a:xfrm>
            <a:prstGeom prst="line">
              <a:avLst/>
            </a:prstGeom>
            <a:noFill/>
            <a:ln w="12700">
              <a:solidFill>
                <a:srgbClr val="000000"/>
              </a:solidFill>
              <a:round/>
              <a:headEnd/>
              <a:tailEnd type="triangle" w="med" len="med"/>
            </a:ln>
          </p:spPr>
          <p:txBody>
            <a:bodyPr/>
            <a:lstStyle/>
            <a:p>
              <a:endParaRPr lang="ru-RU"/>
            </a:p>
          </p:txBody>
        </p:sp>
        <p:sp>
          <p:nvSpPr>
            <p:cNvPr id="25614" name="AutoShape 4"/>
            <p:cNvSpPr>
              <a:spLocks noChangeAspect="1" noChangeArrowheads="1"/>
            </p:cNvSpPr>
            <p:nvPr/>
          </p:nvSpPr>
          <p:spPr bwMode="auto">
            <a:xfrm>
              <a:off x="2394" y="8334"/>
              <a:ext cx="2880" cy="540"/>
            </a:xfrm>
            <a:prstGeom prst="roundRect">
              <a:avLst>
                <a:gd name="adj" fmla="val 16667"/>
              </a:avLst>
            </a:prstGeom>
            <a:solidFill>
              <a:srgbClr val="FFFFFF"/>
            </a:solidFill>
            <a:ln w="12700">
              <a:solidFill>
                <a:srgbClr val="000000"/>
              </a:solidFill>
              <a:round/>
              <a:headEnd/>
              <a:tailEnd/>
            </a:ln>
          </p:spPr>
          <p:txBody>
            <a:bodyPr/>
            <a:lstStyle/>
            <a:p>
              <a:r>
                <a:rPr lang="ru-RU" sz="1200">
                  <a:cs typeface="Times New Roman" pitchFamily="18" charset="0"/>
                </a:rPr>
                <a:t>предотвращение</a:t>
              </a:r>
              <a:endParaRPr lang="ru-RU"/>
            </a:p>
          </p:txBody>
        </p:sp>
        <p:sp>
          <p:nvSpPr>
            <p:cNvPr id="25615" name="AutoShape 3"/>
            <p:cNvSpPr>
              <a:spLocks noChangeAspect="1" noChangeArrowheads="1"/>
            </p:cNvSpPr>
            <p:nvPr/>
          </p:nvSpPr>
          <p:spPr bwMode="auto">
            <a:xfrm>
              <a:off x="2394" y="9054"/>
              <a:ext cx="2880" cy="540"/>
            </a:xfrm>
            <a:prstGeom prst="roundRect">
              <a:avLst>
                <a:gd name="adj" fmla="val 16667"/>
              </a:avLst>
            </a:prstGeom>
            <a:solidFill>
              <a:srgbClr val="FFFFFF"/>
            </a:solidFill>
            <a:ln w="12700">
              <a:solidFill>
                <a:srgbClr val="000000"/>
              </a:solidFill>
              <a:round/>
              <a:headEnd/>
              <a:tailEnd/>
            </a:ln>
          </p:spPr>
          <p:txBody>
            <a:bodyPr/>
            <a:lstStyle/>
            <a:p>
              <a:r>
                <a:rPr lang="ru-RU" sz="1200">
                  <a:cs typeface="Times New Roman" pitchFamily="18" charset="0"/>
                </a:rPr>
                <a:t>санация</a:t>
              </a:r>
              <a:endParaRPr lang="ru-RU"/>
            </a:p>
          </p:txBody>
        </p:sp>
        <p:sp>
          <p:nvSpPr>
            <p:cNvPr id="25616" name="AutoShape 2"/>
            <p:cNvSpPr>
              <a:spLocks noChangeAspect="1" noChangeArrowheads="1"/>
            </p:cNvSpPr>
            <p:nvPr/>
          </p:nvSpPr>
          <p:spPr bwMode="auto">
            <a:xfrm>
              <a:off x="2394" y="9954"/>
              <a:ext cx="2880" cy="540"/>
            </a:xfrm>
            <a:prstGeom prst="roundRect">
              <a:avLst>
                <a:gd name="adj" fmla="val 16667"/>
              </a:avLst>
            </a:prstGeom>
            <a:solidFill>
              <a:srgbClr val="FFFFFF"/>
            </a:solidFill>
            <a:ln w="12700">
              <a:solidFill>
                <a:srgbClr val="000000"/>
              </a:solidFill>
              <a:round/>
              <a:headEnd/>
              <a:tailEnd/>
            </a:ln>
          </p:spPr>
          <p:txBody>
            <a:bodyPr/>
            <a:lstStyle/>
            <a:p>
              <a:r>
                <a:rPr lang="ru-RU" sz="1200">
                  <a:cs typeface="Times New Roman" pitchFamily="18" charset="0"/>
                </a:rPr>
                <a:t>ликвидация</a:t>
              </a:r>
              <a:endParaRPr lang="ru-RU"/>
            </a:p>
          </p:txBody>
        </p:sp>
      </p:gr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785813"/>
            <a:ext cx="7643813" cy="4846637"/>
          </a:xfrm>
        </p:spPr>
        <p:txBody>
          <a:bodyPr>
            <a:normAutofit lnSpcReduction="10000"/>
          </a:bodyPr>
          <a:lstStyle/>
          <a:p>
            <a:pPr marL="274320" indent="-274320" algn="just" fontAlgn="auto">
              <a:spcAft>
                <a:spcPts val="0"/>
              </a:spcAft>
              <a:buFont typeface="Wingdings 2"/>
              <a:buChar char=""/>
              <a:defRPr/>
            </a:pPr>
            <a:r>
              <a:rPr lang="ru-RU" i="1" dirty="0" smtClean="0"/>
              <a:t>Функционирование системы банкротств в РК сопровождается разной (негативной и позитивной) реакцией различных общественных институтов, партий и движений, которые дают соответствующую оценку, пытаясь ускорить, или приостановить проведение банкротства предприятий, ссылаясь, как правило, на моральные и социальные последствия для населения и экономики Казахстана. Приведенные цели и принципы действия системы банкротства позволяют судить о нем с более объективных позиций.</a:t>
            </a:r>
          </a:p>
          <a:p>
            <a:pPr marL="274320" indent="-274320" algn="just" fontAlgn="auto">
              <a:spcAft>
                <a:spcPts val="0"/>
              </a:spcAft>
              <a:buFont typeface="Wingdings 2"/>
              <a:buChar char=""/>
              <a:defRPr/>
            </a:pPr>
            <a:endParaRPr lang="ru-RU" i="1"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Содержимое 2"/>
          <p:cNvSpPr>
            <a:spLocks noGrp="1"/>
          </p:cNvSpPr>
          <p:nvPr>
            <p:ph idx="1"/>
          </p:nvPr>
        </p:nvSpPr>
        <p:spPr>
          <a:xfrm>
            <a:off x="457200" y="785813"/>
            <a:ext cx="7258050" cy="5670550"/>
          </a:xfrm>
        </p:spPr>
        <p:txBody>
          <a:bodyPr/>
          <a:lstStyle/>
          <a:p>
            <a:pPr algn="just"/>
            <a:r>
              <a:rPr lang="ru-RU" smtClean="0"/>
              <a:t>В настоящее время перед законодательством о банкротстве </a:t>
            </a:r>
            <a:r>
              <a:rPr lang="ru-RU" b="1" i="1" smtClean="0"/>
              <a:t>стоят две цели одновременно</a:t>
            </a:r>
            <a:r>
              <a:rPr lang="ru-RU" smtClean="0"/>
              <a:t>: удовлетворить требования кредиторов и по возможности восстанавливая платежеспособность должника. Таким образом, процедура банкротства является механизмом оздоровления и реформирования экономики Казахстана.</a:t>
            </a:r>
          </a:p>
          <a:p>
            <a:endParaRPr lang="ru-RU" smtClean="0"/>
          </a:p>
        </p:txBody>
      </p:sp>
      <p:pic>
        <p:nvPicPr>
          <p:cNvPr id="27650" name="Рисунок 3" descr="c64e3be79a94235be10906b1d6003956.jpg"/>
          <p:cNvPicPr>
            <a:picLocks noChangeAspect="1"/>
          </p:cNvPicPr>
          <p:nvPr/>
        </p:nvPicPr>
        <p:blipFill>
          <a:blip r:embed="rId2"/>
          <a:srcRect/>
          <a:stretch>
            <a:fillRect/>
          </a:stretch>
        </p:blipFill>
        <p:spPr bwMode="auto">
          <a:xfrm>
            <a:off x="4500563" y="4283075"/>
            <a:ext cx="3357562" cy="2112963"/>
          </a:xfrm>
          <a:prstGeom prst="rect">
            <a:avLst/>
          </a:prstGeom>
          <a:noFill/>
          <a:ln w="9525">
            <a:noFill/>
            <a:miter lim="800000"/>
            <a:headEnd/>
            <a:tailEnd/>
          </a:ln>
        </p:spPr>
      </p:pic>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Содержимое 2"/>
          <p:cNvSpPr>
            <a:spLocks noGrp="1"/>
          </p:cNvSpPr>
          <p:nvPr>
            <p:ph idx="1"/>
          </p:nvPr>
        </p:nvSpPr>
        <p:spPr>
          <a:xfrm>
            <a:off x="395288" y="476250"/>
            <a:ext cx="7300912" cy="5980113"/>
          </a:xfrm>
        </p:spPr>
        <p:txBody>
          <a:bodyPr/>
          <a:lstStyle/>
          <a:p>
            <a:pPr algn="just"/>
            <a:r>
              <a:rPr lang="ru-RU" smtClean="0"/>
              <a:t>В списке ликвидируемых предприятий в ходе процедуры банкротства в основном преобладают субъекты малого и среднего предпринимательства в сфере оптовой, розничной торговли, сельского хозяйства и строительства. По официальным статистическим данным именно в этих отраслях наблюдается занятость основной массы населения, так в 2013г. из 8301,6 тыс человек, занятых в экономике, в сельском хозяйстве занято 2196,1 тыс человек (26,4%), в оптовой, розничной торговле - 1233,7 тыс человек (14,9%), в строительстве – 614 тыс человек (7,4%).</a:t>
            </a:r>
          </a:p>
          <a:p>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Trebuchet MS" pitchFamily="34" charset="0"/>
            </a:endParaRPr>
          </a:p>
        </p:txBody>
      </p:sp>
      <p:graphicFrame>
        <p:nvGraphicFramePr>
          <p:cNvPr id="1025" name="Object 1"/>
          <p:cNvGraphicFramePr>
            <a:graphicFrameLocks noChangeAspect="1"/>
          </p:cNvGraphicFramePr>
          <p:nvPr/>
        </p:nvGraphicFramePr>
        <p:xfrm>
          <a:off x="468313" y="549275"/>
          <a:ext cx="7199312" cy="4343400"/>
        </p:xfrm>
        <a:graphic>
          <a:graphicData uri="http://schemas.openxmlformats.org/presentationml/2006/ole">
            <p:oleObj spid="_x0000_s1025" name="Диаграмма" r:id="rId3" imgW="4943427" imgH="1581271" progId="MSGraph.Chart.8">
              <p:embed/>
            </p:oleObj>
          </a:graphicData>
        </a:graphic>
      </p:graphicFrame>
      <p:sp>
        <p:nvSpPr>
          <p:cNvPr id="1027" name="Прямоугольник 3"/>
          <p:cNvSpPr>
            <a:spLocks noChangeArrowheads="1"/>
          </p:cNvSpPr>
          <p:nvPr/>
        </p:nvSpPr>
        <p:spPr bwMode="auto">
          <a:xfrm>
            <a:off x="468313" y="5445125"/>
            <a:ext cx="7416800" cy="369888"/>
          </a:xfrm>
          <a:prstGeom prst="rect">
            <a:avLst/>
          </a:prstGeom>
          <a:noFill/>
          <a:ln w="9525">
            <a:noFill/>
            <a:miter lim="800000"/>
            <a:headEnd/>
            <a:tailEnd/>
          </a:ln>
        </p:spPr>
        <p:txBody>
          <a:bodyPr>
            <a:spAutoFit/>
          </a:bodyPr>
          <a:lstStyle/>
          <a:p>
            <a:r>
              <a:rPr lang="ru-RU" i="1">
                <a:latin typeface="Trebuchet MS" pitchFamily="34" charset="0"/>
              </a:rPr>
              <a:t>Занятость населения по отраслям экономики РК, тыс человек</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Содержимое 2"/>
          <p:cNvSpPr>
            <a:spLocks noGrp="1"/>
          </p:cNvSpPr>
          <p:nvPr>
            <p:ph idx="1"/>
          </p:nvPr>
        </p:nvSpPr>
        <p:spPr>
          <a:xfrm>
            <a:off x="457200" y="476250"/>
            <a:ext cx="7239000" cy="5980113"/>
          </a:xfrm>
        </p:spPr>
        <p:txBody>
          <a:bodyPr/>
          <a:lstStyle/>
          <a:p>
            <a:pPr algn="just">
              <a:buFont typeface="Wingdings 2" pitchFamily="18" charset="2"/>
              <a:buNone/>
            </a:pPr>
            <a:r>
              <a:rPr lang="ru-RU" i="1" smtClean="0"/>
              <a:t>   	По состоянию на конец 2013г. удельный вес лиц, признанных банкротами, в общей массе всех зарегистрированных в РК юридических лиц (включая индивидуальных предпринимателей) составляет 0,1-0,2%, а от числа действующих - 0,2-0,3%. По отраслям ситуация выглядит следующим образом: 43% - банкротство в сфере торговли; 19  - банкротство в сфере строительства; 10 - банкротство в сфере промышленного производства и в сельском хозяйстве - 28% (рисунок 5).</a:t>
            </a:r>
          </a:p>
          <a:p>
            <a:endParaRPr lang="ru-RU" i="1"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Trebuchet MS" pitchFamily="34" charset="0"/>
            </a:endParaRPr>
          </a:p>
        </p:txBody>
      </p:sp>
      <p:graphicFrame>
        <p:nvGraphicFramePr>
          <p:cNvPr id="31745" name="Object 1"/>
          <p:cNvGraphicFramePr>
            <a:graphicFrameLocks noChangeAspect="1"/>
          </p:cNvGraphicFramePr>
          <p:nvPr/>
        </p:nvGraphicFramePr>
        <p:xfrm>
          <a:off x="250825" y="692150"/>
          <a:ext cx="7748588" cy="3933825"/>
        </p:xfrm>
        <a:graphic>
          <a:graphicData uri="http://schemas.openxmlformats.org/presentationml/2006/ole">
            <p:oleObj spid="_x0000_s31745" name="Диаграмма" r:id="rId3" imgW="5819655" imgH="2143003" progId="MSGraph.Chart.8">
              <p:embed/>
            </p:oleObj>
          </a:graphicData>
        </a:graphic>
      </p:graphicFrame>
      <p:sp>
        <p:nvSpPr>
          <p:cNvPr id="31747" name="Rectangle 3"/>
          <p:cNvSpPr>
            <a:spLocks noChangeArrowheads="1"/>
          </p:cNvSpPr>
          <p:nvPr/>
        </p:nvSpPr>
        <p:spPr bwMode="auto">
          <a:xfrm>
            <a:off x="323850" y="5321300"/>
            <a:ext cx="7777163" cy="307975"/>
          </a:xfrm>
          <a:prstGeom prst="rect">
            <a:avLst/>
          </a:prstGeom>
          <a:noFill/>
          <a:ln w="9525">
            <a:noFill/>
            <a:miter lim="800000"/>
            <a:headEnd/>
            <a:tailEnd/>
          </a:ln>
        </p:spPr>
        <p:txBody>
          <a:bodyPr anchor="ctr">
            <a:spAutoFit/>
          </a:bodyPr>
          <a:lstStyle/>
          <a:p>
            <a:pPr algn="ctr"/>
            <a:r>
              <a:rPr lang="ru-RU" sz="1400" i="1">
                <a:ea typeface="Times New Roman" pitchFamily="18" charset="0"/>
                <a:cs typeface="Arial" charset="0"/>
              </a:rPr>
              <a:t>Удельный вес предприятий банкротов по отраслям в РК, %</a:t>
            </a:r>
            <a:endParaRPr lang="ru-RU" i="1">
              <a:ea typeface="Times New Roman" pitchFamily="18"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7239000" cy="1800200"/>
          </a:xfrm>
        </p:spPr>
        <p:txBody>
          <a:bodyPr/>
          <a:lstStyle/>
          <a:p>
            <a:pPr fontAlgn="auto">
              <a:spcAft>
                <a:spcPts val="0"/>
              </a:spcAft>
              <a:defRPr/>
            </a:pPr>
            <a:r>
              <a:rPr lang="ru-RU" sz="3100" i="1" dirty="0" smtClean="0"/>
              <a:t>признаки несостоятельности (банкротства) предприятия</a:t>
            </a:r>
            <a:r>
              <a:rPr lang="ru-RU" sz="3100" dirty="0" smtClean="0"/>
              <a:t>: </a:t>
            </a:r>
            <a:r>
              <a:rPr lang="ru-RU" dirty="0" smtClean="0"/>
              <a:t/>
            </a:r>
            <a:br>
              <a:rPr lang="ru-RU" dirty="0" smtClean="0"/>
            </a:br>
            <a:endParaRPr lang="ru-RU" dirty="0"/>
          </a:p>
        </p:txBody>
      </p:sp>
      <p:sp>
        <p:nvSpPr>
          <p:cNvPr id="34818" name="Содержимое 2"/>
          <p:cNvSpPr>
            <a:spLocks noGrp="1"/>
          </p:cNvSpPr>
          <p:nvPr>
            <p:ph idx="1"/>
          </p:nvPr>
        </p:nvSpPr>
        <p:spPr>
          <a:xfrm>
            <a:off x="457200" y="2492375"/>
            <a:ext cx="7239000" cy="3963988"/>
          </a:xfrm>
        </p:spPr>
        <p:txBody>
          <a:bodyPr/>
          <a:lstStyle/>
          <a:p>
            <a:r>
              <a:rPr lang="ru-RU" i="1" smtClean="0"/>
              <a:t>Существенные </a:t>
            </a:r>
          </a:p>
          <a:p>
            <a:r>
              <a:rPr lang="ru-RU" i="1" smtClean="0"/>
              <a:t>Внешние</a:t>
            </a:r>
          </a:p>
        </p:txBody>
      </p:sp>
      <p:pic>
        <p:nvPicPr>
          <p:cNvPr id="34819" name="Рисунок 3" descr="images.jpg"/>
          <p:cNvPicPr>
            <a:picLocks noChangeAspect="1"/>
          </p:cNvPicPr>
          <p:nvPr/>
        </p:nvPicPr>
        <p:blipFill>
          <a:blip r:embed="rId2"/>
          <a:srcRect/>
          <a:stretch>
            <a:fillRect/>
          </a:stretch>
        </p:blipFill>
        <p:spPr bwMode="auto">
          <a:xfrm>
            <a:off x="4500563" y="3346450"/>
            <a:ext cx="3509962" cy="35115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just" fontAlgn="auto">
              <a:spcAft>
                <a:spcPts val="0"/>
              </a:spcAft>
              <a:defRPr/>
            </a:pPr>
            <a:r>
              <a:rPr lang="ru-RU" i="1" dirty="0" smtClean="0"/>
              <a:t>Понятие банкротства</a:t>
            </a:r>
            <a:endParaRPr lang="ru-RU" i="1" dirty="0"/>
          </a:p>
        </p:txBody>
      </p:sp>
      <p:sp>
        <p:nvSpPr>
          <p:cNvPr id="3" name="Содержимое 2"/>
          <p:cNvSpPr>
            <a:spLocks noGrp="1"/>
          </p:cNvSpPr>
          <p:nvPr>
            <p:ph idx="1"/>
          </p:nvPr>
        </p:nvSpPr>
        <p:spPr>
          <a:xfrm>
            <a:off x="457200" y="1609725"/>
            <a:ext cx="7615238" cy="4846638"/>
          </a:xfrm>
        </p:spPr>
        <p:txBody>
          <a:bodyPr>
            <a:normAutofit fontScale="92500" lnSpcReduction="20000"/>
          </a:bodyPr>
          <a:lstStyle/>
          <a:p>
            <a:pPr marL="274320" indent="-274320" algn="just" fontAlgn="auto">
              <a:spcAft>
                <a:spcPts val="0"/>
              </a:spcAft>
              <a:buFont typeface="Wingdings 2"/>
              <a:buChar char=""/>
              <a:defRPr/>
            </a:pPr>
            <a:r>
              <a:rPr lang="ru-RU" b="1" i="1" dirty="0" smtClean="0"/>
              <a:t>Банкротство</a:t>
            </a:r>
            <a:r>
              <a:rPr lang="ru-RU" i="1" dirty="0" smtClean="0"/>
              <a:t> - признанная решением суда несостоятельность должника, являющаяся основанием для его ликвидации.</a:t>
            </a:r>
          </a:p>
          <a:p>
            <a:pPr marL="274320" indent="-274320" algn="just" fontAlgn="auto">
              <a:spcAft>
                <a:spcPts val="0"/>
              </a:spcAft>
              <a:buFont typeface="Wingdings 2"/>
              <a:buChar char=""/>
              <a:defRPr/>
            </a:pPr>
            <a:r>
              <a:rPr lang="ru-RU" b="1" i="1" dirty="0" smtClean="0"/>
              <a:t>Процедура банкротства </a:t>
            </a:r>
            <a:r>
              <a:rPr lang="ru-RU" i="1" dirty="0" smtClean="0"/>
              <a:t>в РК регламентируется и регулируется законом «О банкротстве»</a:t>
            </a:r>
          </a:p>
          <a:p>
            <a:pPr marL="274320" indent="-274320" algn="just" fontAlgn="auto">
              <a:spcAft>
                <a:spcPts val="0"/>
              </a:spcAft>
              <a:buFont typeface="Wingdings 2"/>
              <a:buChar char=""/>
              <a:defRPr/>
            </a:pPr>
            <a:r>
              <a:rPr lang="ru-RU" b="1" i="1" dirty="0" smtClean="0"/>
              <a:t>Под несостоятельностью </a:t>
            </a:r>
            <a:r>
              <a:rPr lang="ru-RU" i="1" dirty="0" smtClean="0"/>
              <a:t>понимается неспособность должника - индивидуального предпринимателя или юридического лица - удовлетворить требования кредиторов по денежным обязательствам, произвести расчеты по оплате труда с лицами, работающими по трудовому договору, а также обеспечить обязательные платежи в бюджет и внебюджетные фонды</a:t>
            </a:r>
          </a:p>
          <a:p>
            <a:pPr marL="274320" indent="-274320" algn="just" fontAlgn="auto">
              <a:spcAft>
                <a:spcPts val="0"/>
              </a:spcAft>
              <a:buFont typeface="Wingdings 2"/>
              <a:buChar char=""/>
              <a:defRPr/>
            </a:pPr>
            <a:endParaRPr lang="ru-RU" i="1" dirty="0" smtClean="0"/>
          </a:p>
          <a:p>
            <a:pPr marL="274320" indent="-274320" algn="just" fontAlgn="auto">
              <a:spcAft>
                <a:spcPts val="0"/>
              </a:spcAft>
              <a:buFont typeface="Wingdings 2"/>
              <a:buChar char=""/>
              <a:defRPr/>
            </a:pPr>
            <a:endParaRPr lang="ru-RU" i="1"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071546"/>
            <a:ext cx="8572528" cy="1251572"/>
          </a:xfrm>
        </p:spPr>
        <p:txBody>
          <a:bodyPr>
            <a:noAutofit/>
          </a:bodyPr>
          <a:lstStyle/>
          <a:p>
            <a:pPr fontAlgn="auto">
              <a:spcAft>
                <a:spcPts val="0"/>
              </a:spcAft>
              <a:defRPr/>
            </a:pPr>
            <a:r>
              <a:rPr lang="ru-RU" sz="3200" dirty="0" smtClean="0"/>
              <a:t>К</a:t>
            </a:r>
            <a:r>
              <a:rPr lang="ru-RU" sz="3200" i="1" dirty="0" smtClean="0"/>
              <a:t> внешним признакам </a:t>
            </a:r>
            <a:r>
              <a:rPr lang="ru-RU" sz="3200" dirty="0" smtClean="0"/>
              <a:t>законодательство относит следующее:</a:t>
            </a:r>
            <a:br>
              <a:rPr lang="ru-RU" sz="3200" dirty="0" smtClean="0"/>
            </a:br>
            <a:endParaRPr lang="ru-RU" sz="3200" dirty="0"/>
          </a:p>
        </p:txBody>
      </p:sp>
      <p:sp>
        <p:nvSpPr>
          <p:cNvPr id="35842" name="Содержимое 2"/>
          <p:cNvSpPr>
            <a:spLocks noGrp="1"/>
          </p:cNvSpPr>
          <p:nvPr>
            <p:ph idx="1"/>
          </p:nvPr>
        </p:nvSpPr>
        <p:spPr>
          <a:xfrm>
            <a:off x="428625" y="2286000"/>
            <a:ext cx="7239000" cy="4846638"/>
          </a:xfrm>
        </p:spPr>
        <p:txBody>
          <a:bodyPr/>
          <a:lstStyle/>
          <a:p>
            <a:pPr algn="just"/>
            <a:r>
              <a:rPr lang="ru-RU" i="1" smtClean="0"/>
              <a:t>приостановление текущих платежей в течение трех месяцев со дня наступления сроков его исполнения; </a:t>
            </a:r>
          </a:p>
          <a:p>
            <a:pPr algn="just"/>
            <a:r>
              <a:rPr lang="ru-RU" i="1" smtClean="0"/>
              <a:t>приостановление платежей связано с тем, что должник не может их обеспечить.</a:t>
            </a:r>
          </a:p>
          <a:p>
            <a:endParaRPr lang="ru-RU" i="1"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fontAlgn="auto">
              <a:spcAft>
                <a:spcPts val="0"/>
              </a:spcAft>
              <a:defRPr/>
            </a:pPr>
            <a:r>
              <a:rPr lang="ru-RU" dirty="0" smtClean="0"/>
              <a:t>К </a:t>
            </a:r>
            <a:r>
              <a:rPr lang="ru-RU" i="1" dirty="0" smtClean="0"/>
              <a:t>существенным</a:t>
            </a:r>
            <a:r>
              <a:rPr lang="ru-RU" dirty="0" smtClean="0"/>
              <a:t> </a:t>
            </a:r>
            <a:r>
              <a:rPr lang="ru-RU" i="1" dirty="0" smtClean="0"/>
              <a:t>признакам</a:t>
            </a:r>
            <a:r>
              <a:rPr lang="ru-RU" dirty="0" smtClean="0"/>
              <a:t> относится</a:t>
            </a:r>
            <a:endParaRPr lang="ru-RU" dirty="0"/>
          </a:p>
        </p:txBody>
      </p:sp>
      <p:sp>
        <p:nvSpPr>
          <p:cNvPr id="36866" name="Содержимое 2"/>
          <p:cNvSpPr>
            <a:spLocks noGrp="1"/>
          </p:cNvSpPr>
          <p:nvPr>
            <p:ph idx="1"/>
          </p:nvPr>
        </p:nvSpPr>
        <p:spPr/>
        <p:txBody>
          <a:bodyPr/>
          <a:lstStyle/>
          <a:p>
            <a:pPr algn="just">
              <a:buFont typeface="Wingdings 2" pitchFamily="18" charset="2"/>
              <a:buNone/>
            </a:pPr>
            <a:r>
              <a:rPr lang="ru-RU" smtClean="0"/>
              <a:t>   	неспособность должника удовлетворить должника удовлетворить требования кредиторов, в том числе обеспечить платежи в бюджет и внебюджетные фонды, в связи с тем, что обязательства должника превысили стоимость его имущества, то есть предприятие должник имеет неудовлетворительную структуру баланса.</a:t>
            </a:r>
          </a:p>
          <a:p>
            <a:endParaRPr lang="ru-RU"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713"/>
            <a:ext cx="7239000" cy="5835650"/>
          </a:xfrm>
        </p:spPr>
        <p:txBody>
          <a:bodyPr>
            <a:normAutofit fontScale="77500" lnSpcReduction="20000"/>
          </a:bodyPr>
          <a:lstStyle/>
          <a:p>
            <a:pPr marL="274320" indent="-274320" algn="just" fontAlgn="auto">
              <a:spcAft>
                <a:spcPts val="0"/>
              </a:spcAft>
              <a:buFont typeface="Wingdings 2"/>
              <a:buNone/>
              <a:defRPr/>
            </a:pPr>
            <a:r>
              <a:rPr lang="ru-RU" i="1" dirty="0" smtClean="0"/>
              <a:t>    Существенные и внешние признаки являются </a:t>
            </a:r>
            <a:r>
              <a:rPr lang="ru-RU" i="1" dirty="0" err="1" smtClean="0"/>
              <a:t>предпосылочными</a:t>
            </a:r>
            <a:r>
              <a:rPr lang="ru-RU" i="1" dirty="0" smtClean="0"/>
              <a:t>, дающими суду право признать юридическое лицо несостоятельным (банкротом). </a:t>
            </a:r>
          </a:p>
          <a:p>
            <a:pPr marL="274320" indent="-274320" algn="just" fontAlgn="auto">
              <a:spcAft>
                <a:spcPts val="0"/>
              </a:spcAft>
              <a:buFont typeface="Wingdings 2"/>
              <a:buNone/>
              <a:defRPr/>
            </a:pPr>
            <a:r>
              <a:rPr lang="ru-RU" i="1" dirty="0" smtClean="0"/>
              <a:t>	При анализе признака, связанного с неудовлетворительной структурой баланса, суд применяет критерии, указанные в законодательстве о банкротстве предприятий: </a:t>
            </a:r>
          </a:p>
          <a:p>
            <a:pPr marL="274320" indent="-274320" algn="just" fontAlgn="auto">
              <a:spcAft>
                <a:spcPts val="0"/>
              </a:spcAft>
              <a:buFont typeface="Wingdings 2"/>
              <a:buChar char=""/>
              <a:defRPr/>
            </a:pPr>
            <a:r>
              <a:rPr lang="ru-RU" b="1" i="1" dirty="0" smtClean="0"/>
              <a:t>коэффициент текущей ликвидности</a:t>
            </a:r>
            <a:r>
              <a:rPr lang="ru-RU" i="1" dirty="0" smtClean="0"/>
              <a:t>, характеризующий общую обеспеченность предприятия оборотными средствами для ведения хозяйственной деятельности и своевременного погашения срочных обязательств предприятием;</a:t>
            </a:r>
          </a:p>
          <a:p>
            <a:pPr marL="274320" indent="-274320" algn="just" fontAlgn="auto">
              <a:spcAft>
                <a:spcPts val="0"/>
              </a:spcAft>
              <a:buFont typeface="Wingdings 2"/>
              <a:buChar char=""/>
              <a:defRPr/>
            </a:pPr>
            <a:r>
              <a:rPr lang="ru-RU" b="1" i="1" dirty="0" smtClean="0"/>
              <a:t>коэффициент обеспечения собственными средствами </a:t>
            </a:r>
            <a:r>
              <a:rPr lang="ru-RU" i="1" dirty="0" smtClean="0"/>
              <a:t>- наличие у предприятия собственных оборотных средств для его финансовой устойчивости;</a:t>
            </a:r>
          </a:p>
          <a:p>
            <a:pPr marL="274320" indent="-274320" algn="just" fontAlgn="auto">
              <a:spcAft>
                <a:spcPts val="0"/>
              </a:spcAft>
              <a:buFont typeface="Wingdings 2"/>
              <a:buChar char=""/>
              <a:defRPr/>
            </a:pPr>
            <a:r>
              <a:rPr lang="ru-RU" b="1" i="1" dirty="0" smtClean="0"/>
              <a:t>коэффициент восстановления (утраты) платежеспособности </a:t>
            </a:r>
            <a:r>
              <a:rPr lang="ru-RU" i="1" dirty="0" smtClean="0"/>
              <a:t>- наличие или отсутствие возможности восстановить платежеспособность в течение определенного периода.</a:t>
            </a:r>
          </a:p>
          <a:p>
            <a:pPr marL="274320" indent="-274320" fontAlgn="auto">
              <a:spcAft>
                <a:spcPts val="0"/>
              </a:spcAft>
              <a:buFont typeface="Wingdings 2"/>
              <a:buChar char=""/>
              <a:defRPr/>
            </a:pPr>
            <a:endParaRPr lang="ru-RU"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Содержимое 2"/>
          <p:cNvSpPr>
            <a:spLocks noGrp="1"/>
          </p:cNvSpPr>
          <p:nvPr>
            <p:ph idx="1"/>
          </p:nvPr>
        </p:nvSpPr>
        <p:spPr>
          <a:xfrm>
            <a:off x="457200" y="404813"/>
            <a:ext cx="7239000" cy="6051550"/>
          </a:xfrm>
        </p:spPr>
        <p:txBody>
          <a:bodyPr/>
          <a:lstStyle/>
          <a:p>
            <a:pPr algn="just">
              <a:buFont typeface="Wingdings 2" pitchFamily="18" charset="2"/>
              <a:buNone/>
            </a:pPr>
            <a:r>
              <a:rPr lang="ru-RU" i="1" smtClean="0"/>
              <a:t>   	</a:t>
            </a:r>
            <a:r>
              <a:rPr lang="ru-RU" b="1" i="1" smtClean="0"/>
              <a:t>Мировой практике известны два противоположных подхода</a:t>
            </a:r>
            <a:r>
              <a:rPr lang="ru-RU" smtClean="0"/>
              <a:t> </a:t>
            </a:r>
            <a:r>
              <a:rPr lang="ru-RU" i="1" smtClean="0"/>
              <a:t>к критерию несостоятельности, выражаются они в законодательном признании критерия неплатежеспособности либо критерия неоплатности. В рамках каждого критерия можно выделить определенную систему признаков.</a:t>
            </a:r>
          </a:p>
          <a:p>
            <a:endParaRPr lang="ru-RU" smtClean="0"/>
          </a:p>
        </p:txBody>
      </p:sp>
      <p:pic>
        <p:nvPicPr>
          <p:cNvPr id="38914" name="Рисунок 3" descr="bankrotstvo_predpriyatiya2.jpg"/>
          <p:cNvPicPr>
            <a:picLocks noChangeAspect="1"/>
          </p:cNvPicPr>
          <p:nvPr/>
        </p:nvPicPr>
        <p:blipFill>
          <a:blip r:embed="rId2"/>
          <a:srcRect/>
          <a:stretch>
            <a:fillRect/>
          </a:stretch>
        </p:blipFill>
        <p:spPr bwMode="auto">
          <a:xfrm>
            <a:off x="4140200" y="3500438"/>
            <a:ext cx="3467100" cy="319881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i="1" dirty="0" smtClean="0"/>
              <a:t>Неоплатность</a:t>
            </a:r>
            <a:endParaRPr lang="ru-RU" dirty="0"/>
          </a:p>
        </p:txBody>
      </p:sp>
      <p:sp>
        <p:nvSpPr>
          <p:cNvPr id="39938" name="Содержимое 2"/>
          <p:cNvSpPr>
            <a:spLocks noGrp="1"/>
          </p:cNvSpPr>
          <p:nvPr>
            <p:ph idx="1"/>
          </p:nvPr>
        </p:nvSpPr>
        <p:spPr/>
        <p:txBody>
          <a:bodyPr/>
          <a:lstStyle/>
          <a:p>
            <a:pPr algn="just">
              <a:buFont typeface="Wingdings 2" pitchFamily="18" charset="2"/>
              <a:buNone/>
            </a:pPr>
            <a:r>
              <a:rPr lang="ru-RU" i="1" smtClean="0"/>
              <a:t>		Неоплатность</a:t>
            </a:r>
            <a:r>
              <a:rPr lang="ru-RU" smtClean="0"/>
              <a:t> - это такая ситуация, когда стоимость имущества должника меньше стоимости его обязательств, т.е. установлено, что всех средств должника недостаточно для удовлетворения требований кредиторов. Критерий неоплатности исходит из того, что только такой должник может быть признан несостоятельным (банкротом).</a:t>
            </a:r>
          </a:p>
          <a:p>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i="1" dirty="0" smtClean="0"/>
              <a:t>Неплатежеспособность</a:t>
            </a:r>
            <a:endParaRPr lang="ru-RU" dirty="0"/>
          </a:p>
        </p:txBody>
      </p:sp>
      <p:sp>
        <p:nvSpPr>
          <p:cNvPr id="40962" name="Содержимое 2"/>
          <p:cNvSpPr>
            <a:spLocks noGrp="1"/>
          </p:cNvSpPr>
          <p:nvPr>
            <p:ph idx="1"/>
          </p:nvPr>
        </p:nvSpPr>
        <p:spPr/>
        <p:txBody>
          <a:bodyPr/>
          <a:lstStyle/>
          <a:p>
            <a:pPr algn="just">
              <a:buFont typeface="Wingdings 2" pitchFamily="18" charset="2"/>
              <a:buNone/>
            </a:pPr>
            <a:r>
              <a:rPr lang="ru-RU" i="1" smtClean="0"/>
              <a:t>   	Неплатежеспособность </a:t>
            </a:r>
            <a:r>
              <a:rPr lang="ru-RU" smtClean="0"/>
              <a:t>- факт неоплаты должником требования кредитора. Соответственно критерий неплатежеспособности допускает признание должника банкротом на основании одного только факта неисполнения обязательств вне зависимости от наличия либо отсутствия имущества и его стоимости.</a:t>
            </a:r>
          </a:p>
          <a:p>
            <a:endParaRPr lang="ru-RU" smtClean="0"/>
          </a:p>
        </p:txBody>
      </p:sp>
      <p:pic>
        <p:nvPicPr>
          <p:cNvPr id="40963" name="Рисунок 3" descr="скачанные файлы.jpg"/>
          <p:cNvPicPr>
            <a:picLocks noChangeAspect="1"/>
          </p:cNvPicPr>
          <p:nvPr/>
        </p:nvPicPr>
        <p:blipFill>
          <a:blip r:embed="rId2"/>
          <a:srcRect/>
          <a:stretch>
            <a:fillRect/>
          </a:stretch>
        </p:blipFill>
        <p:spPr bwMode="auto">
          <a:xfrm>
            <a:off x="5580063" y="4724400"/>
            <a:ext cx="1871662" cy="187325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ru-RU" dirty="0" smtClean="0"/>
              <a:t>Положительные стороны названных критериев:</a:t>
            </a:r>
            <a:endParaRPr lang="ru-RU" dirty="0"/>
          </a:p>
        </p:txBody>
      </p:sp>
      <p:sp>
        <p:nvSpPr>
          <p:cNvPr id="3" name="Содержимое 2"/>
          <p:cNvSpPr>
            <a:spLocks noGrp="1"/>
          </p:cNvSpPr>
          <p:nvPr>
            <p:ph idx="1"/>
          </p:nvPr>
        </p:nvSpPr>
        <p:spPr/>
        <p:txBody>
          <a:bodyPr>
            <a:normAutofit fontScale="92500" lnSpcReduction="10000"/>
          </a:bodyPr>
          <a:lstStyle/>
          <a:p>
            <a:pPr marL="274320" indent="-274320" algn="just" fontAlgn="auto">
              <a:spcAft>
                <a:spcPts val="0"/>
              </a:spcAft>
              <a:buFont typeface="Wingdings 2"/>
              <a:buChar char=""/>
              <a:defRPr/>
            </a:pPr>
            <a:r>
              <a:rPr lang="ru-RU" i="1" dirty="0" smtClean="0"/>
              <a:t>критерий позволяет очень просто пресечь деятельность неплатежеспособного должника, так как при этом не надо осуществлять сложные подсчеты и сравнения стоимости имущества и обязательств;</a:t>
            </a:r>
          </a:p>
          <a:p>
            <a:pPr marL="274320" indent="-274320" algn="just" fontAlgn="auto">
              <a:spcAft>
                <a:spcPts val="0"/>
              </a:spcAft>
              <a:buFont typeface="Wingdings 2"/>
              <a:buChar char=""/>
              <a:defRPr/>
            </a:pPr>
            <a:r>
              <a:rPr lang="ru-RU" i="1" dirty="0" smtClean="0"/>
              <a:t>угроза банкротства по данному критерию повышает дисциплину исполнения обязательств;</a:t>
            </a:r>
          </a:p>
          <a:p>
            <a:pPr marL="274320" indent="-274320" algn="just" fontAlgn="auto">
              <a:spcAft>
                <a:spcPts val="0"/>
              </a:spcAft>
              <a:buFont typeface="Wingdings 2"/>
              <a:buChar char=""/>
              <a:defRPr/>
            </a:pPr>
            <a:r>
              <a:rPr lang="ru-RU" i="1" dirty="0" smtClean="0"/>
              <a:t>вероятность удовлетворения требований в рамках конкурсного процесса достаточно большая, что способствует защите интересов кредиторов.</a:t>
            </a:r>
          </a:p>
          <a:p>
            <a:pPr marL="274320" indent="-274320" fontAlgn="auto">
              <a:spcAft>
                <a:spcPts val="0"/>
              </a:spcAft>
              <a:buFont typeface="Wingdings 2"/>
              <a:buChar char=""/>
              <a:defRPr/>
            </a:pPr>
            <a:endParaRPr lang="ru-RU"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fontAlgn="auto">
              <a:spcAft>
                <a:spcPts val="0"/>
              </a:spcAft>
              <a:defRPr/>
            </a:pPr>
            <a:r>
              <a:rPr lang="ru-RU" dirty="0" smtClean="0"/>
              <a:t>Отрицательные стороны названных критериев:</a:t>
            </a:r>
            <a:endParaRPr lang="ru-RU" dirty="0"/>
          </a:p>
        </p:txBody>
      </p:sp>
      <p:sp>
        <p:nvSpPr>
          <p:cNvPr id="3" name="Содержимое 2"/>
          <p:cNvSpPr>
            <a:spLocks noGrp="1"/>
          </p:cNvSpPr>
          <p:nvPr>
            <p:ph idx="1"/>
          </p:nvPr>
        </p:nvSpPr>
        <p:spPr/>
        <p:txBody>
          <a:bodyPr>
            <a:normAutofit fontScale="77500" lnSpcReduction="20000"/>
          </a:bodyPr>
          <a:lstStyle/>
          <a:p>
            <a:pPr marL="274320" indent="-274320" algn="just" fontAlgn="auto">
              <a:spcAft>
                <a:spcPts val="0"/>
              </a:spcAft>
              <a:buFont typeface="Wingdings 2"/>
              <a:buChar char=""/>
              <a:defRPr/>
            </a:pPr>
            <a:r>
              <a:rPr lang="ru-RU" b="1" i="1" dirty="0" smtClean="0"/>
              <a:t>маловероятность</a:t>
            </a:r>
            <a:r>
              <a:rPr lang="ru-RU" dirty="0" smtClean="0"/>
              <a:t> возбуждения конкурсного процесса против вполне состоятельных должников, что ведет к лишним потерям времени и средств, как у должника, так и у кредиторов;</a:t>
            </a:r>
          </a:p>
          <a:p>
            <a:pPr marL="274320" indent="-274320" algn="just" fontAlgn="auto">
              <a:spcAft>
                <a:spcPts val="0"/>
              </a:spcAft>
              <a:buFont typeface="Wingdings 2"/>
              <a:buChar char=""/>
              <a:defRPr/>
            </a:pPr>
            <a:r>
              <a:rPr lang="ru-RU" b="1" i="1" dirty="0" smtClean="0"/>
              <a:t>велика</a:t>
            </a:r>
            <a:r>
              <a:rPr lang="ru-RU" i="1" dirty="0" smtClean="0"/>
              <a:t> возможность</a:t>
            </a:r>
            <a:r>
              <a:rPr lang="ru-RU" dirty="0" smtClean="0"/>
              <a:t> злоупотреблений со стороны кредиторов, желающих навредить должнику, поскольку сам факт возбуждения конкурсного процесса может весьма отрицательно сказаться на имидже должника и стоимости его имущества;</a:t>
            </a:r>
          </a:p>
          <a:p>
            <a:pPr marL="274320" indent="-274320" algn="just" fontAlgn="auto">
              <a:spcAft>
                <a:spcPts val="0"/>
              </a:spcAft>
              <a:buFont typeface="Wingdings 2"/>
              <a:buChar char=""/>
              <a:defRPr/>
            </a:pPr>
            <a:r>
              <a:rPr lang="ru-RU" b="1" i="1" dirty="0" smtClean="0"/>
              <a:t>не исключена ситуация</a:t>
            </a:r>
            <a:r>
              <a:rPr lang="ru-RU" dirty="0" smtClean="0"/>
              <a:t>, когда должник может усугубить положение свое и кредиторов тем, что в целях получения средств идет на рискованные операции, берет кредиты под значительные проценты, то есть любым способом пытается оплатит предъявляемые требования, не думая о последствиях;</a:t>
            </a:r>
          </a:p>
          <a:p>
            <a:pPr marL="274320" indent="-274320" algn="just" fontAlgn="auto">
              <a:spcAft>
                <a:spcPts val="0"/>
              </a:spcAft>
              <a:buFont typeface="Wingdings 2"/>
              <a:buChar char=""/>
              <a:defRPr/>
            </a:pPr>
            <a:r>
              <a:rPr lang="ru-RU" b="1" i="1" dirty="0" smtClean="0"/>
              <a:t>в более выгодном положении</a:t>
            </a:r>
            <a:r>
              <a:rPr lang="ru-RU" dirty="0" smtClean="0"/>
              <a:t> окажутся кредиторы более активные либо более осведомленные, что несправедливо по отношению к остальным.</a:t>
            </a:r>
          </a:p>
          <a:p>
            <a:pPr marL="274320" indent="-274320" fontAlgn="auto">
              <a:spcAft>
                <a:spcPts val="0"/>
              </a:spcAft>
              <a:buFont typeface="Wingdings 2"/>
              <a:buChar char=""/>
              <a:defRPr/>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Рисунок 2" descr="bankrotstvo.jpg"/>
          <p:cNvPicPr>
            <a:picLocks noChangeAspect="1"/>
          </p:cNvPicPr>
          <p:nvPr/>
        </p:nvPicPr>
        <p:blipFill>
          <a:blip r:embed="rId2"/>
          <a:srcRect/>
          <a:stretch>
            <a:fillRect/>
          </a:stretch>
        </p:blipFill>
        <p:spPr bwMode="auto">
          <a:xfrm>
            <a:off x="319088" y="857250"/>
            <a:ext cx="3848100" cy="2500313"/>
          </a:xfrm>
          <a:prstGeom prst="rect">
            <a:avLst/>
          </a:prstGeom>
          <a:noFill/>
          <a:ln w="9525">
            <a:noFill/>
            <a:miter lim="800000"/>
            <a:headEnd/>
            <a:tailEnd/>
          </a:ln>
        </p:spPr>
      </p:pic>
      <p:pic>
        <p:nvPicPr>
          <p:cNvPr id="44034" name="Рисунок 3" descr="shutterstock_82784341.jpg"/>
          <p:cNvPicPr>
            <a:picLocks noChangeAspect="1"/>
          </p:cNvPicPr>
          <p:nvPr/>
        </p:nvPicPr>
        <p:blipFill>
          <a:blip r:embed="rId3"/>
          <a:srcRect/>
          <a:stretch>
            <a:fillRect/>
          </a:stretch>
        </p:blipFill>
        <p:spPr bwMode="auto">
          <a:xfrm>
            <a:off x="357188" y="3357563"/>
            <a:ext cx="3743325" cy="2857500"/>
          </a:xfrm>
          <a:prstGeom prst="rect">
            <a:avLst/>
          </a:prstGeom>
          <a:noFill/>
          <a:ln w="9525">
            <a:noFill/>
            <a:miter lim="800000"/>
            <a:headEnd/>
            <a:tailEnd/>
          </a:ln>
        </p:spPr>
      </p:pic>
      <p:pic>
        <p:nvPicPr>
          <p:cNvPr id="44035" name="Рисунок 4" descr="bankrot.jpg"/>
          <p:cNvPicPr>
            <a:picLocks noChangeAspect="1"/>
          </p:cNvPicPr>
          <p:nvPr/>
        </p:nvPicPr>
        <p:blipFill>
          <a:blip r:embed="rId4"/>
          <a:srcRect/>
          <a:stretch>
            <a:fillRect/>
          </a:stretch>
        </p:blipFill>
        <p:spPr bwMode="auto">
          <a:xfrm>
            <a:off x="4143375" y="3357563"/>
            <a:ext cx="3810000" cy="2857500"/>
          </a:xfrm>
          <a:prstGeom prst="rect">
            <a:avLst/>
          </a:prstGeom>
          <a:noFill/>
          <a:ln w="9525">
            <a:noFill/>
            <a:miter lim="800000"/>
            <a:headEnd/>
            <a:tailEnd/>
          </a:ln>
        </p:spPr>
      </p:pic>
      <p:pic>
        <p:nvPicPr>
          <p:cNvPr id="44036" name="Рисунок 5" descr="bankrotstv11o.jpg"/>
          <p:cNvPicPr>
            <a:picLocks noChangeAspect="1"/>
          </p:cNvPicPr>
          <p:nvPr/>
        </p:nvPicPr>
        <p:blipFill>
          <a:blip r:embed="rId5"/>
          <a:srcRect/>
          <a:stretch>
            <a:fillRect/>
          </a:stretch>
        </p:blipFill>
        <p:spPr bwMode="auto">
          <a:xfrm>
            <a:off x="4143375" y="714375"/>
            <a:ext cx="4000500" cy="2667000"/>
          </a:xfrm>
          <a:prstGeom prst="rect">
            <a:avLst/>
          </a:prstGeom>
          <a:noFill/>
          <a:ln w="9525">
            <a:noFill/>
            <a:miter lim="800000"/>
            <a:headEnd/>
            <a:tailEnd/>
          </a:ln>
        </p:spPr>
      </p:pic>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76"/>
            <a:ext cx="7239000" cy="1143000"/>
          </a:xfrm>
        </p:spPr>
        <p:txBody>
          <a:bodyPr/>
          <a:lstStyle/>
          <a:p>
            <a:pPr algn="ctr" fontAlgn="auto">
              <a:spcAft>
                <a:spcPts val="0"/>
              </a:spcAft>
              <a:defRPr/>
            </a:pPr>
            <a:r>
              <a:rPr lang="ru-RU" dirty="0" smtClean="0"/>
              <a:t>Вывод</a:t>
            </a:r>
            <a:endParaRPr lang="ru-RU" dirty="0"/>
          </a:p>
        </p:txBody>
      </p:sp>
      <p:sp>
        <p:nvSpPr>
          <p:cNvPr id="3" name="Содержимое 2"/>
          <p:cNvSpPr>
            <a:spLocks noGrp="1"/>
          </p:cNvSpPr>
          <p:nvPr>
            <p:ph idx="1"/>
          </p:nvPr>
        </p:nvSpPr>
        <p:spPr>
          <a:xfrm>
            <a:off x="457200" y="1071563"/>
            <a:ext cx="7615238" cy="5384800"/>
          </a:xfrm>
        </p:spPr>
        <p:txBody>
          <a:bodyPr>
            <a:normAutofit fontScale="77500" lnSpcReduction="20000"/>
          </a:bodyPr>
          <a:lstStyle/>
          <a:p>
            <a:pPr marL="274320" indent="-274320" algn="just" fontAlgn="auto">
              <a:spcAft>
                <a:spcPts val="0"/>
              </a:spcAft>
              <a:buFont typeface="Wingdings 2"/>
              <a:buChar char=""/>
              <a:defRPr/>
            </a:pPr>
            <a:r>
              <a:rPr lang="ru-RU" i="1" dirty="0" smtClean="0"/>
              <a:t>В современных условиях банкротство является цивилизованной формой разрешения конфликта, возникшего между кредитором и должником, позволяющей в определенной мере соблюсти интересы обеих сторон, поскольку после завершения процедуры банкротства бывший должник освобождается от обязательств, связанных с ликвидированным бизнесом, и снова имеет возможность заняться предпринимательством, а кредитор, в свою очередь, возвращает свои средства</a:t>
            </a:r>
          </a:p>
          <a:p>
            <a:pPr marL="274320" indent="-274320" algn="just" fontAlgn="auto">
              <a:spcAft>
                <a:spcPts val="0"/>
              </a:spcAft>
              <a:buFont typeface="Wingdings 2"/>
              <a:buChar char=""/>
              <a:defRPr/>
            </a:pPr>
            <a:r>
              <a:rPr lang="ru-RU" i="1" dirty="0" smtClean="0"/>
              <a:t>Процедуры банкротства проводятся с целью удовлетворения требований кредиторов и освобождения от долгов несостоятельного должника, неспособного удовлетворить требования кредиторов по денежным обязательствам, включая требования по уплате заработной платы и уплате налогов, сборов и других обязательных платежей в бюджет, а также для создания возможности развития нового бизнеса, оздоровления экономики за счет ухода с рынка нежизнеспособного предприятия.</a:t>
            </a:r>
          </a:p>
          <a:p>
            <a:pPr marL="274320" indent="-274320" algn="just" fontAlgn="auto">
              <a:spcAft>
                <a:spcPts val="0"/>
              </a:spcAft>
              <a:buFont typeface="Wingdings 2"/>
              <a:buChar char=""/>
              <a:defRPr/>
            </a:pPr>
            <a:endParaRPr lang="ru-RU" i="1"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7242048" cy="1143000"/>
          </a:xfrm>
        </p:spPr>
        <p:txBody>
          <a:bodyPr>
            <a:normAutofit fontScale="90000"/>
          </a:bodyPr>
          <a:lstStyle/>
          <a:p>
            <a:pPr algn="ctr" fontAlgn="auto">
              <a:spcAft>
                <a:spcPts val="0"/>
              </a:spcAft>
              <a:defRPr/>
            </a:pP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Банкротство в РК различают двух видов: </a:t>
            </a:r>
            <a:br>
              <a:rPr lang="ru-RU" i="1" dirty="0" smtClean="0"/>
            </a:br>
            <a:r>
              <a:rPr lang="ru-RU" i="1" dirty="0" smtClean="0"/>
              <a:t> </a:t>
            </a:r>
            <a:endParaRPr lang="ru-RU" i="1" dirty="0"/>
          </a:p>
        </p:txBody>
      </p:sp>
      <p:sp>
        <p:nvSpPr>
          <p:cNvPr id="3" name="Содержимое 2"/>
          <p:cNvSpPr>
            <a:spLocks noGrp="1"/>
          </p:cNvSpPr>
          <p:nvPr>
            <p:ph sz="half" idx="1"/>
          </p:nvPr>
        </p:nvSpPr>
        <p:spPr>
          <a:xfrm>
            <a:off x="0" y="1528763"/>
            <a:ext cx="3978275" cy="4829175"/>
          </a:xfrm>
        </p:spPr>
        <p:txBody>
          <a:bodyPr>
            <a:normAutofit fontScale="62500" lnSpcReduction="20000"/>
          </a:bodyPr>
          <a:lstStyle/>
          <a:p>
            <a:pPr marL="274320" indent="-274320" fontAlgn="auto">
              <a:spcAft>
                <a:spcPts val="0"/>
              </a:spcAft>
              <a:buFont typeface="Wingdings 2"/>
              <a:buChar char=""/>
              <a:defRPr/>
            </a:pPr>
            <a:r>
              <a:rPr lang="ru-RU" b="1" dirty="0" smtClean="0"/>
              <a:t>Преднамеренное банкротство</a:t>
            </a:r>
            <a:r>
              <a:rPr lang="ru-RU" dirty="0" smtClean="0"/>
              <a:t>  - умышленное приведение должника к несостоятельности, совершенное собственником его имущества или органами юридического лица - должника в личных интересах или интересах иных лиц.</a:t>
            </a:r>
          </a:p>
          <a:p>
            <a:pPr marL="274320" indent="-274320" fontAlgn="auto">
              <a:spcAft>
                <a:spcPts val="0"/>
              </a:spcAft>
              <a:buFont typeface="Wingdings 2"/>
              <a:buChar char=""/>
              <a:defRPr/>
            </a:pPr>
            <a:endParaRPr lang="ru-RU" dirty="0"/>
          </a:p>
        </p:txBody>
      </p:sp>
      <p:sp>
        <p:nvSpPr>
          <p:cNvPr id="4" name="Содержимое 3"/>
          <p:cNvSpPr>
            <a:spLocks noGrp="1"/>
          </p:cNvSpPr>
          <p:nvPr>
            <p:ph sz="half" idx="2"/>
          </p:nvPr>
        </p:nvSpPr>
        <p:spPr>
          <a:xfrm>
            <a:off x="4178300" y="1528763"/>
            <a:ext cx="3894138" cy="4525962"/>
          </a:xfrm>
        </p:spPr>
        <p:txBody>
          <a:bodyPr>
            <a:normAutofit fontScale="62500" lnSpcReduction="20000"/>
          </a:bodyPr>
          <a:lstStyle/>
          <a:p>
            <a:pPr marL="274320" indent="-274320" fontAlgn="auto">
              <a:spcAft>
                <a:spcPts val="0"/>
              </a:spcAft>
              <a:buFont typeface="Wingdings 2"/>
              <a:buChar char=""/>
              <a:defRPr/>
            </a:pPr>
            <a:r>
              <a:rPr lang="ru-RU" b="1" i="1" dirty="0" smtClean="0"/>
              <a:t>Ложное банкротство</a:t>
            </a:r>
            <a:r>
              <a:rPr lang="ru-RU" i="1" dirty="0" smtClean="0"/>
              <a:t> – заведомо ложное обращение органа-должника или собственника его имущества в суд или уполномоченный орган о признании его банкротом, с целью введения в заблуждение кредиторов для получения отсрочки или рассрочки причитающихся кредиторам платежей, или скидки с долгов, а равно для неуплаты долгов при наличии у него возможности удовлетворить требования кредиторов в полном объёме.</a:t>
            </a:r>
          </a:p>
          <a:p>
            <a:pPr marL="274320" indent="-274320" fontAlgn="auto">
              <a:spcAft>
                <a:spcPts val="0"/>
              </a:spcAft>
              <a:buFont typeface="Wingdings 2"/>
              <a:buChar char=""/>
              <a:defRPr/>
            </a:pPr>
            <a:endParaRPr lang="ru-RU" i="1" dirty="0"/>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239000" cy="1143000"/>
          </a:xfrm>
        </p:spPr>
        <p:txBody>
          <a:bodyPr/>
          <a:lstStyle/>
          <a:p>
            <a:pPr algn="ctr" fontAlgn="auto">
              <a:spcAft>
                <a:spcPts val="0"/>
              </a:spcAft>
              <a:defRPr/>
            </a:pPr>
            <a:r>
              <a:rPr lang="ru-RU" dirty="0" smtClean="0"/>
              <a:t>Тестовые вопросы</a:t>
            </a:r>
            <a:endParaRPr lang="ru-RU" dirty="0"/>
          </a:p>
        </p:txBody>
      </p:sp>
      <p:sp>
        <p:nvSpPr>
          <p:cNvPr id="46082" name="Содержимое 2"/>
          <p:cNvSpPr>
            <a:spLocks noGrp="1"/>
          </p:cNvSpPr>
          <p:nvPr>
            <p:ph idx="1"/>
          </p:nvPr>
        </p:nvSpPr>
        <p:spPr>
          <a:xfrm>
            <a:off x="500063" y="1357313"/>
            <a:ext cx="7239000" cy="4846637"/>
          </a:xfrm>
        </p:spPr>
        <p:txBody>
          <a:bodyPr/>
          <a:lstStyle/>
          <a:p>
            <a:pPr algn="just">
              <a:buFont typeface="Wingdings 2" pitchFamily="18" charset="2"/>
              <a:buNone/>
            </a:pPr>
            <a:r>
              <a:rPr lang="ru-RU" b="1" i="1" u="sng" smtClean="0"/>
              <a:t>1)Каким законом РК регламентируется и регулируется процедура банкротства</a:t>
            </a:r>
          </a:p>
          <a:p>
            <a:pPr>
              <a:buFont typeface="Wingdings 2" pitchFamily="18" charset="2"/>
              <a:buNone/>
            </a:pPr>
            <a:r>
              <a:rPr lang="ru-RU" i="1" smtClean="0"/>
              <a:t>А)Конституция РК</a:t>
            </a:r>
          </a:p>
          <a:p>
            <a:pPr>
              <a:buFont typeface="Wingdings 2" pitchFamily="18" charset="2"/>
              <a:buNone/>
            </a:pPr>
            <a:r>
              <a:rPr lang="ru-RU" i="1" smtClean="0"/>
              <a:t>В) Закон о банкротстве</a:t>
            </a:r>
          </a:p>
          <a:p>
            <a:pPr>
              <a:buFont typeface="Wingdings 2" pitchFamily="18" charset="2"/>
              <a:buNone/>
            </a:pPr>
            <a:r>
              <a:rPr lang="ru-RU" i="1" smtClean="0"/>
              <a:t>С) Налоговый кодекс</a:t>
            </a:r>
          </a:p>
          <a:p>
            <a:endParaRPr lang="ru-RU" i="1" u="sng" smtClean="0"/>
          </a:p>
          <a:p>
            <a:pPr>
              <a:buFont typeface="Wingdings 2" pitchFamily="18" charset="2"/>
              <a:buNone/>
            </a:pPr>
            <a:r>
              <a:rPr lang="ru-RU" b="1" i="1" u="sng" smtClean="0"/>
              <a:t>2)Какие виды банкротства вы знаете?</a:t>
            </a:r>
          </a:p>
          <a:p>
            <a:pPr>
              <a:buFont typeface="Wingdings 2" pitchFamily="18" charset="2"/>
              <a:buNone/>
            </a:pPr>
            <a:r>
              <a:rPr lang="ru-RU" i="1" smtClean="0"/>
              <a:t>А) ложное и умышленное</a:t>
            </a:r>
          </a:p>
          <a:p>
            <a:pPr>
              <a:buFont typeface="Wingdings 2" pitchFamily="18" charset="2"/>
              <a:buNone/>
            </a:pPr>
            <a:r>
              <a:rPr lang="ru-RU" i="1" smtClean="0"/>
              <a:t>В) преднамеренное и умышленное</a:t>
            </a:r>
          </a:p>
          <a:p>
            <a:pPr>
              <a:buFont typeface="Wingdings 2" pitchFamily="18" charset="2"/>
              <a:buNone/>
            </a:pPr>
            <a:r>
              <a:rPr lang="ru-RU" i="1" smtClean="0"/>
              <a:t>С) ложное и преднамереннное</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Содержимое 2"/>
          <p:cNvSpPr>
            <a:spLocks noGrp="1"/>
          </p:cNvSpPr>
          <p:nvPr>
            <p:ph idx="1"/>
          </p:nvPr>
        </p:nvSpPr>
        <p:spPr>
          <a:xfrm>
            <a:off x="571500" y="1000125"/>
            <a:ext cx="7358063" cy="5357813"/>
          </a:xfrm>
        </p:spPr>
        <p:txBody>
          <a:bodyPr/>
          <a:lstStyle/>
          <a:p>
            <a:pPr>
              <a:buFont typeface="Wingdings 2" pitchFamily="18" charset="2"/>
              <a:buNone/>
            </a:pPr>
            <a:r>
              <a:rPr lang="ru-RU" b="1" i="1" u="sng" smtClean="0"/>
              <a:t>3)На какие три группы делятся причины банкротства </a:t>
            </a:r>
          </a:p>
          <a:p>
            <a:pPr>
              <a:buFont typeface="Wingdings 2" pitchFamily="18" charset="2"/>
              <a:buNone/>
            </a:pPr>
            <a:r>
              <a:rPr lang="ru-RU" i="1" smtClean="0"/>
              <a:t>А) внешние, внутренние, организационные</a:t>
            </a:r>
          </a:p>
          <a:p>
            <a:pPr>
              <a:buFont typeface="Wingdings 2" pitchFamily="18" charset="2"/>
              <a:buNone/>
            </a:pPr>
            <a:r>
              <a:rPr lang="ru-RU" i="1" smtClean="0"/>
              <a:t>В) финансовые, глобальные организационные</a:t>
            </a:r>
          </a:p>
          <a:p>
            <a:pPr>
              <a:buFont typeface="Wingdings 2" pitchFamily="18" charset="2"/>
              <a:buNone/>
            </a:pPr>
            <a:r>
              <a:rPr lang="ru-RU" i="1" smtClean="0"/>
              <a:t>С) экономические, мировые, технические</a:t>
            </a:r>
          </a:p>
          <a:p>
            <a:endParaRPr lang="ru-RU" i="1"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Содержимое 2"/>
          <p:cNvSpPr>
            <a:spLocks noGrp="1"/>
          </p:cNvSpPr>
          <p:nvPr>
            <p:ph idx="1"/>
          </p:nvPr>
        </p:nvSpPr>
        <p:spPr>
          <a:xfrm>
            <a:off x="500063" y="857250"/>
            <a:ext cx="7786687" cy="4846638"/>
          </a:xfrm>
        </p:spPr>
        <p:txBody>
          <a:bodyPr/>
          <a:lstStyle/>
          <a:p>
            <a:pPr>
              <a:buFont typeface="Wingdings 2" pitchFamily="18" charset="2"/>
              <a:buNone/>
            </a:pPr>
            <a:r>
              <a:rPr lang="ru-RU" b="1" i="1" u="sng" smtClean="0"/>
              <a:t>4) К субьектам процесса банкроства относятся </a:t>
            </a:r>
          </a:p>
          <a:p>
            <a:pPr>
              <a:buFont typeface="Wingdings 2" pitchFamily="18" charset="2"/>
              <a:buNone/>
            </a:pPr>
            <a:r>
              <a:rPr lang="ru-RU" i="1" smtClean="0"/>
              <a:t>А) Должник, кредиторы, реабилитационный управляющий, конкурсный управляющий</a:t>
            </a:r>
          </a:p>
          <a:p>
            <a:pPr>
              <a:buFont typeface="Wingdings 2" pitchFamily="18" charset="2"/>
              <a:buNone/>
            </a:pPr>
            <a:r>
              <a:rPr lang="ru-RU" i="1" smtClean="0"/>
              <a:t>В) Суд, должник, ликвидатор, реабилитационный управляющий</a:t>
            </a:r>
          </a:p>
          <a:p>
            <a:pPr>
              <a:buFont typeface="Wingdings 2" pitchFamily="18" charset="2"/>
              <a:buNone/>
            </a:pPr>
            <a:r>
              <a:rPr lang="ru-RU" i="1" smtClean="0"/>
              <a:t>С) Налоговый орган, кредиторы, конкурсный управляющий, ликвидатор</a:t>
            </a:r>
          </a:p>
          <a:p>
            <a:endParaRPr lang="ru-RU"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857250"/>
            <a:ext cx="7239000" cy="4846638"/>
          </a:xfrm>
        </p:spPr>
        <p:txBody>
          <a:bodyPr>
            <a:normAutofit/>
          </a:bodyPr>
          <a:lstStyle/>
          <a:p>
            <a:pPr>
              <a:buFont typeface="Wingdings 2" pitchFamily="18" charset="2"/>
              <a:buNone/>
            </a:pPr>
            <a:r>
              <a:rPr lang="ru-RU" b="1" i="1" u="sng" smtClean="0"/>
              <a:t>5)Что относиться к принципам системы банкроства?</a:t>
            </a:r>
          </a:p>
          <a:p>
            <a:pPr>
              <a:buFont typeface="Wingdings 2" pitchFamily="18" charset="2"/>
              <a:buNone/>
            </a:pPr>
            <a:endParaRPr lang="ru-RU" b="1" i="1" u="sng" smtClean="0"/>
          </a:p>
          <a:p>
            <a:pPr>
              <a:spcBef>
                <a:spcPct val="0"/>
              </a:spcBef>
              <a:buClrTx/>
              <a:buSzTx/>
              <a:buFont typeface="Wingdings 2" pitchFamily="18" charset="2"/>
              <a:buNone/>
            </a:pPr>
            <a:r>
              <a:rPr lang="ru-RU" i="1" smtClean="0">
                <a:latin typeface="Arial" charset="0"/>
                <a:cs typeface="Times New Roman" pitchFamily="18" charset="0"/>
              </a:rPr>
              <a:t>А)стабильность, надежность, равенство прав всех участников;</a:t>
            </a:r>
            <a:endParaRPr lang="ru-RU" i="1" smtClean="0">
              <a:latin typeface="Arial" charset="0"/>
            </a:endParaRPr>
          </a:p>
          <a:p>
            <a:pPr eaLnBrk="0" hangingPunct="0">
              <a:spcBef>
                <a:spcPct val="0"/>
              </a:spcBef>
              <a:buClrTx/>
              <a:buSzTx/>
              <a:buFont typeface="Wingdings 2" pitchFamily="18" charset="2"/>
              <a:buNone/>
            </a:pPr>
            <a:r>
              <a:rPr lang="ru-RU" i="1" smtClean="0">
                <a:latin typeface="Arial" charset="0"/>
                <a:cs typeface="Times New Roman" pitchFamily="18" charset="0"/>
              </a:rPr>
              <a:t>В) введение безопасных мер при банкротстве;</a:t>
            </a:r>
            <a:endParaRPr lang="ru-RU" i="1" smtClean="0">
              <a:latin typeface="Arial" charset="0"/>
            </a:endParaRPr>
          </a:p>
          <a:p>
            <a:pPr eaLnBrk="0" hangingPunct="0">
              <a:spcBef>
                <a:spcPct val="0"/>
              </a:spcBef>
              <a:buClrTx/>
              <a:buSzTx/>
              <a:buFont typeface="Wingdings 2" pitchFamily="18" charset="2"/>
              <a:buNone/>
            </a:pPr>
            <a:r>
              <a:rPr lang="ru-RU" i="1" smtClean="0">
                <a:latin typeface="Arial" charset="0"/>
                <a:cs typeface="Times New Roman" pitchFamily="18" charset="0"/>
              </a:rPr>
              <a:t>С)сохранение перспективных предприятий;</a:t>
            </a:r>
            <a:endParaRPr lang="ru-RU" i="1" smtClean="0">
              <a:latin typeface="Arial" charset="0"/>
            </a:endParaRPr>
          </a:p>
          <a:p>
            <a:pPr eaLnBrk="0" hangingPunct="0">
              <a:spcBef>
                <a:spcPct val="0"/>
              </a:spcBef>
              <a:buClrTx/>
              <a:buSzTx/>
              <a:buFont typeface="Wingdings 2" pitchFamily="18" charset="2"/>
              <a:buNone/>
            </a:pPr>
            <a:r>
              <a:rPr lang="ru-RU" i="1" smtClean="0">
                <a:latin typeface="Arial" charset="0"/>
                <a:cs typeface="Times New Roman" pitchFamily="18" charset="0"/>
              </a:rPr>
              <a:t>Д)обеспечение интереса всех участников системы банкротства;</a:t>
            </a:r>
            <a:endParaRPr lang="ru-RU" i="1" smtClean="0">
              <a:latin typeface="Arial" charset="0"/>
            </a:endParaRPr>
          </a:p>
          <a:p>
            <a:pPr>
              <a:buFont typeface="Wingdings 2" pitchFamily="18" charset="2"/>
              <a:buNone/>
            </a:pPr>
            <a:r>
              <a:rPr lang="ru-RU" i="1" smtClean="0"/>
              <a:t>Е) все ответы верны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0"/>
            <a:ext cx="7242048" cy="1143000"/>
          </a:xfrm>
        </p:spPr>
        <p:txBody>
          <a:bodyPr/>
          <a:lstStyle/>
          <a:p>
            <a:pPr fontAlgn="auto">
              <a:spcAft>
                <a:spcPts val="0"/>
              </a:spcAft>
              <a:defRPr/>
            </a:pPr>
            <a:r>
              <a:rPr lang="ru-RU" i="1" dirty="0" smtClean="0"/>
              <a:t>Причины Банкротства</a:t>
            </a:r>
            <a:endParaRPr lang="ru-RU" i="1" dirty="0"/>
          </a:p>
        </p:txBody>
      </p:sp>
      <p:graphicFrame>
        <p:nvGraphicFramePr>
          <p:cNvPr id="3" name="Таблица 2"/>
          <p:cNvGraphicFramePr>
            <a:graphicFrameLocks noGrp="1"/>
          </p:cNvGraphicFramePr>
          <p:nvPr/>
        </p:nvGraphicFramePr>
        <p:xfrm>
          <a:off x="357188" y="1285875"/>
          <a:ext cx="7429500" cy="5214938"/>
        </p:xfrm>
        <a:graphic>
          <a:graphicData uri="http://schemas.openxmlformats.org/drawingml/2006/table">
            <a:tbl>
              <a:tblPr firstRow="1" bandRow="1">
                <a:tableStyleId>{5C22544A-7EE6-4342-B048-85BDC9FD1C3A}</a:tableStyleId>
              </a:tblPr>
              <a:tblGrid>
                <a:gridCol w="2457302"/>
                <a:gridCol w="2457302"/>
                <a:gridCol w="2514947"/>
              </a:tblGrid>
              <a:tr h="688771">
                <a:tc>
                  <a:txBody>
                    <a:bodyPr/>
                    <a:lstStyle/>
                    <a:p>
                      <a:r>
                        <a:rPr lang="ru-RU" dirty="0" smtClean="0"/>
                        <a:t>Финансовые</a:t>
                      </a:r>
                      <a:endParaRPr lang="ru-RU" dirty="0"/>
                    </a:p>
                  </a:txBody>
                  <a:tcPr/>
                </a:tc>
                <a:tc>
                  <a:txBody>
                    <a:bodyPr/>
                    <a:lstStyle/>
                    <a:p>
                      <a:r>
                        <a:rPr lang="ru-RU" dirty="0" smtClean="0"/>
                        <a:t>Глобальные</a:t>
                      </a:r>
                      <a:endParaRPr lang="ru-RU" dirty="0"/>
                    </a:p>
                  </a:txBody>
                  <a:tcPr/>
                </a:tc>
                <a:tc>
                  <a:txBody>
                    <a:bodyPr/>
                    <a:lstStyle/>
                    <a:p>
                      <a:r>
                        <a:rPr lang="ru-RU" dirty="0" smtClean="0"/>
                        <a:t>Организационные</a:t>
                      </a:r>
                      <a:endParaRPr lang="ru-RU" dirty="0"/>
                    </a:p>
                  </a:txBody>
                  <a:tcPr/>
                </a:tc>
              </a:tr>
              <a:tr h="4526203">
                <a:tc>
                  <a:txBody>
                    <a:bodyPr/>
                    <a:lstStyle/>
                    <a:p>
                      <a:r>
                        <a:rPr kumimoji="0" lang="ru-RU" sz="1800" kern="1200" dirty="0" smtClean="0">
                          <a:solidFill>
                            <a:schemeClr val="dk1"/>
                          </a:solidFill>
                          <a:latin typeface="+mn-lt"/>
                          <a:ea typeface="+mn-ea"/>
                          <a:cs typeface="+mn-cs"/>
                        </a:rPr>
                        <a:t>потеря оборотных средств; отсутствие финансирования из госбюджета; высокое налоговое бремя; рост курсовой разницы по ранее полученным кредитам.</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mn-lt"/>
                          <a:ea typeface="+mn-ea"/>
                          <a:cs typeface="+mn-cs"/>
                        </a:rPr>
                        <a:t>высокая конкуренция на внутреннем и внешнем рынках в связи с глобализацией экономики и более поздним выходом на рынки отечественных предприятий.</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mn-lt"/>
                          <a:ea typeface="+mn-ea"/>
                          <a:cs typeface="+mn-cs"/>
                        </a:rPr>
                        <a:t> низкий уровень управления, отсутствие навыков грамотного корпоративного управления и контроля.</a:t>
                      </a:r>
                    </a:p>
                    <a:p>
                      <a:endParaRPr lang="ru-RU" dirty="0"/>
                    </a:p>
                  </a:txBody>
                  <a:tcPr/>
                </a:tc>
              </a:tr>
            </a:tbl>
          </a:graphicData>
        </a:graphic>
      </p:graphicFrame>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sz="3600" i="1" dirty="0" smtClean="0"/>
              <a:t>Процедура банкротства:</a:t>
            </a:r>
            <a:r>
              <a:rPr lang="ru-RU" sz="3600" dirty="0" smtClean="0"/>
              <a:t/>
            </a:r>
            <a:br>
              <a:rPr lang="ru-RU" sz="3600" dirty="0" smtClean="0"/>
            </a:br>
            <a:endParaRPr lang="ru-RU" sz="3600" dirty="0"/>
          </a:p>
        </p:txBody>
      </p:sp>
      <p:sp>
        <p:nvSpPr>
          <p:cNvPr id="18434" name="Содержимое 2"/>
          <p:cNvSpPr>
            <a:spLocks noGrp="1"/>
          </p:cNvSpPr>
          <p:nvPr>
            <p:ph idx="1"/>
          </p:nvPr>
        </p:nvSpPr>
        <p:spPr>
          <a:xfrm>
            <a:off x="428625" y="1285875"/>
            <a:ext cx="7239000" cy="4846638"/>
          </a:xfrm>
        </p:spPr>
        <p:txBody>
          <a:bodyPr/>
          <a:lstStyle/>
          <a:p>
            <a:r>
              <a:rPr lang="ru-RU" smtClean="0"/>
              <a:t>учет неплатежеспособных предприятий</a:t>
            </a:r>
          </a:p>
          <a:p>
            <a:r>
              <a:rPr lang="ru-RU" smtClean="0"/>
              <a:t>анализ финансового состояния</a:t>
            </a:r>
          </a:p>
          <a:p>
            <a:r>
              <a:rPr lang="ru-RU" smtClean="0"/>
              <a:t>экономическая оценка</a:t>
            </a:r>
          </a:p>
          <a:p>
            <a:r>
              <a:rPr lang="ru-RU" smtClean="0"/>
              <a:t>юридическая оценка</a:t>
            </a:r>
          </a:p>
          <a:p>
            <a:r>
              <a:rPr lang="ru-RU" smtClean="0"/>
              <a:t>рассмотрение дел в суде</a:t>
            </a:r>
          </a:p>
          <a:p>
            <a:r>
              <a:rPr lang="ru-RU" smtClean="0"/>
              <a:t>принятие решения судом (санация, мировое соглашение, реорганизация, ликвидация)</a:t>
            </a:r>
          </a:p>
          <a:p>
            <a:r>
              <a:rPr lang="ru-RU" smtClean="0"/>
              <a:t>контроль над исполнением решения суда</a:t>
            </a:r>
          </a:p>
          <a:p>
            <a:endParaRPr lang="ru-RU" smtClean="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Autofit/>
          </a:bodyPr>
          <a:lstStyle/>
          <a:p>
            <a:pPr fontAlgn="auto">
              <a:spcAft>
                <a:spcPts val="0"/>
              </a:spcAft>
              <a:defRPr/>
            </a:pPr>
            <a:r>
              <a:rPr lang="ru-RU" sz="2800" dirty="0" smtClean="0"/>
              <a:t>Общие этапы проведения процедуры банкротства</a:t>
            </a:r>
            <a:br>
              <a:rPr lang="ru-RU" sz="2800" dirty="0" smtClean="0"/>
            </a:br>
            <a:endParaRPr lang="ru-RU" sz="2800" dirty="0"/>
          </a:p>
        </p:txBody>
      </p:sp>
      <p:sp>
        <p:nvSpPr>
          <p:cNvPr id="3" name="Содержимое 2"/>
          <p:cNvSpPr>
            <a:spLocks noGrp="1"/>
          </p:cNvSpPr>
          <p:nvPr>
            <p:ph idx="1"/>
          </p:nvPr>
        </p:nvSpPr>
        <p:spPr>
          <a:xfrm>
            <a:off x="250825" y="1609725"/>
            <a:ext cx="7634288" cy="4846638"/>
          </a:xfrm>
        </p:spPr>
        <p:txBody>
          <a:bodyPr>
            <a:normAutofit fontScale="92500" lnSpcReduction="10000"/>
          </a:bodyPr>
          <a:lstStyle/>
          <a:p>
            <a:pPr marL="274320" indent="-274320" algn="just" fontAlgn="auto">
              <a:spcAft>
                <a:spcPts val="0"/>
              </a:spcAft>
              <a:buFont typeface="Wingdings 2"/>
              <a:buNone/>
              <a:defRPr/>
            </a:pPr>
            <a:r>
              <a:rPr lang="ru-RU" dirty="0" smtClean="0"/>
              <a:t>1.Составление и подача заявления о банкротстве</a:t>
            </a:r>
          </a:p>
          <a:p>
            <a:pPr marL="274320" indent="-274320" algn="just" fontAlgn="auto">
              <a:spcAft>
                <a:spcPts val="0"/>
              </a:spcAft>
              <a:buFont typeface="Wingdings 2"/>
              <a:buNone/>
              <a:defRPr/>
            </a:pPr>
            <a:r>
              <a:rPr lang="ru-RU" dirty="0" smtClean="0"/>
              <a:t>2.Возбуждение дела о банкротстве</a:t>
            </a:r>
          </a:p>
          <a:p>
            <a:pPr marL="274320" indent="-274320" algn="just" fontAlgn="auto">
              <a:spcAft>
                <a:spcPts val="0"/>
              </a:spcAft>
              <a:buFont typeface="Wingdings 2"/>
              <a:buNone/>
              <a:defRPr/>
            </a:pPr>
            <a:r>
              <a:rPr lang="ru-RU" dirty="0" smtClean="0"/>
              <a:t>3.Признание судом заявления обоснованным и введение наблюдения</a:t>
            </a:r>
          </a:p>
          <a:p>
            <a:pPr marL="274320" indent="-274320" algn="just" fontAlgn="auto">
              <a:spcAft>
                <a:spcPts val="0"/>
              </a:spcAft>
              <a:buFont typeface="Wingdings 2"/>
              <a:buNone/>
              <a:defRPr/>
            </a:pPr>
            <a:r>
              <a:rPr lang="ru-RU" dirty="0" smtClean="0"/>
              <a:t>4.Проведение наблюдения: проведение финансового анализа, проведения первого собрания кредиторов</a:t>
            </a:r>
          </a:p>
          <a:p>
            <a:pPr marL="274320" indent="-274320" algn="just" fontAlgn="auto">
              <a:spcAft>
                <a:spcPts val="0"/>
              </a:spcAft>
              <a:buFont typeface="Wingdings 2"/>
              <a:buNone/>
              <a:defRPr/>
            </a:pPr>
            <a:r>
              <a:rPr lang="ru-RU" dirty="0" smtClean="0"/>
              <a:t>5.Открытие конкурсного производства на основании решения собрания кредиторов</a:t>
            </a:r>
          </a:p>
          <a:p>
            <a:pPr marL="274320" indent="-274320" algn="just" fontAlgn="auto">
              <a:spcAft>
                <a:spcPts val="0"/>
              </a:spcAft>
              <a:buFont typeface="Wingdings 2"/>
              <a:buNone/>
              <a:defRPr/>
            </a:pPr>
            <a:r>
              <a:rPr lang="ru-RU" dirty="0" smtClean="0"/>
              <a:t>6.Конкурсное производство. Инвентаризация, оценка и реализация имущества</a:t>
            </a:r>
          </a:p>
          <a:p>
            <a:pPr marL="274320" indent="-274320" algn="just" fontAlgn="auto">
              <a:spcAft>
                <a:spcPts val="0"/>
              </a:spcAft>
              <a:buFont typeface="Wingdings 2"/>
              <a:buNone/>
              <a:defRPr/>
            </a:pPr>
            <a:r>
              <a:rPr lang="ru-RU" dirty="0" smtClean="0"/>
              <a:t>7.Завершение КП. Исключение из ЕГРЮЛ</a:t>
            </a:r>
          </a:p>
          <a:p>
            <a:pPr marL="274320" indent="-274320" fontAlgn="auto">
              <a:spcAft>
                <a:spcPts val="0"/>
              </a:spcAft>
              <a:buFont typeface="Wingdings 2"/>
              <a:buChar char=""/>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071546"/>
            <a:ext cx="7239000" cy="1143000"/>
          </a:xfrm>
        </p:spPr>
        <p:txBody>
          <a:bodyPr>
            <a:noAutofit/>
          </a:bodyPr>
          <a:lstStyle/>
          <a:p>
            <a:pPr algn="ctr" fontAlgn="auto">
              <a:spcAft>
                <a:spcPts val="0"/>
              </a:spcAft>
              <a:defRPr/>
            </a:pPr>
            <a:r>
              <a:rPr lang="ru-RU" sz="4000" i="1" dirty="0" smtClean="0"/>
              <a:t>Субъекты процесса банкротства:</a:t>
            </a:r>
            <a:r>
              <a:rPr lang="ru-RU" sz="4000" dirty="0" smtClean="0"/>
              <a:t/>
            </a:r>
            <a:br>
              <a:rPr lang="ru-RU" sz="4000" dirty="0" smtClean="0"/>
            </a:br>
            <a:endParaRPr lang="ru-RU" sz="4000" dirty="0"/>
          </a:p>
        </p:txBody>
      </p:sp>
      <p:sp>
        <p:nvSpPr>
          <p:cNvPr id="20482" name="Содержимое 2"/>
          <p:cNvSpPr>
            <a:spLocks noGrp="1"/>
          </p:cNvSpPr>
          <p:nvPr>
            <p:ph idx="1"/>
          </p:nvPr>
        </p:nvSpPr>
        <p:spPr>
          <a:xfrm>
            <a:off x="250825" y="1916113"/>
            <a:ext cx="7416800" cy="4537075"/>
          </a:xfrm>
        </p:spPr>
        <p:txBody>
          <a:bodyPr/>
          <a:lstStyle/>
          <a:p>
            <a:r>
              <a:rPr lang="ru-RU" i="1" smtClean="0"/>
              <a:t>Должник (банкрот)</a:t>
            </a:r>
          </a:p>
          <a:p>
            <a:r>
              <a:rPr lang="ru-RU" i="1" smtClean="0"/>
              <a:t>Кредиторы (комитет кредиторов)</a:t>
            </a:r>
          </a:p>
          <a:p>
            <a:r>
              <a:rPr lang="ru-RU" i="1" smtClean="0"/>
              <a:t>Реабилитационный управляющий.</a:t>
            </a:r>
          </a:p>
          <a:p>
            <a:r>
              <a:rPr lang="ru-RU" i="1" smtClean="0"/>
              <a:t>Конкурсный управляющий (ликвидатор)</a:t>
            </a:r>
          </a:p>
          <a:p>
            <a:endParaRPr lang="ru-RU" i="1" smtClean="0"/>
          </a:p>
        </p:txBody>
      </p:sp>
      <p:pic>
        <p:nvPicPr>
          <p:cNvPr id="20483" name="Рисунок 5" descr="1_53d25fe7c167253d25fe7c16b2.jpg"/>
          <p:cNvPicPr>
            <a:picLocks noChangeAspect="1"/>
          </p:cNvPicPr>
          <p:nvPr/>
        </p:nvPicPr>
        <p:blipFill>
          <a:blip r:embed="rId2"/>
          <a:srcRect/>
          <a:stretch>
            <a:fillRect/>
          </a:stretch>
        </p:blipFill>
        <p:spPr bwMode="auto">
          <a:xfrm>
            <a:off x="2484438" y="3860800"/>
            <a:ext cx="3743325" cy="2808288"/>
          </a:xfrm>
          <a:prstGeom prst="rect">
            <a:avLst/>
          </a:prstGeom>
          <a:noFill/>
          <a:ln w="9525">
            <a:noFill/>
            <a:miter lim="800000"/>
            <a:headEnd/>
            <a:tailEnd/>
          </a:ln>
        </p:spPr>
      </p:pic>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ru-RU" i="1" dirty="0" smtClean="0"/>
              <a:t>Участники системы банкротства</a:t>
            </a:r>
            <a:endParaRPr lang="ru-RU" i="1" dirty="0"/>
          </a:p>
        </p:txBody>
      </p:sp>
      <p:sp>
        <p:nvSpPr>
          <p:cNvPr id="3" name="Содержимое 2"/>
          <p:cNvSpPr>
            <a:spLocks noGrp="1"/>
          </p:cNvSpPr>
          <p:nvPr>
            <p:ph idx="1"/>
          </p:nvPr>
        </p:nvSpPr>
        <p:spPr/>
        <p:txBody>
          <a:bodyPr>
            <a:normAutofit fontScale="77500" lnSpcReduction="20000"/>
          </a:bodyPr>
          <a:lstStyle/>
          <a:p>
            <a:pPr marL="274320" indent="-274320" algn="just" fontAlgn="auto">
              <a:spcAft>
                <a:spcPts val="0"/>
              </a:spcAft>
              <a:buFont typeface="Wingdings 2"/>
              <a:buChar char=""/>
              <a:defRPr/>
            </a:pPr>
            <a:r>
              <a:rPr lang="ru-RU" b="1" i="1" dirty="0" smtClean="0"/>
              <a:t>Должник</a:t>
            </a:r>
            <a:r>
              <a:rPr lang="ru-RU" i="1" dirty="0" smtClean="0"/>
              <a:t> (банкрот) </a:t>
            </a:r>
            <a:r>
              <a:rPr lang="ru-RU" dirty="0" smtClean="0"/>
              <a:t>- должник, несостоятельность которого установлена судом.</a:t>
            </a:r>
          </a:p>
          <a:p>
            <a:pPr marL="274320" indent="-274320" algn="just" fontAlgn="auto">
              <a:spcAft>
                <a:spcPts val="0"/>
              </a:spcAft>
              <a:buFont typeface="Wingdings 2"/>
              <a:buChar char=""/>
              <a:defRPr/>
            </a:pPr>
            <a:r>
              <a:rPr lang="ru-RU" b="1" i="1" dirty="0" smtClean="0"/>
              <a:t>Кредиторы</a:t>
            </a:r>
            <a:r>
              <a:rPr lang="ru-RU" i="1" dirty="0" smtClean="0"/>
              <a:t> (комитет кредиторов) </a:t>
            </a:r>
            <a:r>
              <a:rPr lang="ru-RU" dirty="0" smtClean="0"/>
              <a:t>- лицо, имеющее к должнику имущественные требования, возникающие из гражданско-правовых и иных его обязательств, включая обязательства по оплате труда, выплате авторского вознаграждения, налогам и другим обязательным платежам в бюджет</a:t>
            </a:r>
          </a:p>
          <a:p>
            <a:pPr marL="274320" indent="-274320" algn="just" fontAlgn="auto">
              <a:spcAft>
                <a:spcPts val="0"/>
              </a:spcAft>
              <a:buFont typeface="Wingdings 2"/>
              <a:buChar char=""/>
              <a:defRPr/>
            </a:pPr>
            <a:r>
              <a:rPr lang="ru-RU" b="1" i="1" dirty="0" smtClean="0"/>
              <a:t>Реабилитационный управляющий </a:t>
            </a:r>
            <a:r>
              <a:rPr lang="ru-RU" dirty="0" smtClean="0"/>
              <a:t>- лицо, которому передаются в порядке, установленном Законом, функции управления имуществом и делами несостоятельного должника на период реабилитационной процедуры. </a:t>
            </a:r>
          </a:p>
          <a:p>
            <a:pPr marL="274320" indent="-274320" fontAlgn="auto">
              <a:spcAft>
                <a:spcPts val="0"/>
              </a:spcAft>
              <a:buFont typeface="Wingdings 2"/>
              <a:buChar char=""/>
              <a:defRPr/>
            </a:pPr>
            <a:r>
              <a:rPr lang="ru-RU" b="1" i="1" dirty="0" smtClean="0"/>
              <a:t>Конкурсный управляющий </a:t>
            </a:r>
            <a:r>
              <a:rPr lang="ru-RU" i="1" dirty="0" smtClean="0"/>
              <a:t>(ликвидатор) </a:t>
            </a:r>
            <a:r>
              <a:rPr lang="ru-RU" dirty="0" smtClean="0"/>
              <a:t>- лицо, назначенное в установленном порядке для осуществления конкурсного производства. </a:t>
            </a:r>
          </a:p>
          <a:p>
            <a:pPr marL="274320" indent="-274320" fontAlgn="auto">
              <a:spcAft>
                <a:spcPts val="0"/>
              </a:spcAft>
              <a:buFont typeface="Wingdings 2"/>
              <a:buChar char=""/>
              <a:defRPr/>
            </a:pPr>
            <a:endParaRPr lang="ru-RU" dirty="0"/>
          </a:p>
        </p:txBody>
      </p:sp>
      <p:pic>
        <p:nvPicPr>
          <p:cNvPr id="21507" name="Рисунок 4" descr="sudeb.prets+bankrot.png"/>
          <p:cNvPicPr>
            <a:picLocks noChangeAspect="1"/>
          </p:cNvPicPr>
          <p:nvPr/>
        </p:nvPicPr>
        <p:blipFill>
          <a:blip r:embed="rId2"/>
          <a:srcRect/>
          <a:stretch>
            <a:fillRect/>
          </a:stretch>
        </p:blipFill>
        <p:spPr bwMode="auto">
          <a:xfrm>
            <a:off x="6300788" y="4581525"/>
            <a:ext cx="1584325" cy="2084388"/>
          </a:xfrm>
          <a:prstGeom prst="rect">
            <a:avLst/>
          </a:prstGeom>
          <a:noFill/>
          <a:ln w="9525">
            <a:noFill/>
            <a:miter lim="800000"/>
            <a:headEnd/>
            <a:tailEnd/>
          </a:ln>
        </p:spPr>
      </p:pic>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285860"/>
            <a:ext cx="8429652" cy="1143000"/>
          </a:xfrm>
        </p:spPr>
        <p:txBody>
          <a:bodyPr>
            <a:noAutofit/>
          </a:bodyPr>
          <a:lstStyle/>
          <a:p>
            <a:pPr algn="ctr" fontAlgn="auto">
              <a:spcAft>
                <a:spcPts val="0"/>
              </a:spcAft>
              <a:defRPr/>
            </a:pPr>
            <a:r>
              <a:rPr lang="ru-RU" sz="2800" i="1" dirty="0" smtClean="0"/>
              <a:t>Изначально в мировой практике законодательство о несостоятельности (банкротстве) развивалось по двум принципиально разным направлениям: </a:t>
            </a:r>
            <a:br>
              <a:rPr lang="ru-RU" sz="2800" i="1" dirty="0" smtClean="0"/>
            </a:br>
            <a:endParaRPr lang="ru-RU" sz="2800" i="1" dirty="0"/>
          </a:p>
        </p:txBody>
      </p:sp>
      <p:sp>
        <p:nvSpPr>
          <p:cNvPr id="22530" name="Содержимое 2"/>
          <p:cNvSpPr>
            <a:spLocks noGrp="1"/>
          </p:cNvSpPr>
          <p:nvPr>
            <p:ph sz="half" idx="1"/>
          </p:nvPr>
        </p:nvSpPr>
        <p:spPr>
          <a:xfrm>
            <a:off x="500063" y="2071688"/>
            <a:ext cx="3521075" cy="4525962"/>
          </a:xfrm>
        </p:spPr>
        <p:txBody>
          <a:bodyPr/>
          <a:lstStyle/>
          <a:p>
            <a:r>
              <a:rPr lang="ru-RU" sz="2400" i="1" smtClean="0"/>
              <a:t>- британская модель</a:t>
            </a:r>
            <a:r>
              <a:rPr lang="ru-RU" sz="2400" smtClean="0"/>
              <a:t> - способ возврата долгов кредиторам, который сопровождается ликвидацией предприятия-банкрота;</a:t>
            </a:r>
          </a:p>
          <a:p>
            <a:endParaRPr lang="ru-RU" sz="2400" smtClean="0"/>
          </a:p>
        </p:txBody>
      </p:sp>
      <p:sp>
        <p:nvSpPr>
          <p:cNvPr id="22531" name="Содержимое 3"/>
          <p:cNvSpPr>
            <a:spLocks noGrp="1"/>
          </p:cNvSpPr>
          <p:nvPr>
            <p:ph sz="half" idx="2"/>
          </p:nvPr>
        </p:nvSpPr>
        <p:spPr>
          <a:xfrm>
            <a:off x="4214813" y="2000250"/>
            <a:ext cx="3521075" cy="4525963"/>
          </a:xfrm>
        </p:spPr>
        <p:txBody>
          <a:bodyPr/>
          <a:lstStyle/>
          <a:p>
            <a:r>
              <a:rPr lang="ru-RU" sz="2400" i="1" smtClean="0"/>
              <a:t>- по американской модели</a:t>
            </a:r>
            <a:r>
              <a:rPr lang="ru-RU" sz="2400" smtClean="0"/>
              <a:t> - восстановить платежеспособность предприятия путем проведения реорганизационных процедур. </a:t>
            </a:r>
          </a:p>
          <a:p>
            <a:endParaRPr lang="ru-RU" sz="2400" smtClean="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127</TotalTime>
  <Words>1371</Words>
  <Application>Microsoft Office PowerPoint</Application>
  <PresentationFormat>Экран (4:3)</PresentationFormat>
  <Paragraphs>139</Paragraphs>
  <Slides>33</Slides>
  <Notes>0</Notes>
  <HiddenSlides>0</HiddenSlides>
  <MMClips>0</MMClips>
  <ScaleCrop>false</ScaleCrop>
  <HeadingPairs>
    <vt:vector size="8" baseType="variant">
      <vt:variant>
        <vt:lpstr>Использованные шрифты</vt:lpstr>
      </vt:variant>
      <vt:variant>
        <vt:i4>6</vt:i4>
      </vt:variant>
      <vt:variant>
        <vt:lpstr>Шаблон оформления</vt:lpstr>
      </vt:variant>
      <vt:variant>
        <vt:i4>5</vt:i4>
      </vt:variant>
      <vt:variant>
        <vt:lpstr>Внедренные серверы OLE</vt:lpstr>
      </vt:variant>
      <vt:variant>
        <vt:i4>1</vt:i4>
      </vt:variant>
      <vt:variant>
        <vt:lpstr>Заголовки слайдов</vt:lpstr>
      </vt:variant>
      <vt:variant>
        <vt:i4>33</vt:i4>
      </vt:variant>
    </vt:vector>
  </HeadingPairs>
  <TitlesOfParts>
    <vt:vector size="45" baseType="lpstr">
      <vt:lpstr>Trebuchet MS</vt:lpstr>
      <vt:lpstr>Arial</vt:lpstr>
      <vt:lpstr>Wingdings 2</vt:lpstr>
      <vt:lpstr>Wingdings</vt:lpstr>
      <vt:lpstr>Calibri</vt:lpstr>
      <vt:lpstr>Times New Roman</vt:lpstr>
      <vt:lpstr>Изящная</vt:lpstr>
      <vt:lpstr>Изящная</vt:lpstr>
      <vt:lpstr>Изящная</vt:lpstr>
      <vt:lpstr>Изящная</vt:lpstr>
      <vt:lpstr>Изящная</vt:lpstr>
      <vt:lpstr>Диаграмма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общие положения о банкротстве юридических лиц</dc:title>
  <dc:creator>Loner-XP</dc:creator>
  <cp:lastModifiedBy>User</cp:lastModifiedBy>
  <cp:revision>17</cp:revision>
  <dcterms:created xsi:type="dcterms:W3CDTF">2015-01-25T13:41:27Z</dcterms:created>
  <dcterms:modified xsi:type="dcterms:W3CDTF">2016-03-01T07:30:19Z</dcterms:modified>
</cp:coreProperties>
</file>