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56"/>
  </p:notesMasterIdLst>
  <p:sldIdLst>
    <p:sldId id="270" r:id="rId2"/>
    <p:sldId id="295" r:id="rId3"/>
    <p:sldId id="296" r:id="rId4"/>
    <p:sldId id="297" r:id="rId5"/>
    <p:sldId id="319" r:id="rId6"/>
    <p:sldId id="298" r:id="rId7"/>
    <p:sldId id="320" r:id="rId8"/>
    <p:sldId id="273" r:id="rId9"/>
    <p:sldId id="274" r:id="rId10"/>
    <p:sldId id="268" r:id="rId11"/>
    <p:sldId id="271" r:id="rId12"/>
    <p:sldId id="277" r:id="rId13"/>
    <p:sldId id="272" r:id="rId14"/>
    <p:sldId id="321" r:id="rId15"/>
    <p:sldId id="322" r:id="rId16"/>
    <p:sldId id="257" r:id="rId17"/>
    <p:sldId id="269" r:id="rId18"/>
    <p:sldId id="260" r:id="rId19"/>
    <p:sldId id="262" r:id="rId20"/>
    <p:sldId id="328" r:id="rId21"/>
    <p:sldId id="323" r:id="rId22"/>
    <p:sldId id="324" r:id="rId23"/>
    <p:sldId id="326" r:id="rId24"/>
    <p:sldId id="263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94" r:id="rId33"/>
    <p:sldId id="285" r:id="rId34"/>
    <p:sldId id="286" r:id="rId35"/>
    <p:sldId id="287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79" autoAdjust="0"/>
  </p:normalViewPr>
  <p:slideViewPr>
    <p:cSldViewPr>
      <p:cViewPr>
        <p:scale>
          <a:sx n="75" d="100"/>
          <a:sy n="75" d="100"/>
        </p:scale>
        <p:origin x="-4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099A9-B6F2-47BE-BACF-02442B4C6C55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DA3FE-6A08-4586-8FFF-A2FB1B31A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754DC9-9F22-484E-88D0-45D39AFA5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Заметка </a:t>
            </a:r>
            <a:r>
              <a:rPr lang="ru-RU" baseline="0" dirty="0" smtClean="0"/>
              <a:t> </a:t>
            </a:r>
          </a:p>
          <a:p>
            <a:r>
              <a:rPr lang="ru-RU" baseline="0" dirty="0" smtClean="0"/>
              <a:t>Зам</a:t>
            </a:r>
          </a:p>
          <a:p>
            <a:r>
              <a:rPr lang="ru-RU" baseline="0" dirty="0" err="1" smtClean="0"/>
              <a:t>Ет</a:t>
            </a:r>
            <a:endParaRPr lang="ru-RU" baseline="0" dirty="0" smtClean="0"/>
          </a:p>
          <a:p>
            <a:r>
              <a:rPr lang="ru-RU" baseline="0" smtClean="0"/>
              <a:t>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DA3FE-6A08-4586-8FFF-A2FB1B31A40C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0531B-90CD-446D-B282-E9F373032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5EE79-DCB8-4B69-B18E-E76B4BECA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3233A-86F8-4D87-9590-C761EF5B4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33A43-8DB7-48E4-A925-2DDB6117B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1490-1776-4616-8F05-2D20695A6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EE60C-EBD0-4160-B065-B288B2AAC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76AC6-E11C-4128-A301-46C16A4C8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BD84F-12E4-4596-BDFD-7E280B078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1253D-7A65-446A-B414-F995420AB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503A1-3862-4E61-8933-F84CBF3DB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2AAB4-AA4D-4CAB-A365-C81EB2F2C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D292F-AEB0-420A-B5FD-345AB82B9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83B17D-21C8-4A9A-93BD-03BDD50D2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ransition spd="med">
    <p:cover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642938" y="857250"/>
            <a:ext cx="7772400" cy="4321175"/>
          </a:xfrm>
        </p:spPr>
        <p:txBody>
          <a:bodyPr/>
          <a:lstStyle/>
          <a:p>
            <a:pPr eaLnBrk="1" hangingPunct="1"/>
            <a:r>
              <a:rPr lang="ru-RU" sz="2400" dirty="0" err="1" smtClean="0"/>
              <a:t>Костанайский</a:t>
            </a:r>
            <a:r>
              <a:rPr lang="ru-RU" sz="2400" dirty="0" smtClean="0"/>
              <a:t> государственный университет </a:t>
            </a:r>
            <a:br>
              <a:rPr lang="ru-RU" sz="2400" dirty="0" smtClean="0"/>
            </a:br>
            <a:r>
              <a:rPr lang="ru-RU" sz="2400" dirty="0" smtClean="0"/>
              <a:t>им. А. </a:t>
            </a:r>
            <a:r>
              <a:rPr lang="ru-RU" sz="2400" dirty="0" err="1" smtClean="0"/>
              <a:t>Байтурсынова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smtClean="0">
                <a:solidFill>
                  <a:srgbClr val="FF0000"/>
                </a:solidFill>
              </a:rPr>
              <a:t>Теория и практика формирования исследовательской культуры учителя»</a:t>
            </a:r>
            <a:endParaRPr lang="ru-RU" sz="6600" b="1" dirty="0" smtClean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5732463"/>
            <a:ext cx="7772400" cy="398462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Костанай</a:t>
            </a:r>
            <a:r>
              <a:rPr lang="ru-RU" dirty="0" smtClean="0"/>
              <a:t>        </a:t>
            </a:r>
            <a:r>
              <a:rPr lang="ru-RU" dirty="0" smtClean="0"/>
              <a:t>2015</a:t>
            </a:r>
            <a:r>
              <a:rPr lang="en-US" dirty="0" smtClean="0"/>
              <a:t>                </a:t>
            </a:r>
            <a:r>
              <a:rPr lang="ru-RU" dirty="0" err="1" smtClean="0"/>
              <a:t>Поезжалов</a:t>
            </a:r>
            <a:r>
              <a:rPr lang="ru-RU" dirty="0" smtClean="0"/>
              <a:t> В.М. - доцент</a:t>
            </a:r>
            <a:endParaRPr lang="ru-RU" dirty="0" smtClean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b="1" smtClean="0"/>
              <a:t>Исследовательская </a:t>
            </a:r>
            <a:br>
              <a:rPr lang="ru-RU" sz="3800" b="1" smtClean="0"/>
            </a:br>
            <a:r>
              <a:rPr lang="ru-RU" sz="3800" b="1" smtClean="0"/>
              <a:t>культура учителя: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600200"/>
            <a:ext cx="9001156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sym typeface="Wingdings" pitchFamily="2" charset="2"/>
              </a:rPr>
              <a:t></a:t>
            </a:r>
            <a:r>
              <a:rPr lang="ru-RU" sz="2400" b="1" dirty="0" smtClean="0">
                <a:latin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</a:rPr>
              <a:t>Определенный способ и результат творческой самореализации учителя в инновационной деятельности.</a:t>
            </a:r>
            <a:endParaRPr lang="ru-RU" sz="2800" b="1" dirty="0" smtClean="0">
              <a:latin typeface="Times New Roman" pitchFamily="18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>
                <a:latin typeface="Times New Roman" pitchFamily="18" charset="0"/>
                <a:sym typeface="Wingdings" pitchFamily="2" charset="2"/>
              </a:rPr>
              <a:t></a:t>
            </a:r>
            <a:r>
              <a:rPr lang="ru-RU" sz="2800" b="1" dirty="0" smtClean="0">
                <a:latin typeface="Times New Roman" pitchFamily="18" charset="0"/>
              </a:rPr>
              <a:t> Личностное свойство и определенная степень владения приемами и способами решения педагогических задач.</a:t>
            </a:r>
            <a:endParaRPr lang="ru-RU" sz="2800" b="1" dirty="0" smtClean="0">
              <a:latin typeface="Times New Roman" pitchFamily="18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>
                <a:latin typeface="Times New Roman" pitchFamily="18" charset="0"/>
                <a:sym typeface="Wingdings" pitchFamily="2" charset="2"/>
              </a:rPr>
              <a:t></a:t>
            </a:r>
            <a:r>
              <a:rPr lang="ru-RU" sz="2800" b="1" dirty="0" smtClean="0">
                <a:latin typeface="Times New Roman" pitchFamily="18" charset="0"/>
              </a:rPr>
              <a:t> Способности, которые проявляются в творческой профессиональной деятельности и характеризующие особенности сознания, профессионального мышления учителя.</a:t>
            </a:r>
            <a:endParaRPr lang="ru-RU" sz="2800" b="1" dirty="0" smtClean="0">
              <a:latin typeface="Times New Roman" pitchFamily="18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>
                <a:latin typeface="Times New Roman" pitchFamily="18" charset="0"/>
                <a:sym typeface="Wingdings" pitchFamily="2" charset="2"/>
              </a:rPr>
              <a:t></a:t>
            </a:r>
            <a:r>
              <a:rPr lang="ru-RU" sz="2800" b="1" dirty="0" smtClean="0">
                <a:latin typeface="Times New Roman" pitchFamily="18" charset="0"/>
              </a:rPr>
              <a:t> Источник новых знаний и умений, обеспечивающих творческое профессиональное развитие учителя, стремление к самосовершенствованию.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565400"/>
            <a:ext cx="7772400" cy="35655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solidFill>
                  <a:srgbClr val="FF0000"/>
                </a:solidFill>
              </a:rPr>
              <a:t>Составляющие компетентности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1.	насколько современный учитель подготовлен профессионально (в ВУЗах, </a:t>
            </a:r>
            <a:r>
              <a:rPr lang="ru-RU" sz="2000" dirty="0" err="1" smtClean="0"/>
              <a:t>СУЗах</a:t>
            </a:r>
            <a:r>
              <a:rPr lang="ru-RU" sz="2000" dirty="0" smtClean="0"/>
              <a:t>), насколько готов в дальнейшем осуществлять свои профессиональные функции;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2.	насколько «хватит» его профессиональных способностей, данных; насколько он готов совершенствоваться;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3.	насколько он качественно способен в зависимости от своей подготовки и потенциала, выполнять требования, предъявляемые ему в педагогической деятельности.</a:t>
            </a:r>
          </a:p>
        </p:txBody>
      </p:sp>
      <p:sp>
        <p:nvSpPr>
          <p:cNvPr id="10243" name="AutoShape 2"/>
          <p:cNvSpPr>
            <a:spLocks noChangeArrowheads="1"/>
          </p:cNvSpPr>
          <p:nvPr/>
        </p:nvSpPr>
        <p:spPr bwMode="auto">
          <a:xfrm>
            <a:off x="323850" y="238125"/>
            <a:ext cx="2519363" cy="2111375"/>
          </a:xfrm>
          <a:prstGeom prst="rightArrowCallout">
            <a:avLst>
              <a:gd name="adj1" fmla="val 25000"/>
              <a:gd name="adj2" fmla="val 25000"/>
              <a:gd name="adj3" fmla="val 25306"/>
              <a:gd name="adj4" fmla="val 66667"/>
            </a:avLst>
          </a:prstGeom>
          <a:solidFill>
            <a:srgbClr val="F4F4F4"/>
          </a:solidFill>
          <a:ln w="63500" cmpd="thickThin">
            <a:solidFill>
              <a:srgbClr val="4F81BD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1100">
                <a:latin typeface="Times New Roman" pitchFamily="18" charset="0"/>
              </a:rPr>
              <a:t>            1.                         </a:t>
            </a:r>
            <a:r>
              <a:rPr lang="ru-RU">
                <a:latin typeface="Times New Roman" pitchFamily="18" charset="0"/>
              </a:rPr>
              <a:t>Уровень профессионально-педагогической подготовленности</a:t>
            </a:r>
            <a:endParaRPr lang="ru-RU"/>
          </a:p>
        </p:txBody>
      </p:sp>
      <p:sp>
        <p:nvSpPr>
          <p:cNvPr id="10244" name="AutoShape 3"/>
          <p:cNvSpPr>
            <a:spLocks noChangeArrowheads="1"/>
          </p:cNvSpPr>
          <p:nvPr/>
        </p:nvSpPr>
        <p:spPr bwMode="auto">
          <a:xfrm>
            <a:off x="2851150" y="285750"/>
            <a:ext cx="3219450" cy="2047875"/>
          </a:xfrm>
          <a:prstGeom prst="leftRightArrowCallout">
            <a:avLst>
              <a:gd name="adj1" fmla="val 25000"/>
              <a:gd name="adj2" fmla="val 25000"/>
              <a:gd name="adj3" fmla="val 20321"/>
              <a:gd name="adj4" fmla="val 50000"/>
            </a:avLst>
          </a:prstGeom>
          <a:solidFill>
            <a:srgbClr val="F4F4F4"/>
          </a:solidFill>
          <a:ln w="63500" cmpd="thickThin">
            <a:solidFill>
              <a:srgbClr val="4F81BD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100">
                <a:latin typeface="Times New Roman" pitchFamily="18" charset="0"/>
              </a:rPr>
              <a:t>2.                                   </a:t>
            </a:r>
            <a:r>
              <a:rPr lang="ru-RU" sz="2000">
                <a:latin typeface="Times New Roman" pitchFamily="18" charset="0"/>
              </a:rPr>
              <a:t>Личностный профессиональный потенциал</a:t>
            </a:r>
            <a:endParaRPr lang="ru-RU" sz="2000"/>
          </a:p>
        </p:txBody>
      </p:sp>
      <p:sp>
        <p:nvSpPr>
          <p:cNvPr id="10245" name="AutoShape 4"/>
          <p:cNvSpPr>
            <a:spLocks noChangeArrowheads="1"/>
          </p:cNvSpPr>
          <p:nvPr/>
        </p:nvSpPr>
        <p:spPr bwMode="auto">
          <a:xfrm>
            <a:off x="6070600" y="249238"/>
            <a:ext cx="2592388" cy="2016125"/>
          </a:xfrm>
          <a:prstGeom prst="leftArrowCallout">
            <a:avLst>
              <a:gd name="adj1" fmla="val 25000"/>
              <a:gd name="adj2" fmla="val 25000"/>
              <a:gd name="adj3" fmla="val 23359"/>
              <a:gd name="adj4" fmla="val 66667"/>
            </a:avLst>
          </a:prstGeom>
          <a:solidFill>
            <a:srgbClr val="F4F4F4"/>
          </a:solidFill>
          <a:ln w="63500" cmpd="thickThin">
            <a:solidFill>
              <a:srgbClr val="4F81BD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100">
                <a:latin typeface="Times New Roman" pitchFamily="18" charset="0"/>
              </a:rPr>
              <a:t>3.                                 </a:t>
            </a:r>
            <a:r>
              <a:rPr lang="ru-RU" sz="2000">
                <a:latin typeface="Times New Roman" pitchFamily="18" charset="0"/>
              </a:rPr>
              <a:t>Требования в педагогической деятельности</a:t>
            </a:r>
            <a:endParaRPr lang="ru-RU" sz="200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/>
            <a:r>
              <a:rPr lang="ru-RU" sz="4400" b="1" dirty="0" smtClean="0"/>
              <a:t>Учащимся свойственно </a:t>
            </a:r>
            <a:r>
              <a:rPr lang="ru-RU" sz="4400" b="1" dirty="0" smtClean="0">
                <a:solidFill>
                  <a:srgbClr val="FF0000"/>
                </a:solidFill>
              </a:rPr>
              <a:t>стремление изведать неизведанное, познать новое, добиться результата</a:t>
            </a:r>
          </a:p>
          <a:p>
            <a:pPr eaLnBrk="1" hangingPunct="1"/>
            <a:r>
              <a:rPr lang="ru-RU" sz="4400" b="1" dirty="0" smtClean="0"/>
              <a:t>А не есть ли все это </a:t>
            </a:r>
            <a:r>
              <a:rPr lang="ru-RU" sz="4400" b="1" dirty="0" smtClean="0">
                <a:solidFill>
                  <a:srgbClr val="FF0000"/>
                </a:solidFill>
              </a:rPr>
              <a:t>ИССЛЕДОВАТЕЛЬСКАЯ ДЕЯТЕЛЬНОСТЬ? </a:t>
            </a:r>
          </a:p>
          <a:p>
            <a:pPr eaLnBrk="1" hangingPunct="1"/>
            <a:r>
              <a:rPr lang="ru-RU" sz="4400" b="1" dirty="0" smtClean="0"/>
              <a:t>Кто и как ее осуществляет?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395288" y="404813"/>
            <a:ext cx="7772400" cy="5754687"/>
          </a:xfrm>
        </p:spPr>
        <p:txBody>
          <a:bodyPr/>
          <a:lstStyle/>
          <a:p>
            <a:pPr eaLnBrk="1" hangingPunct="1"/>
            <a:r>
              <a:rPr lang="ru-RU" smtClean="0"/>
              <a:t>ИССЛЕДОВАТЕЛЬСКАЯ ДЕЯТЕЛЬНОСТЬ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850" y="1412875"/>
            <a:ext cx="2879725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УЧИТЕЛЯ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25975" y="1401763"/>
            <a:ext cx="3168650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dirty="0"/>
              <a:t>Ученика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511175" y="836613"/>
            <a:ext cx="2332038" cy="576262"/>
          </a:xfrm>
          <a:prstGeom prst="downArrow">
            <a:avLst>
              <a:gd name="adj1" fmla="val 50000"/>
              <a:gd name="adj2" fmla="val 610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040313" y="836613"/>
            <a:ext cx="2339975" cy="504825"/>
          </a:xfrm>
          <a:prstGeom prst="downArrow">
            <a:avLst>
              <a:gd name="adj1" fmla="val 50000"/>
              <a:gd name="adj2" fmla="val 474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210300" y="2060575"/>
            <a:ext cx="484188" cy="488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677988" y="2060575"/>
            <a:ext cx="484187" cy="488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3088" y="2549525"/>
            <a:ext cx="2692400" cy="1239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buFontTx/>
              <a:buAutoNum type="arabicPeriod"/>
              <a:defRPr/>
            </a:pPr>
            <a:r>
              <a:rPr lang="ru-RU" dirty="0"/>
              <a:t>Узко – специальная</a:t>
            </a:r>
          </a:p>
          <a:p>
            <a:pPr algn="ctr">
              <a:defRPr/>
            </a:pPr>
            <a:r>
              <a:rPr lang="ru-RU" dirty="0"/>
              <a:t>2. Методическая</a:t>
            </a:r>
          </a:p>
          <a:p>
            <a:pPr algn="ctr">
              <a:defRPr/>
            </a:pPr>
            <a:r>
              <a:rPr lang="ru-RU" dirty="0"/>
              <a:t>3. Социально –психологическая</a:t>
            </a:r>
          </a:p>
          <a:p>
            <a:pPr algn="ctr">
              <a:defRPr/>
            </a:pPr>
            <a:r>
              <a:rPr lang="ru-RU" dirty="0"/>
              <a:t>4. </a:t>
            </a:r>
            <a:r>
              <a:rPr lang="ru-RU" dirty="0" err="1"/>
              <a:t>Аутопсихологическая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859338" y="2549525"/>
            <a:ext cx="2935287" cy="1311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buFontTx/>
              <a:buAutoNum type="arabicPeriod"/>
              <a:defRPr/>
            </a:pPr>
            <a:r>
              <a:rPr lang="ru-RU" dirty="0"/>
              <a:t>Урочная форма.</a:t>
            </a:r>
          </a:p>
          <a:p>
            <a:pPr algn="ctr">
              <a:defRPr/>
            </a:pPr>
            <a:r>
              <a:rPr lang="ru-RU" dirty="0"/>
              <a:t>2. Реферат</a:t>
            </a:r>
          </a:p>
          <a:p>
            <a:pPr algn="ctr">
              <a:defRPr/>
            </a:pPr>
            <a:r>
              <a:rPr lang="ru-RU" dirty="0"/>
              <a:t>3. Портфолио</a:t>
            </a:r>
          </a:p>
          <a:p>
            <a:pPr algn="ctr">
              <a:defRPr/>
            </a:pPr>
            <a:r>
              <a:rPr lang="ru-RU" dirty="0"/>
              <a:t>4. Исследовательская работа, проект</a:t>
            </a:r>
          </a:p>
        </p:txBody>
      </p:sp>
      <p:sp>
        <p:nvSpPr>
          <p:cNvPr id="21" name="Стрелка вниз 20"/>
          <p:cNvSpPr/>
          <p:nvPr/>
        </p:nvSpPr>
        <p:spPr>
          <a:xfrm>
            <a:off x="1677988" y="3860800"/>
            <a:ext cx="4910137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с двумя вырезанными соседними углами 22"/>
          <p:cNvSpPr/>
          <p:nvPr/>
        </p:nvSpPr>
        <p:spPr>
          <a:xfrm>
            <a:off x="1763713" y="4292600"/>
            <a:ext cx="5100637" cy="936625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поисково-исследовательский ,  </a:t>
            </a:r>
            <a:r>
              <a:rPr lang="ru-RU" dirty="0" err="1"/>
              <a:t>внедренческо</a:t>
            </a:r>
            <a:r>
              <a:rPr lang="ru-RU" dirty="0"/>
              <a:t>-исследовательский  типы исследовательской деятельности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2843213" y="5229225"/>
            <a:ext cx="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403350" y="5445125"/>
            <a:ext cx="1862138" cy="579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ШКОЛЬНЫЙ</a:t>
            </a:r>
          </a:p>
        </p:txBody>
      </p:sp>
      <p:cxnSp>
        <p:nvCxnSpPr>
          <p:cNvPr id="28" name="Прямая со стрелкой 27"/>
          <p:cNvCxnSpPr>
            <a:stCxn id="23" idx="1"/>
          </p:cNvCxnSpPr>
          <p:nvPr/>
        </p:nvCxnSpPr>
        <p:spPr>
          <a:xfrm>
            <a:off x="4313238" y="5229225"/>
            <a:ext cx="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635375" y="5411788"/>
            <a:ext cx="1660525" cy="1225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Учебно-исследовательский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6327775" y="5229225"/>
            <a:ext cx="0" cy="182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508625" y="5411788"/>
            <a:ext cx="2735263" cy="612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Научно – </a:t>
            </a:r>
            <a:r>
              <a:rPr lang="ru-RU" dirty="0" err="1"/>
              <a:t>исследоватедльский</a:t>
            </a:r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Признаки научно-педагогического мышления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1) умение наблюдать, анализировать и объяснять данные наблюдений, отделять существенные факты от несущественных; 2) умение проводить эксперимент (имеется в виду его постановка, объяснение и оформление результатов);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3) осознание гносеологического цикла и умение осуществлять активный поиск на его отдельных этапах;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4) понимание структуры теоретического знания;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5) овладение общенаучными идеями и принципами;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6) умение выделять главное в сложных явлениях природы, абстрагироваться, анализировать и обобщать материал;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7) осознание методов научного познания естествознания, их соотношения с общенаучной методологией;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8) умение рассматривать явления и процессы во взаимосвязи, вскрывать сущность предметов и явлений, видеть их противоречия .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285750" y="357188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smtClean="0"/>
              <a:t>Сравнение деятельности педагога-практика и педагога-исследователя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63" y="1285875"/>
          <a:ext cx="8310562" cy="4972065"/>
        </p:xfrm>
        <a:graphic>
          <a:graphicData uri="http://schemas.openxmlformats.org/drawingml/2006/table">
            <a:tbl>
              <a:tblPr/>
              <a:tblGrid>
                <a:gridCol w="2214562"/>
                <a:gridCol w="2857500"/>
                <a:gridCol w="3238500"/>
              </a:tblGrid>
              <a:tr h="622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Параметры сравнения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Педагог-практик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Педагог-исследователь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33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Имеет дело с единичным объектом, анализирует то, что «лежит на поверхности» педагогической деятельности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исследователя осуществляется на уровне сущности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74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Практика всегда поли-предметна (объективная действительность)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Наука – монопредметна (идеальные объекты)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97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 осваивает педагогическую действитель-ность обыденным педагогическим мышлением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Исследователь обладает теоретическим педагогическим мышлением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44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практического педагога бытовой, житейский лексикон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ученого характерен специализированный словарь и синтаксис научного языка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772400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Формирование и совершенствование исследовательских умений: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Осознанно повышать своё педагогическое мастерство.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Анализировать, критически оценивать, выделять ведущие идеи и результаты своей деятельности.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Внедрять в свою работу рекомендации психолого-педагогической науки и передового опыта.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Выбирать и обосновывать исследовательскую тему.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Подбирать соответствующую литературу, необходимую для осмысления темы исследования, и сопоставлять свой опыт с отраженным в литературе по данной проблеме.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Прогнозировать средства и методы исследования.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Определять и обосновывать объект, предмет, цель, гипотезу, задачи и этапы исследования.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Находить и применять соответствующие методики исследования.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Обобщать, описывать и литературно оформлять полученные результаты.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Формулировать выводы и рекомендации по окончании исследования и на их основе принимать решения.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Рефлексировать по итогам исследовательской работы.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b="1" smtClean="0"/>
              <a:t>Принципы педагогического исследования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5724525" y="1916113"/>
            <a:ext cx="2952750" cy="914400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Принцип</a:t>
            </a:r>
          </a:p>
          <a:p>
            <a:pPr algn="ctr"/>
            <a:r>
              <a:rPr lang="ru-RU" b="1">
                <a:latin typeface="Times New Roman" pitchFamily="18" charset="0"/>
              </a:rPr>
              <a:t> комплексного </a:t>
            </a:r>
          </a:p>
          <a:p>
            <a:pPr algn="ctr"/>
            <a:r>
              <a:rPr lang="ru-RU" b="1">
                <a:latin typeface="Times New Roman" pitchFamily="18" charset="0"/>
              </a:rPr>
              <a:t>использования методов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1619250" y="1916113"/>
            <a:ext cx="2952750" cy="914400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Принцип </a:t>
            </a:r>
          </a:p>
          <a:p>
            <a:pPr algn="ctr"/>
            <a:r>
              <a:rPr lang="ru-RU" b="1">
                <a:latin typeface="Times New Roman" pitchFamily="18" charset="0"/>
              </a:rPr>
              <a:t>целостного изучения </a:t>
            </a:r>
          </a:p>
          <a:p>
            <a:pPr algn="ctr"/>
            <a:r>
              <a:rPr lang="ru-RU" b="1">
                <a:latin typeface="Times New Roman" pitchFamily="18" charset="0"/>
              </a:rPr>
              <a:t>педагогического явления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5724525" y="3213100"/>
            <a:ext cx="2952750" cy="914400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Принцип </a:t>
            </a:r>
          </a:p>
          <a:p>
            <a:pPr algn="ctr"/>
            <a:r>
              <a:rPr lang="ru-RU" b="1">
                <a:latin typeface="Times New Roman" pitchFamily="18" charset="0"/>
              </a:rPr>
              <a:t>единства изучения </a:t>
            </a:r>
          </a:p>
          <a:p>
            <a:pPr algn="ctr"/>
            <a:r>
              <a:rPr lang="ru-RU" b="1">
                <a:latin typeface="Times New Roman" pitchFamily="18" charset="0"/>
              </a:rPr>
              <a:t>и воспитания ребенка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1619250" y="3141663"/>
            <a:ext cx="2952750" cy="914400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Принцип</a:t>
            </a:r>
          </a:p>
          <a:p>
            <a:pPr algn="ctr"/>
            <a:r>
              <a:rPr lang="ru-RU" b="1">
                <a:latin typeface="Times New Roman" pitchFamily="18" charset="0"/>
              </a:rPr>
              <a:t> объективности</a:t>
            </a: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5795963" y="4365625"/>
            <a:ext cx="2952750" cy="914400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Принцип </a:t>
            </a:r>
          </a:p>
          <a:p>
            <a:pPr algn="ctr"/>
            <a:r>
              <a:rPr lang="ru-RU" b="1">
                <a:latin typeface="Times New Roman" pitchFamily="18" charset="0"/>
              </a:rPr>
              <a:t>изучения явления </a:t>
            </a:r>
          </a:p>
          <a:p>
            <a:pPr algn="ctr"/>
            <a:r>
              <a:rPr lang="ru-RU" b="1">
                <a:latin typeface="Times New Roman" pitchFamily="18" charset="0"/>
              </a:rPr>
              <a:t>в изменении, развитии</a:t>
            </a: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1692275" y="4292600"/>
            <a:ext cx="2952750" cy="914400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Принцип</a:t>
            </a:r>
          </a:p>
          <a:p>
            <a:pPr algn="ctr"/>
            <a:r>
              <a:rPr lang="ru-RU" b="1">
                <a:latin typeface="Times New Roman" pitchFamily="18" charset="0"/>
              </a:rPr>
              <a:t> одновременного изучения </a:t>
            </a:r>
          </a:p>
          <a:p>
            <a:pPr algn="ctr"/>
            <a:r>
              <a:rPr lang="ru-RU" b="1">
                <a:latin typeface="Times New Roman" pitchFamily="18" charset="0"/>
              </a:rPr>
              <a:t>коллектива и личности</a:t>
            </a:r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5724525" y="5516563"/>
            <a:ext cx="2952750" cy="1131887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Принцип</a:t>
            </a:r>
          </a:p>
          <a:p>
            <a:pPr algn="ctr"/>
            <a:r>
              <a:rPr lang="ru-RU" b="1">
                <a:latin typeface="Times New Roman" pitchFamily="18" charset="0"/>
              </a:rPr>
              <a:t>глубинного рассмотрения </a:t>
            </a:r>
          </a:p>
          <a:p>
            <a:pPr algn="ctr"/>
            <a:r>
              <a:rPr lang="ru-RU" b="1">
                <a:latin typeface="Times New Roman" pitchFamily="18" charset="0"/>
              </a:rPr>
              <a:t>изучаемой проблемы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1619250" y="5516563"/>
            <a:ext cx="2952750" cy="1131887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Сочетание </a:t>
            </a:r>
          </a:p>
          <a:p>
            <a:pPr algn="ctr"/>
            <a:r>
              <a:rPr lang="ru-RU" b="1">
                <a:latin typeface="Times New Roman" pitchFamily="18" charset="0"/>
              </a:rPr>
              <a:t>научной смелости с</a:t>
            </a:r>
          </a:p>
          <a:p>
            <a:pPr algn="ctr"/>
            <a:r>
              <a:rPr lang="ru-RU" b="1">
                <a:latin typeface="Times New Roman" pitchFamily="18" charset="0"/>
              </a:rPr>
              <a:t> величайшей </a:t>
            </a:r>
          </a:p>
          <a:p>
            <a:pPr algn="ctr"/>
            <a:r>
              <a:rPr lang="ru-RU" b="1">
                <a:latin typeface="Times New Roman" pitchFamily="18" charset="0"/>
              </a:rPr>
              <a:t>предусмотрительностью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animBg="1"/>
      <p:bldP spid="23556" grpId="0" animBg="1"/>
      <p:bldP spid="23557" grpId="0" animBg="1"/>
      <p:bldP spid="23558" grpId="0" animBg="1"/>
      <p:bldP spid="23559" grpId="0" animBg="1"/>
      <p:bldP spid="23560" grpId="0" animBg="1"/>
      <p:bldP spid="23561" grpId="0" animBg="1"/>
      <p:bldP spid="235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b="1" smtClean="0"/>
              <a:t>Методы исследований, </a:t>
            </a:r>
            <a:br>
              <a:rPr lang="ru-RU" sz="3800" b="1" smtClean="0"/>
            </a:br>
            <a:r>
              <a:rPr lang="ru-RU" sz="3800" b="1" smtClean="0"/>
              <a:t>применяемые в педагогике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1116013" y="1773238"/>
            <a:ext cx="54721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/>
              <a:t>Педагогическое наблюдение</a:t>
            </a:r>
            <a:r>
              <a:rPr lang="ru-RU"/>
              <a:t> 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1547813" y="2708275"/>
            <a:ext cx="54721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b="1" i="1"/>
              <a:t>Исследовательская беседа</a:t>
            </a:r>
            <a:r>
              <a:rPr lang="ru-RU"/>
              <a:t>. 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1835150" y="3716338"/>
            <a:ext cx="547211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/>
              <a:t>Изучение школьной документации и </a:t>
            </a:r>
          </a:p>
          <a:p>
            <a:pPr algn="ctr"/>
            <a:r>
              <a:rPr lang="ru-RU" b="1" i="1"/>
              <a:t>продуктов деятельности учащихся</a:t>
            </a:r>
            <a:r>
              <a:rPr lang="ru-RU"/>
              <a:t>. 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2700338" y="4724400"/>
            <a:ext cx="54721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/>
              <a:t>Педагогический эксперимент</a:t>
            </a:r>
            <a:r>
              <a:rPr lang="ru-RU"/>
              <a:t> 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276600" y="5876925"/>
            <a:ext cx="547211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/>
              <a:t>Изучение и обобщение передового</a:t>
            </a:r>
            <a:r>
              <a:rPr lang="en-US" b="1" i="1"/>
              <a:t> </a:t>
            </a:r>
            <a:r>
              <a:rPr lang="ru-RU" b="1" i="1"/>
              <a:t>опыта 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302" grpId="0" animBg="1"/>
      <p:bldP spid="12303" grpId="0" animBg="1"/>
      <p:bldP spid="12304" grpId="0" animBg="1"/>
      <p:bldP spid="12305" grpId="0" animBg="1"/>
      <p:bldP spid="1230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smtClean="0"/>
              <a:t>Планирование и организация исследовательской деятельности</a:t>
            </a:r>
            <a:r>
              <a:rPr lang="ru-RU" sz="3200" b="1" i="1" smtClean="0"/>
              <a:t/>
            </a:r>
            <a:br>
              <a:rPr lang="ru-RU" sz="3200" b="1" i="1" smtClean="0"/>
            </a:br>
            <a:r>
              <a:rPr lang="ru-RU" sz="3200" b="1" i="1" smtClean="0"/>
              <a:t>(самообразовательная работа)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Работа с научно-педагогической литературой, каталогами.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Выбор, обоснование и формулировка темы исследования.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Составление и оформление библиографии по теме.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Упражнения по развитию собственно исследовательских умений.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Определение этапов и логического аппарата исследования.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Разработка конкретных методик и способов отслеживания результатов исследования.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Составление и защита программы исследования по проблемам:</a:t>
            </a:r>
            <a:endParaRPr lang="ru-RU" sz="2000" b="1" dirty="0" smtClean="0">
              <a:latin typeface="Times New Roman" pitchFamily="18" charset="0"/>
              <a:sym typeface="Wingdings" pitchFamily="2" charset="2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itchFamily="18" charset="0"/>
              </a:rPr>
              <a:t>изучение познавательных процессов учащихся;</a:t>
            </a:r>
            <a:endParaRPr lang="ru-RU" sz="2000" b="1" dirty="0" smtClean="0">
              <a:latin typeface="Times New Roman" pitchFamily="18" charset="0"/>
              <a:sym typeface="Wingdings" pitchFamily="2" charset="2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itchFamily="18" charset="0"/>
              </a:rPr>
              <a:t>исследование мотивации учения школьников.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Экспертиза разработанных программ исследования.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Повторение и систематизация знаний теоретического материала.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25"/>
          </a:xfrm>
        </p:spPr>
        <p:txBody>
          <a:bodyPr/>
          <a:lstStyle/>
          <a:p>
            <a:r>
              <a:rPr lang="ru-RU" sz="2800" b="1" smtClean="0"/>
              <a:t> ГОСУДАРСТВЕННАЯ ПРОГРАММА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развития образования Республики Казахстан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на 2011-2020 годы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ru-RU" sz="3600" b="1" smtClean="0">
                <a:solidFill>
                  <a:srgbClr val="FF0000"/>
                </a:solidFill>
              </a:rPr>
              <a:t>Современная система образования, внедрение инновационных форм и методов обучения предъявляют все более высокие требования к личности и профессиональной компетентности педагогических работников.</a:t>
            </a:r>
          </a:p>
          <a:p>
            <a:endParaRPr lang="ru-RU" smtClean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74638"/>
            <a:ext cx="7286625" cy="7254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Программа исследования, как правило, включает семь этапов.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42925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1 этап. </a:t>
            </a:r>
            <a:r>
              <a:rPr lang="ru-RU" dirty="0" smtClean="0"/>
              <a:t>Общее ознакомление с проблемой исследования, обоснование её актуальности, уровня разработанности, определения объекта и предмета, темы исследования, формулирование общей и промежуточных целей исследования и соотнесенных с целями задач.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2 этап. </a:t>
            </a:r>
            <a:r>
              <a:rPr lang="ru-RU" dirty="0" smtClean="0"/>
              <a:t>Выбор методологии - исходной концепции, опорных теоретических положений, единого, определяющего ход и предполагаемые результаты исследования замысла, исследовательского подхода.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3 этап. </a:t>
            </a:r>
            <a:r>
              <a:rPr lang="ru-RU" dirty="0" smtClean="0"/>
              <a:t>Построение гипотезы исследования - теоретической конструкции, истинность которой предстоит доказать.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4 этап. </a:t>
            </a:r>
            <a:r>
              <a:rPr lang="ru-RU" dirty="0" smtClean="0"/>
              <a:t>Выбор методов исследования. Проведение констатирующего эксперимента с целью установления исходного состояния предмета исследования.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5 этап. </a:t>
            </a:r>
            <a:r>
              <a:rPr lang="ru-RU" dirty="0" smtClean="0"/>
              <a:t>Организация и проведение преобразующего эксперимента.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6 этап. </a:t>
            </a:r>
            <a:r>
              <a:rPr lang="ru-RU" dirty="0" smtClean="0"/>
              <a:t>Анализ, интерпретация и оформление результатов исследования.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7 этап. </a:t>
            </a:r>
            <a:r>
              <a:rPr lang="ru-RU" dirty="0" smtClean="0"/>
              <a:t>Выработка практических рекомендаций.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Структура методологической культуры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857250"/>
            <a:ext cx="8572500" cy="50339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428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Содержание методологической рефлексии в виде вопросов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500" y="1397000"/>
          <a:ext cx="8143875" cy="4560890"/>
        </p:xfrm>
        <a:graphic>
          <a:graphicData uri="http://schemas.openxmlformats.org/drawingml/2006/table">
            <a:tbl>
              <a:tblPr/>
              <a:tblGrid>
                <a:gridCol w="4071938"/>
                <a:gridCol w="4071937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Проблема исследования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надо изучить из того, что ранее не было изучено?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исследования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назвать, чем мы собираемся заниматься?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Актуальность темы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 данную проблему нужно в настоящее время изучать?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 исследования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именно рассматривается в исследовании?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12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исследования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рассматривается объект, какие новые отношения, свойства, аспекты и функции объекта раскрывает данное исследование?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 eaLnBrk="1" hangingPunct="1"/>
            <a:r>
              <a:rPr lang="ru-RU" sz="1400" smtClean="0"/>
              <a:t>продолжение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500" y="642938"/>
          <a:ext cx="8072438" cy="5500688"/>
        </p:xfrm>
        <a:graphic>
          <a:graphicData uri="http://schemas.openxmlformats.org/drawingml/2006/table">
            <a:tbl>
              <a:tblPr/>
              <a:tblGrid>
                <a:gridCol w="2928930"/>
                <a:gridCol w="5143508"/>
              </a:tblGrid>
              <a:tr h="7858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Гипотеза и защищаемые положения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не очевидно в объекте, что исследователь видит в нем такого, чего не замечают другие?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 исследования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Какой результат исследователь намерен получать, каким он видит этот результат?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 исследования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нужно сделать, чтобы цель была достигнута?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Новизна исследования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сделано из того, что другими не было сделано, какие результаты получены впервые?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для науки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какие проблемы, концепции, отрасли науки вносятся изменения, направленные на развитие науки, пополняющие ее содержание?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57162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для практики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Какие конкретные недостатки практической педагогической деятельности можно исправить с помощью полученных в исследовании конкретных результатов?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b="1" smtClean="0"/>
              <a:t>Этапы </a:t>
            </a:r>
            <a:br>
              <a:rPr lang="ru-RU" sz="3800" b="1" smtClean="0"/>
            </a:br>
            <a:r>
              <a:rPr lang="ru-RU" sz="3800" b="1" smtClean="0"/>
              <a:t>самосовершенствования учителя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323849" y="1412776"/>
            <a:ext cx="8135937" cy="180019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Обобщение опыта</a:t>
            </a: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468314" y="2973201"/>
            <a:ext cx="7848600" cy="131989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latin typeface="Times New Roman" pitchFamily="18" charset="0"/>
              </a:rPr>
              <a:t>Подведение итогов работы за год</a:t>
            </a: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468313" y="4293096"/>
            <a:ext cx="4032250" cy="143777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latin typeface="Times New Roman" pitchFamily="18" charset="0"/>
              </a:rPr>
              <a:t>Начало систематической</a:t>
            </a:r>
          </a:p>
          <a:p>
            <a:pPr algn="ctr"/>
            <a:r>
              <a:rPr lang="ru-RU" sz="2000" b="1" dirty="0">
                <a:latin typeface="Times New Roman" pitchFamily="18" charset="0"/>
              </a:rPr>
              <a:t> творческой деятельности</a:t>
            </a: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4644008" y="4391025"/>
            <a:ext cx="3672905" cy="133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latin typeface="Times New Roman" pitchFamily="18" charset="0"/>
              </a:rPr>
              <a:t>Создание личной творческой</a:t>
            </a:r>
          </a:p>
          <a:p>
            <a:pPr algn="ctr"/>
            <a:r>
              <a:rPr lang="ru-RU" sz="2000" b="1" dirty="0">
                <a:latin typeface="Times New Roman" pitchFamily="18" charset="0"/>
              </a:rPr>
              <a:t>педагогической лаборатории</a:t>
            </a: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468313" y="5734050"/>
            <a:ext cx="7848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Подготовительный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4" grpId="0" animBg="1"/>
      <p:bldP spid="15365" grpId="0" animBg="1"/>
      <p:bldP spid="15366" grpId="0" animBg="1"/>
      <p:bldP spid="15367" grpId="0" animBg="1"/>
      <p:bldP spid="1536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11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5"/>
                </a:solidFill>
              </a:rPr>
              <a:t>Исследовательская работа учащихся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411663"/>
          </a:xfrm>
        </p:spPr>
        <p:txBody>
          <a:bodyPr/>
          <a:lstStyle/>
          <a:p>
            <a:pPr eaLnBrk="1" hangingPunct="1"/>
            <a:r>
              <a:rPr lang="ru-RU" smtClean="0"/>
              <a:t>Разграничение исследовательской деятельности учителя и ученика весьма условно. </a:t>
            </a:r>
            <a:r>
              <a:rPr lang="ru-RU" b="1" smtClean="0">
                <a:solidFill>
                  <a:srgbClr val="FF0000"/>
                </a:solidFill>
              </a:rPr>
              <a:t>Учитель формирует исследовательскую позицию и направляет исследовательскую деятельность ученика. </a:t>
            </a:r>
            <a:r>
              <a:rPr lang="ru-RU" smtClean="0"/>
              <a:t>Это взаимообуславливающий процесс: исследовательская работа учителя отражается на качестве и количестве исследовательских работ учащихся. 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eaLnBrk="1" hangingPunct="1"/>
            <a:r>
              <a:rPr lang="ru-RU" sz="4000" dirty="0" smtClean="0"/>
              <a:t>Под исследовательской деятельностью понимается деятельность, связанная с решением творческой, исследовательской задачи </a:t>
            </a:r>
            <a:r>
              <a:rPr lang="ru-RU" sz="4000" b="1" dirty="0" smtClean="0">
                <a:solidFill>
                  <a:srgbClr val="FF0000"/>
                </a:solidFill>
              </a:rPr>
              <a:t>с заранее неизвестным решением </a:t>
            </a:r>
            <a:r>
              <a:rPr lang="ru-RU" sz="4000" dirty="0" smtClean="0"/>
              <a:t>и предполагающая наличие основных этапов работы, характерных для исследований в науке.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Особое внимание в деятельности научно – исследовательской лаборатории уделяется учителю. При организации научно – исследовательской деятельности кардинально </a:t>
            </a:r>
            <a:r>
              <a:rPr lang="ru-RU" sz="3600" b="1" dirty="0" smtClean="0">
                <a:solidFill>
                  <a:srgbClr val="FF0000"/>
                </a:solidFill>
              </a:rPr>
              <a:t>меняется функция педагога:</a:t>
            </a:r>
            <a:r>
              <a:rPr lang="ru-RU" sz="3600" b="1" dirty="0" smtClean="0"/>
              <a:t> он перестает быть основным источником информации для учеников и становится организатором их собственно познавательной деятельности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5840413"/>
          </a:xfrm>
        </p:spPr>
        <p:txBody>
          <a:bodyPr/>
          <a:lstStyle/>
          <a:p>
            <a:pPr eaLnBrk="1" hangingPunct="1"/>
            <a:r>
              <a:rPr lang="ru-RU" sz="2800" dirty="0" err="1" smtClean="0"/>
              <a:t>Учебно</a:t>
            </a:r>
            <a:r>
              <a:rPr lang="ru-RU" sz="2800" dirty="0" smtClean="0"/>
              <a:t> – исследовательскую работу он организует с учащимися </a:t>
            </a:r>
            <a:r>
              <a:rPr lang="ru-RU" sz="2800" dirty="0" smtClean="0">
                <a:solidFill>
                  <a:srgbClr val="FF0000"/>
                </a:solidFill>
              </a:rPr>
              <a:t>по двум направлениям: </a:t>
            </a:r>
          </a:p>
          <a:p>
            <a:pPr eaLnBrk="1" hangingPunct="1"/>
            <a:r>
              <a:rPr lang="ru-RU" sz="2800" dirty="0" smtClean="0">
                <a:solidFill>
                  <a:srgbClr val="FF0000"/>
                </a:solidFill>
              </a:rPr>
              <a:t>- урочная</a:t>
            </a:r>
            <a:r>
              <a:rPr lang="ru-RU" sz="2800" dirty="0" smtClean="0"/>
              <a:t> </a:t>
            </a:r>
            <a:r>
              <a:rPr lang="ru-RU" sz="2800" dirty="0" err="1" smtClean="0"/>
              <a:t>учебно</a:t>
            </a:r>
            <a:r>
              <a:rPr lang="ru-RU" sz="2800" dirty="0" smtClean="0"/>
              <a:t> – исследовательская деятельность учащихся: проблемные уроки, семинары, практические и лабораторные занятия, урочные </a:t>
            </a:r>
            <a:r>
              <a:rPr lang="ru-RU" sz="2800" dirty="0" err="1" smtClean="0"/>
              <a:t>внутришкольные</a:t>
            </a:r>
            <a:r>
              <a:rPr lang="ru-RU" sz="2800" dirty="0" smtClean="0"/>
              <a:t> проекты, творческие домашние задания, международные проекты и др.</a:t>
            </a:r>
          </a:p>
          <a:p>
            <a:pPr eaLnBrk="1" hangingPunct="1"/>
            <a:r>
              <a:rPr lang="ru-RU" sz="2800" dirty="0" smtClean="0">
                <a:solidFill>
                  <a:srgbClr val="FF0000"/>
                </a:solidFill>
              </a:rPr>
              <a:t>- внеурочная </a:t>
            </a:r>
            <a:r>
              <a:rPr lang="ru-RU" sz="2800" dirty="0" smtClean="0"/>
              <a:t>учебно-исследовательская деятельность учащихся, которая является логическим продолжением урочной деятельности: реферативная работа; проектная работа по интересам; курсовые работы по предмету; учебно-исследовательские работы; научные работы; интеллектуальные марафоны; олимпиады; конференции.</a:t>
            </a:r>
          </a:p>
          <a:p>
            <a:pPr eaLnBrk="1" hangingPunct="1"/>
            <a:endParaRPr lang="ru-RU" sz="2800" dirty="0" smtClean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7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7030A0"/>
                </a:solidFill>
              </a:rPr>
              <a:t>Роль педагога на этапах организации исследовательской деятельности различна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eaLnBrk="1" hangingPunct="1"/>
            <a:r>
              <a:rPr lang="en-US" sz="4000" i="1" dirty="0" smtClean="0">
                <a:solidFill>
                  <a:srgbClr val="FF0000"/>
                </a:solidFill>
              </a:rPr>
              <a:t>I</a:t>
            </a:r>
            <a:r>
              <a:rPr lang="ru-RU" sz="4000" i="1" dirty="0" smtClean="0">
                <a:solidFill>
                  <a:srgbClr val="FF0000"/>
                </a:solidFill>
              </a:rPr>
              <a:t> этап</a:t>
            </a:r>
            <a:r>
              <a:rPr lang="ru-RU" sz="4000" i="1" dirty="0" smtClean="0"/>
              <a:t>.</a:t>
            </a:r>
            <a:r>
              <a:rPr lang="ru-RU" sz="4000" dirty="0" smtClean="0"/>
              <a:t> Диагностика. Выявление детей, предрасположенных к исследовательской работе. Роль учителя является доминирующей. Взаимодействие учителя и учащихся тесное.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r>
              <a:rPr lang="ru-RU" sz="4000" b="1" smtClean="0">
                <a:solidFill>
                  <a:srgbClr val="FF0000"/>
                </a:solidFill>
              </a:rPr>
              <a:t>Утрачена система трудового воспитания и профессиональной ориентации в школах, недостаточно количество кружков художественного и музыкального творчества, спортивных секций в школах и внешкольных организациях. 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7030A0"/>
                </a:solidFill>
              </a:rPr>
              <a:t>Роль педагога на этапах организации исследовательской деятельности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pPr eaLnBrk="1" hangingPunct="1"/>
            <a:r>
              <a:rPr lang="ru-RU" sz="4400" i="1" dirty="0" smtClean="0">
                <a:solidFill>
                  <a:srgbClr val="FF0000"/>
                </a:solidFill>
              </a:rPr>
              <a:t>II этап</a:t>
            </a:r>
            <a:r>
              <a:rPr lang="ru-RU" sz="4400" i="1" dirty="0" smtClean="0"/>
              <a:t>.</a:t>
            </a:r>
            <a:r>
              <a:rPr lang="ru-RU" sz="4400" dirty="0" smtClean="0"/>
              <a:t> Определение темы, целей, постановка задач. На этом этапе учитель уже выступает в роли консультанта. Роль учителя не является доминирующей.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7030A0"/>
                </a:solidFill>
              </a:rPr>
              <a:t>Роль педагога на этапах организации исследовательской деятельности</a:t>
            </a:r>
            <a:endParaRPr lang="ru-RU" dirty="0" smtClean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pPr eaLnBrk="1" hangingPunct="1"/>
            <a:r>
              <a:rPr lang="ru-RU" sz="4400" i="1" dirty="0" smtClean="0">
                <a:solidFill>
                  <a:srgbClr val="FF0000"/>
                </a:solidFill>
              </a:rPr>
              <a:t>III этап</a:t>
            </a:r>
            <a:r>
              <a:rPr lang="ru-RU" sz="4400" i="1" dirty="0" smtClean="0"/>
              <a:t>.</a:t>
            </a:r>
            <a:r>
              <a:rPr lang="ru-RU" sz="4400" dirty="0" smtClean="0"/>
              <a:t> Выполнение работы. Учитель является консультантом. Ученику предоставляется максимальная самостоятельность.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ctr" eaLnBrk="1" hangingPunct="1"/>
            <a:r>
              <a:rPr lang="ru-RU" sz="4000" dirty="0" smtClean="0">
                <a:solidFill>
                  <a:srgbClr val="7030A0"/>
                </a:solidFill>
              </a:rPr>
              <a:t>Роль педагога на этапах организации исследовательской деятельности</a:t>
            </a:r>
          </a:p>
          <a:p>
            <a:pPr eaLnBrk="1" hangingPunct="1"/>
            <a:r>
              <a:rPr lang="ru-RU" sz="3600" i="1" dirty="0" smtClean="0">
                <a:solidFill>
                  <a:srgbClr val="FF0000"/>
                </a:solidFill>
              </a:rPr>
              <a:t>IV этап</a:t>
            </a:r>
            <a:r>
              <a:rPr lang="ru-RU" sz="3600" i="1" dirty="0" smtClean="0"/>
              <a:t>.</a:t>
            </a:r>
            <a:r>
              <a:rPr lang="ru-RU" sz="3600" dirty="0" smtClean="0"/>
              <a:t> Защита (анализ деятельности). На этом этапе учитель и ученик (ученики) — равноправные партнеры.</a:t>
            </a:r>
          </a:p>
          <a:p>
            <a:pPr eaLnBrk="1" hangingPunct="1"/>
            <a:r>
              <a:rPr lang="ru-RU" sz="3600" dirty="0" smtClean="0"/>
              <a:t>На этапе самоанализа учащиеся и учитель анализируют причины неудач, выбранные пути решения.</a:t>
            </a:r>
          </a:p>
          <a:p>
            <a:pPr eaLnBrk="1" hangingPunct="1"/>
            <a:endParaRPr lang="ru-RU" sz="3600" dirty="0" smtClean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 eaLnBrk="1" hangingPunct="1"/>
            <a:r>
              <a:rPr lang="ru-RU" b="1" i="1" u="sng" dirty="0" smtClean="0">
                <a:solidFill>
                  <a:srgbClr val="FF0000"/>
                </a:solidFill>
              </a:rPr>
              <a:t>ЭФФЕКТ ОТДАЧИ</a:t>
            </a:r>
          </a:p>
          <a:p>
            <a:pPr eaLnBrk="1" hangingPunct="1"/>
            <a:r>
              <a:rPr lang="ru-RU" dirty="0" smtClean="0"/>
              <a:t>Руководство </a:t>
            </a:r>
            <a:r>
              <a:rPr lang="ru-RU" dirty="0" err="1" smtClean="0"/>
              <a:t>учебно</a:t>
            </a:r>
            <a:r>
              <a:rPr lang="ru-RU" dirty="0" smtClean="0"/>
              <a:t> – исследовательской деятельностью помогает творчески развиваться и самому педагогу.</a:t>
            </a:r>
          </a:p>
          <a:p>
            <a:pPr eaLnBrk="1" hangingPunct="1"/>
            <a:r>
              <a:rPr lang="ru-RU" dirty="0" smtClean="0"/>
              <a:t>В процессе работы учитель может усовершенствовать методику исследования или обобщение результатов исследования и др. </a:t>
            </a:r>
          </a:p>
          <a:p>
            <a:pPr eaLnBrk="1" hangingPunct="1"/>
            <a:r>
              <a:rPr lang="ru-RU" dirty="0" err="1" smtClean="0"/>
              <a:t>Проектно-деятельностный</a:t>
            </a:r>
            <a:r>
              <a:rPr lang="ru-RU" dirty="0" smtClean="0"/>
              <a:t> уровень умений учителя сегодня определяет его профессионализм.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Самая большая сложность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Обязательным условием развития творческих способностей учащихся является устранение доминирующей роли педагога. Самое сложное для учителя — научиться быть консультантом. Трудно удержаться от подсказок. Но важно в ходе консультаций только отвечать на возникающие у школьников вопросы.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C00000"/>
                </a:solidFill>
              </a:rPr>
              <a:t>Требования к  педагогу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eaLnBrk="1" hangingPunct="1"/>
            <a:r>
              <a:rPr lang="ru-RU" sz="2800" smtClean="0"/>
              <a:t>- положительное отношение к ребенку;</a:t>
            </a:r>
          </a:p>
          <a:p>
            <a:pPr eaLnBrk="1" hangingPunct="1"/>
            <a:r>
              <a:rPr lang="ru-RU" sz="2800" smtClean="0"/>
              <a:t>- проявление уважения к личности и поддержание чувства собственного достоинства в каждом;</a:t>
            </a:r>
          </a:p>
          <a:p>
            <a:pPr eaLnBrk="1" hangingPunct="1"/>
            <a:r>
              <a:rPr lang="ru-RU" sz="2800" smtClean="0"/>
              <a:t>- признание права личности быть непохожей на других;</a:t>
            </a:r>
          </a:p>
          <a:p>
            <a:pPr eaLnBrk="1" hangingPunct="1"/>
            <a:r>
              <a:rPr lang="ru-RU" sz="2800" smtClean="0"/>
              <a:t>- предоставление права на свободу выбора;</a:t>
            </a:r>
          </a:p>
          <a:p>
            <a:pPr eaLnBrk="1" hangingPunct="1"/>
            <a:r>
              <a:rPr lang="ru-RU" sz="2800" smtClean="0"/>
              <a:t>- оценка не личности ребенка, а его деятельности, поступков;</a:t>
            </a:r>
          </a:p>
          <a:p>
            <a:pPr eaLnBrk="1" hangingPunct="1"/>
            <a:r>
              <a:rPr lang="ru-RU" sz="2800" smtClean="0"/>
              <a:t>- учет индивидуально-психологических особенностей детей.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 качестве одной из </a:t>
            </a:r>
            <a:r>
              <a:rPr lang="ru-RU" b="1" dirty="0" smtClean="0">
                <a:solidFill>
                  <a:srgbClr val="FF0000"/>
                </a:solidFill>
              </a:rPr>
              <a:t>важнейших задач </a:t>
            </a:r>
            <a:r>
              <a:rPr lang="ru-RU" b="1" dirty="0" smtClean="0"/>
              <a:t>современного образования рассматривается достижение такого уровня образованности обучающихся, который был бы достаточен для самостоятельного творческого решения ими задач теоретического и прикладного характера. От того, как обучающийся может </a:t>
            </a:r>
            <a:r>
              <a:rPr lang="ru-RU" b="1" dirty="0" smtClean="0">
                <a:solidFill>
                  <a:srgbClr val="FF0000"/>
                </a:solidFill>
              </a:rPr>
              <a:t>применить свои знания</a:t>
            </a:r>
            <a:r>
              <a:rPr lang="ru-RU" b="1" dirty="0" smtClean="0"/>
              <a:t>, насколько он компетентен в широком внешкольном контексте, зависит его будущее самоопределение. Очень часто в современной педагогической литературе как синонимы рассматриваются понятия «исследовательские методы обучения» и «метод проектов» или «проектное обучение». На самом деле между ними есть существенные отличия.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5911873"/>
          </a:xfrm>
        </p:spPr>
        <p:txBody>
          <a:bodyPr>
            <a:normAutofit fontScale="92500" lnSpcReduction="20000"/>
          </a:bodyPr>
          <a:lstStyle/>
          <a:p>
            <a:r>
              <a:rPr lang="ru-RU" sz="4300" b="1" dirty="0" smtClean="0">
                <a:solidFill>
                  <a:srgbClr val="FF0000"/>
                </a:solidFill>
              </a:rPr>
              <a:t>Проект </a:t>
            </a:r>
            <a:r>
              <a:rPr lang="ru-RU" sz="4300" b="1" dirty="0" smtClean="0"/>
              <a:t>– слово иноязычное, происходит оно от латинского </a:t>
            </a:r>
            <a:r>
              <a:rPr lang="ru-RU" sz="4300" b="1" dirty="0" err="1" smtClean="0"/>
              <a:t>projectus</a:t>
            </a:r>
            <a:r>
              <a:rPr lang="ru-RU" sz="4300" b="1" dirty="0" smtClean="0"/>
              <a:t> «брошенный вперёд». В русском языке слово проект означает совокупность документов (расчётов, чертежей), необходимых для создания какого-либо сооружения или изделия либо предварительный текст какого-либо документа или, наконец, какой-либо замысел или план.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142852"/>
            <a:ext cx="9286908" cy="671514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Проектная деятельность обучающихся </a:t>
            </a:r>
            <a:r>
              <a:rPr lang="ru-RU" dirty="0" smtClean="0"/>
              <a:t>– совместная учебно-познавательная, творческая или игровая деятельность , имеющая общую цель, согласованные методы, способы деятельности, направленные на достижение общего результата деятельности. Непременным условием проектной деятельности является наличие </a:t>
            </a:r>
            <a:r>
              <a:rPr lang="ru-RU" dirty="0" smtClean="0">
                <a:solidFill>
                  <a:srgbClr val="FF0000"/>
                </a:solidFill>
              </a:rPr>
              <a:t>заранее выработанных представлений о конечном продукте деятельности</a:t>
            </a:r>
            <a:r>
              <a:rPr lang="ru-RU" dirty="0" smtClean="0"/>
              <a:t>, этапов проектирования и реализации проекта, включая её и рефлексию результатов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/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Исследование</a:t>
            </a:r>
            <a:r>
              <a:rPr lang="ru-RU" sz="4400" b="1" dirty="0" smtClean="0"/>
              <a:t> </a:t>
            </a:r>
            <a:r>
              <a:rPr lang="ru-RU" sz="4400" dirty="0" smtClean="0"/>
              <a:t>– извлечь нечто «из следа», т.е. восстановить некий порядок вещей по косвенным признакам, отпечаткам общего закона в конкретных, случайных предметах. Исследование – </a:t>
            </a:r>
            <a:r>
              <a:rPr lang="ru-RU" sz="4400" dirty="0" smtClean="0">
                <a:solidFill>
                  <a:srgbClr val="FF0000"/>
                </a:solidFill>
              </a:rPr>
              <a:t>процесс выработки новых знаний</a:t>
            </a:r>
            <a:r>
              <a:rPr lang="ru-RU" sz="4400" dirty="0" smtClean="0"/>
              <a:t>, один из видов познавательной деятельности человека.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r>
              <a:rPr lang="ru-RU" smtClean="0"/>
              <a:t>Негативными факторами среднего образования являются </a:t>
            </a:r>
            <a:r>
              <a:rPr lang="ru-RU" b="1" smtClean="0">
                <a:solidFill>
                  <a:srgbClr val="FF0000"/>
                </a:solidFill>
              </a:rPr>
              <a:t>устаревшая методология и принципы отбора содержания образования. </a:t>
            </a:r>
            <a:r>
              <a:rPr lang="ru-RU" smtClean="0"/>
              <a:t>Информационная перегрузка ведет к снижению мотивации обучения и ухудшению здоровья учащихся. </a:t>
            </a:r>
            <a:r>
              <a:rPr lang="ru-RU" b="1" smtClean="0">
                <a:solidFill>
                  <a:srgbClr val="FF0000"/>
                </a:solidFill>
              </a:rPr>
              <a:t>Обучение ориентировано на получение формальных результатов, а не на развитие личности.</a:t>
            </a:r>
          </a:p>
          <a:p>
            <a:endParaRPr lang="ru-RU" smtClean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Исследовательская деятельность обучающихся </a:t>
            </a:r>
            <a:r>
              <a:rPr lang="ru-RU" dirty="0" smtClean="0"/>
              <a:t>– деятельность, связанная с решением творческой, исследовательской задачи с заранее неизвестным решением и предполагающая наличие основных этапов: </a:t>
            </a:r>
          </a:p>
          <a:p>
            <a:r>
              <a:rPr lang="ru-RU" dirty="0" smtClean="0"/>
              <a:t>постановка проблемы,</a:t>
            </a:r>
          </a:p>
          <a:p>
            <a:r>
              <a:rPr lang="ru-RU" dirty="0" smtClean="0"/>
              <a:t> изучение теории, посвящённой данной проблематике,</a:t>
            </a:r>
          </a:p>
          <a:p>
            <a:r>
              <a:rPr lang="ru-RU" dirty="0" smtClean="0"/>
              <a:t> подбор методик исследования и практическое овладение ими,</a:t>
            </a:r>
          </a:p>
          <a:p>
            <a:r>
              <a:rPr lang="ru-RU" dirty="0" smtClean="0"/>
              <a:t> сбор собственного материала, его анализ и обобщение, научный комментарий, </a:t>
            </a:r>
          </a:p>
          <a:p>
            <a:r>
              <a:rPr lang="ru-RU" dirty="0" smtClean="0"/>
              <a:t>собственные выводы.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Проектно-исследовательская деятельность </a:t>
            </a:r>
            <a:r>
              <a:rPr lang="ru-RU" sz="3600" dirty="0" smtClean="0"/>
              <a:t>– </a:t>
            </a:r>
            <a:r>
              <a:rPr lang="ru-RU" sz="3600" dirty="0" err="1" smtClean="0"/>
              <a:t>деятельность</a:t>
            </a:r>
            <a:r>
              <a:rPr lang="ru-RU" sz="3600" dirty="0" smtClean="0"/>
              <a:t> по проектированию собственного исследования, предполагающая выделение целей и задач, принципов отбора методик,</a:t>
            </a:r>
          </a:p>
          <a:p>
            <a:r>
              <a:rPr lang="ru-RU" sz="3600" dirty="0" smtClean="0"/>
              <a:t> планирование хода исследования, определение ожидаемых результатов,</a:t>
            </a:r>
          </a:p>
          <a:p>
            <a:r>
              <a:rPr lang="ru-RU" sz="3600" dirty="0" smtClean="0"/>
              <a:t> оценка реализуемости исследования, определение необходимых ресурсов.</a:t>
            </a:r>
          </a:p>
          <a:p>
            <a:r>
              <a:rPr lang="ru-RU" sz="3600" dirty="0" smtClean="0"/>
              <a:t> Она является организационной рамкой исследования.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 отличие от проектирования исследовательская деятельность изначально должна быть более свободной</a:t>
            </a:r>
            <a:r>
              <a:rPr lang="ru-RU" sz="2800" dirty="0" smtClean="0"/>
              <a:t>, гибкой, в ней может быть значительно больше места для импровизации. Но вместе с тем исследовательское обучение должно максимально напоминать научный поиск, а, следовательно, отвечать как минимум трем условиям: </a:t>
            </a:r>
          </a:p>
          <a:p>
            <a:r>
              <a:rPr lang="ru-RU" sz="2800" dirty="0" smtClean="0"/>
              <a:t>1) стремиться определять и выражать качество неизвестного при помощи известного; </a:t>
            </a:r>
          </a:p>
          <a:p>
            <a:r>
              <a:rPr lang="ru-RU" sz="2800" dirty="0" smtClean="0"/>
              <a:t>2) непременно измерять все, что может быть измерено, по возможности показывать численное отношение изучаемого к известному; </a:t>
            </a:r>
          </a:p>
          <a:p>
            <a:r>
              <a:rPr lang="ru-RU" sz="2800" dirty="0" smtClean="0"/>
              <a:t>3) всегда определять место изучаемого в системе известного.</a:t>
            </a:r>
          </a:p>
          <a:p>
            <a:endParaRPr lang="ru-RU" sz="2400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Основными этапами проектной деятельности являются:</a:t>
            </a:r>
          </a:p>
          <a:p>
            <a:r>
              <a:rPr lang="ru-RU" dirty="0" smtClean="0"/>
              <a:t>- Определение тематического поля и темы проекта, поиск и анализ проблемы, постановка цели проекта, выбор названия проекта;</a:t>
            </a:r>
          </a:p>
          <a:p>
            <a:r>
              <a:rPr lang="ru-RU" dirty="0" smtClean="0"/>
              <a:t>- Обсуждение возможных вариантов исследования, сравнение предполагаемых стратегий, выбор способов, сбор и изучение информации, определение формы продукта и требований к продукту, составление плана работы, распределение обязанностей;</a:t>
            </a:r>
          </a:p>
          <a:p>
            <a:r>
              <a:rPr lang="ru-RU" dirty="0" smtClean="0"/>
              <a:t>- Выполнение запланированных технологических операций, внесение необходимых изменений;</a:t>
            </a:r>
          </a:p>
          <a:p>
            <a:r>
              <a:rPr lang="ru-RU" dirty="0" smtClean="0"/>
              <a:t>- Подготовка и защита презентации;</a:t>
            </a:r>
          </a:p>
          <a:p>
            <a:r>
              <a:rPr lang="ru-RU" dirty="0" smtClean="0"/>
              <a:t>- Анализ результатов выполнения проекта, оценка качества выполнения проекта.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Основные этапы исследования:</a:t>
            </a:r>
          </a:p>
          <a:p>
            <a:r>
              <a:rPr lang="ru-RU" dirty="0" smtClean="0"/>
              <a:t>- Формулирование проблемы, обоснование актуальности выбранной темы.</a:t>
            </a:r>
          </a:p>
          <a:p>
            <a:r>
              <a:rPr lang="ru-RU" dirty="0" smtClean="0"/>
              <a:t>- Постановка цели и конкретных задач исследования.</a:t>
            </a:r>
          </a:p>
          <a:p>
            <a:r>
              <a:rPr lang="ru-RU" dirty="0" smtClean="0"/>
              <a:t>- Определение объекта и предмета исследования.</a:t>
            </a:r>
          </a:p>
          <a:p>
            <a:r>
              <a:rPr lang="ru-RU" dirty="0" smtClean="0"/>
              <a:t>- Выбор метода (методики) проведения исследования.</a:t>
            </a:r>
          </a:p>
          <a:p>
            <a:r>
              <a:rPr lang="ru-RU" dirty="0" smtClean="0"/>
              <a:t>- Описание процесса исследования.</a:t>
            </a:r>
          </a:p>
          <a:p>
            <a:r>
              <a:rPr lang="ru-RU" dirty="0" smtClean="0"/>
              <a:t>- Обсуждение результатов исследования.</a:t>
            </a:r>
          </a:p>
          <a:p>
            <a:r>
              <a:rPr lang="ru-RU" dirty="0" smtClean="0"/>
              <a:t>- Формулирование выводов и оценка полученных результатов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ru-RU" sz="4400" dirty="0" smtClean="0">
                <a:solidFill>
                  <a:srgbClr val="C00000"/>
                </a:solidFill>
              </a:rPr>
              <a:t>проектно-исследовательская деятельность классифицируется: </a:t>
            </a:r>
          </a:p>
          <a:p>
            <a:r>
              <a:rPr lang="ru-RU" sz="4400" dirty="0" smtClean="0">
                <a:solidFill>
                  <a:srgbClr val="C00000"/>
                </a:solidFill>
              </a:rPr>
              <a:t>1) по составу участников; </a:t>
            </a:r>
          </a:p>
          <a:p>
            <a:r>
              <a:rPr lang="ru-RU" sz="4400" dirty="0" smtClean="0">
                <a:solidFill>
                  <a:srgbClr val="C00000"/>
                </a:solidFill>
              </a:rPr>
              <a:t>2) по целевой установке; </a:t>
            </a:r>
          </a:p>
          <a:p>
            <a:r>
              <a:rPr lang="ru-RU" sz="4400" dirty="0" smtClean="0">
                <a:solidFill>
                  <a:srgbClr val="C00000"/>
                </a:solidFill>
              </a:rPr>
              <a:t>3) по тематике;</a:t>
            </a:r>
          </a:p>
          <a:p>
            <a:r>
              <a:rPr lang="ru-RU" sz="4400" dirty="0" smtClean="0">
                <a:solidFill>
                  <a:srgbClr val="C00000"/>
                </a:solidFill>
              </a:rPr>
              <a:t> 4) по срокам реализации.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9370"/>
            <a:ext cx="8229600" cy="635798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: В практике используются следующие виды проектов:</a:t>
            </a:r>
          </a:p>
          <a:p>
            <a:r>
              <a:rPr lang="ru-RU" b="1" dirty="0" smtClean="0"/>
              <a:t>- исследовательско - творческие</a:t>
            </a:r>
            <a:r>
              <a:rPr lang="ru-RU" dirty="0" smtClean="0"/>
              <a:t>: дети экспериментируют, а затем результаты оформляют в виде газет, драматизации, детского дизайна;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ролево-игровые</a:t>
            </a:r>
            <a:r>
              <a:rPr lang="ru-RU" dirty="0" smtClean="0"/>
              <a:t> (с элементами творческих игр, когда дети входят в образ персонажей сказки и решают по-своему поставленные проблемы);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информационно-практико-ориентированные</a:t>
            </a:r>
            <a:r>
              <a:rPr lang="ru-RU" dirty="0" smtClean="0"/>
              <a:t>: дети собирают информацию и реализуют её, ориентируясь на социальные интересы (оформление и дизайн группы, витражи и др.);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творческие </a:t>
            </a:r>
            <a:r>
              <a:rPr lang="ru-RU" dirty="0" smtClean="0"/>
              <a:t>(оформление результата в виде детского праздника, детского дизайна).</a:t>
            </a:r>
          </a:p>
          <a:p>
            <a:r>
              <a:rPr lang="ru-RU" dirty="0" smtClean="0"/>
              <a:t>По срокам реализации работа может выполняться от одного урока до одного года.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ЗАЧЕМ???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054617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Вам необходимо организовать проектно-исследовательскую деятельность с обучающимися, если Вы хотите: </a:t>
            </a:r>
          </a:p>
          <a:p>
            <a:r>
              <a:rPr lang="ru-RU" sz="2000" b="1" dirty="0" smtClean="0"/>
              <a:t>повысить мотивацию обучающегося к учению; </a:t>
            </a:r>
          </a:p>
          <a:p>
            <a:r>
              <a:rPr lang="ru-RU" sz="2000" b="1" dirty="0" smtClean="0"/>
              <a:t>расширить свой творческий потенциал; </a:t>
            </a:r>
          </a:p>
          <a:p>
            <a:r>
              <a:rPr lang="ru-RU" sz="2000" b="1" dirty="0" smtClean="0"/>
              <a:t>способствовать развитию личности обучающегося: его интеллектуальных способностей, самостоятельности, ответственности, умений планировать, принимать решения, оценивать результаты; </a:t>
            </a:r>
          </a:p>
          <a:p>
            <a:r>
              <a:rPr lang="ru-RU" sz="2000" b="1" dirty="0" smtClean="0"/>
              <a:t>создать условия, в которых ребёнок , опираясь на все совместные наработки, ведет самостоятельный поиск, выявляет и конкретизирует способы действия, применяет их для решения новых вариантов учебных задач, обосновывает свои действия; </a:t>
            </a:r>
          </a:p>
          <a:p>
            <a:r>
              <a:rPr lang="ru-RU" sz="2000" b="1" dirty="0" smtClean="0"/>
              <a:t>способствовать приобретению опыта детьми  при разрешении реальных проблем в будущей самостоятельной жизни; </a:t>
            </a:r>
          </a:p>
          <a:p>
            <a:r>
              <a:rPr lang="ru-RU" sz="2000" b="1" dirty="0" smtClean="0"/>
              <a:t>наладить диалог с каждым обучающимся  без традиционного педагогического давления; </a:t>
            </a:r>
          </a:p>
          <a:p>
            <a:r>
              <a:rPr lang="ru-RU" sz="2000" b="1" dirty="0" smtClean="0"/>
              <a:t>получать удовольствие от своей профессиональной деятельности. </a:t>
            </a:r>
          </a:p>
          <a:p>
            <a:endParaRPr lang="ru-RU" sz="2000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Проект - это «пять П»: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П</a:t>
            </a:r>
            <a:r>
              <a:rPr lang="ru-RU" b="1" dirty="0" smtClean="0"/>
              <a:t>роблема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П</a:t>
            </a:r>
            <a:r>
              <a:rPr lang="ru-RU" b="1" dirty="0" smtClean="0"/>
              <a:t>роектирование (планирование)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П</a:t>
            </a:r>
            <a:r>
              <a:rPr lang="ru-RU" b="1" dirty="0" smtClean="0"/>
              <a:t>оиск информации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П</a:t>
            </a:r>
            <a:r>
              <a:rPr lang="ru-RU" b="1" dirty="0" smtClean="0"/>
              <a:t>родукт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П</a:t>
            </a:r>
            <a:r>
              <a:rPr lang="ru-RU" b="1" dirty="0" smtClean="0"/>
              <a:t>резентация </a:t>
            </a:r>
          </a:p>
          <a:p>
            <a:r>
              <a:rPr lang="ru-RU" b="1" dirty="0" smtClean="0"/>
              <a:t>Шестое «П» проекта - это его портфолио, т.е. папка, в которой собраны все рабочие материалы, в том числе черновики, дневные планы, отчеты и др.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Виды презентаций проектов: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деловая игра,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демонстрация продукта, выполненного на основе информационных технологий, инсценировка-диалог литературных или исторических персонажей,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игра с залом,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научная конференция,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доклад,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пресс-конференция,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путешествие,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экскурсия,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реклама,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 ролевая игра,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 спектакль,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соревнование,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телепередача и т.д.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2028825"/>
          </a:xfrm>
        </p:spPr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b="1" smtClean="0">
                <a:solidFill>
                  <a:srgbClr val="FF0000"/>
                </a:solidFill>
              </a:rPr>
              <a:t>Если вы хотите, чтобы педагогический труд давал учителю радость, чтобы повседневное проведение уроков не превращалось в скучную однообразную повинность, ведите каждого учителя на счастливую тропинку исследования </a:t>
            </a:r>
            <a:br>
              <a:rPr lang="ru-RU" sz="4000" b="1" smtClean="0">
                <a:solidFill>
                  <a:srgbClr val="FF0000"/>
                </a:solidFill>
              </a:rPr>
            </a:br>
            <a:r>
              <a:rPr lang="ru-RU" sz="4000" b="1" smtClean="0">
                <a:solidFill>
                  <a:srgbClr val="FF0000"/>
                </a:solidFill>
              </a:rPr>
              <a:t>В.А.Сухомлинский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Роль педагога:</a:t>
            </a:r>
          </a:p>
          <a:p>
            <a:r>
              <a:rPr lang="ru-RU" dirty="0" smtClean="0"/>
              <a:t>Не столько преподавать, сколько </a:t>
            </a:r>
            <a:r>
              <a:rPr lang="ru-RU" b="1" dirty="0" smtClean="0">
                <a:solidFill>
                  <a:srgbClr val="FF0000"/>
                </a:solidFill>
              </a:rPr>
              <a:t>создать условия</a:t>
            </a:r>
            <a:r>
              <a:rPr lang="ru-RU" dirty="0" smtClean="0"/>
              <a:t> для проявления у детей интереса к познавательной деятельности, самообразованию и применению полученных знаний на практике. </a:t>
            </a:r>
          </a:p>
          <a:p>
            <a:r>
              <a:rPr lang="ru-RU" dirty="0" smtClean="0"/>
              <a:t>Педагог  становится педагогом широкого профиля.</a:t>
            </a:r>
          </a:p>
          <a:p>
            <a:r>
              <a:rPr lang="ru-RU" dirty="0" smtClean="0"/>
              <a:t> Как руководитель проекта учитель  должен обладать высоким уровнем культуры и  творческими способностями.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Какие именно  </a:t>
            </a:r>
            <a:r>
              <a:rPr lang="ru-RU" dirty="0" smtClean="0">
                <a:solidFill>
                  <a:srgbClr val="FF0000"/>
                </a:solidFill>
              </a:rPr>
              <a:t>умения и навыки </a:t>
            </a:r>
            <a:r>
              <a:rPr lang="ru-RU" dirty="0" smtClean="0"/>
              <a:t>формируются в проектной деятельности?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Умения и навыки работы в сотрудничестве: </a:t>
            </a:r>
          </a:p>
          <a:p>
            <a:r>
              <a:rPr lang="ru-RU" dirty="0" smtClean="0"/>
              <a:t>Навыки коллективного планирования </a:t>
            </a:r>
          </a:p>
          <a:p>
            <a:r>
              <a:rPr lang="ru-RU" dirty="0" smtClean="0"/>
              <a:t>Умение взаимодействовать с любым партнером </a:t>
            </a:r>
          </a:p>
          <a:p>
            <a:r>
              <a:rPr lang="ru-RU" dirty="0" smtClean="0"/>
              <a:t>Навыки взаимопомощи в группе в решении общих задач </a:t>
            </a:r>
          </a:p>
          <a:p>
            <a:r>
              <a:rPr lang="ru-RU" dirty="0" smtClean="0"/>
              <a:t>Навыки делового партнерского общения </a:t>
            </a:r>
          </a:p>
          <a:p>
            <a:r>
              <a:rPr lang="ru-RU" dirty="0" smtClean="0"/>
              <a:t>Умение находить и исправлять ошибки в работе других участников группы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Менеджерские умения и навыки: </a:t>
            </a:r>
          </a:p>
          <a:p>
            <a:r>
              <a:rPr lang="ru-RU" dirty="0" smtClean="0"/>
              <a:t>- Умение проектировать процесс (изделие). </a:t>
            </a:r>
          </a:p>
          <a:p>
            <a:r>
              <a:rPr lang="ru-RU" dirty="0" smtClean="0"/>
              <a:t>- Умение планировать деятельность, время, ресурсы. </a:t>
            </a:r>
          </a:p>
          <a:p>
            <a:r>
              <a:rPr lang="ru-RU" dirty="0" smtClean="0"/>
              <a:t>- Умение принимать решения и прогнозировать их последствия. </a:t>
            </a:r>
          </a:p>
          <a:p>
            <a:r>
              <a:rPr lang="ru-RU" dirty="0" smtClean="0"/>
              <a:t>- Навыки анализа собственной деятельности (ее хода и промежуточных результатов.)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001156" cy="650083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Коммуникативные умения: </a:t>
            </a:r>
          </a:p>
          <a:p>
            <a:r>
              <a:rPr lang="ru-RU" dirty="0" smtClean="0"/>
              <a:t>- Умение инициировать учебное взаимодействие со взрослыми - вступать в диалог, задавать вопросы и т.д. </a:t>
            </a:r>
          </a:p>
          <a:p>
            <a:r>
              <a:rPr lang="ru-RU" dirty="0" smtClean="0"/>
              <a:t>- Умение вести дискуссию </a:t>
            </a:r>
          </a:p>
          <a:p>
            <a:r>
              <a:rPr lang="ru-RU" dirty="0" smtClean="0"/>
              <a:t>- Умение отстаивать свою точку зрения </a:t>
            </a:r>
          </a:p>
          <a:p>
            <a:r>
              <a:rPr lang="ru-RU" dirty="0" smtClean="0"/>
              <a:t>- Умение находить компромисс </a:t>
            </a:r>
          </a:p>
          <a:p>
            <a:r>
              <a:rPr lang="ru-RU" dirty="0" smtClean="0"/>
              <a:t>- Навыки интервьюирования, устного опроса и т.д.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Презентационные умения и навыки:</a:t>
            </a:r>
          </a:p>
          <a:p>
            <a:r>
              <a:rPr lang="ru-RU" dirty="0" smtClean="0"/>
              <a:t>- Навыки монологической речи </a:t>
            </a:r>
          </a:p>
          <a:p>
            <a:r>
              <a:rPr lang="ru-RU" dirty="0" smtClean="0"/>
              <a:t>- Умение уверенно держать себя во время выступления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- Артистические умения </a:t>
            </a:r>
          </a:p>
          <a:p>
            <a:r>
              <a:rPr lang="ru-RU" dirty="0" smtClean="0"/>
              <a:t>- Умение использовать различные средства наглядности при выступлении </a:t>
            </a:r>
          </a:p>
          <a:p>
            <a:r>
              <a:rPr lang="ru-RU" dirty="0" smtClean="0"/>
              <a:t>- Умение отвечать на незапланированные вопросы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71514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Рефлексивные умения: </a:t>
            </a:r>
          </a:p>
          <a:p>
            <a:r>
              <a:rPr lang="ru-RU" dirty="0" smtClean="0"/>
              <a:t>- Умение осмысливать задачу, для решения которой недостаточно знаний </a:t>
            </a:r>
          </a:p>
          <a:p>
            <a:r>
              <a:rPr lang="ru-RU" dirty="0" smtClean="0"/>
              <a:t>- Умение отвечать на вопрос: чему нужно научиться для решения поставленной задачи?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Поисковые (исследовательские) умения: </a:t>
            </a:r>
          </a:p>
          <a:p>
            <a:r>
              <a:rPr lang="ru-RU" dirty="0" smtClean="0"/>
              <a:t>- Умение самостоятельно изобретать способ действия, привлекая знания из различных областей;</a:t>
            </a:r>
          </a:p>
          <a:p>
            <a:r>
              <a:rPr lang="ru-RU" dirty="0" smtClean="0"/>
              <a:t> - Умение самостоятельно находить недостающую информацию в информационном поле;</a:t>
            </a:r>
          </a:p>
          <a:p>
            <a:r>
              <a:rPr lang="ru-RU" dirty="0" smtClean="0"/>
              <a:t> - Умение запрашивать необходимую информацию у эксперта (учителя, консультанта, специалиста);</a:t>
            </a:r>
          </a:p>
          <a:p>
            <a:r>
              <a:rPr lang="ru-RU" dirty="0" smtClean="0"/>
              <a:t> - Умение находить несколько вариантов решения проблемы; </a:t>
            </a:r>
          </a:p>
          <a:p>
            <a:r>
              <a:rPr lang="ru-RU" dirty="0" smtClean="0"/>
              <a:t>- Умение выдвигать гипотезы; </a:t>
            </a:r>
          </a:p>
          <a:p>
            <a:r>
              <a:rPr lang="ru-RU" dirty="0" smtClean="0"/>
              <a:t>- Умение устанавливать причинно-следственные связи.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42942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Вывод: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Проект - это метод обучения </a:t>
            </a:r>
          </a:p>
          <a:p>
            <a:r>
              <a:rPr lang="ru-RU" dirty="0" smtClean="0"/>
              <a:t>- Может применяться на уроке и во внеурочное время. </a:t>
            </a:r>
          </a:p>
          <a:p>
            <a:r>
              <a:rPr lang="ru-RU" dirty="0" smtClean="0"/>
              <a:t>- Ориентирован на достижение целей самих обучающихся, и поэтому он уникален. </a:t>
            </a:r>
          </a:p>
          <a:p>
            <a:r>
              <a:rPr lang="ru-RU" dirty="0" smtClean="0"/>
              <a:t>- Проект формирует невероятно большое количество умений и навыков, и поэтому он эффективен. </a:t>
            </a:r>
          </a:p>
          <a:p>
            <a:r>
              <a:rPr lang="ru-RU" dirty="0" smtClean="0"/>
              <a:t>- Проект дает обучающимся опыт деятельности, и поэтому он незаменим.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Проектирование - это содержание обучения </a:t>
            </a:r>
          </a:p>
          <a:p>
            <a:r>
              <a:rPr lang="ru-RU" dirty="0" smtClean="0"/>
              <a:t>- Может быть частью любого предмета, самостоятельным предметом, лечь в основу профильных спецкурсов.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Проект - это форма организации учебного процесса </a:t>
            </a:r>
          </a:p>
          <a:p>
            <a:r>
              <a:rPr lang="ru-RU" dirty="0" smtClean="0"/>
              <a:t>- Может стать альтернативой классно-урочному обучению.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ru-RU" smtClean="0">
                <a:solidFill>
                  <a:srgbClr val="92D050"/>
                </a:solidFill>
              </a:rPr>
              <a:t>Исследовательский подход 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algn="ctr" eaLnBrk="1" hangingPunct="1"/>
            <a:r>
              <a:rPr lang="ru-RU" sz="2800" smtClean="0"/>
              <a:t>Исследовательский подход как способ познания мира и метод обучения был опробован еще в древности. За многие тысячелетия методика исследования претерпела огромные изменения и приобрела особую значимость в условиях модернизации системы образования.</a:t>
            </a:r>
          </a:p>
          <a:p>
            <a:pPr algn="ctr" eaLnBrk="1" hangingPunct="1"/>
            <a:r>
              <a:rPr lang="ru-RU" sz="2800" smtClean="0"/>
              <a:t> Быть </a:t>
            </a:r>
            <a:r>
              <a:rPr lang="ru-RU" sz="2800" b="1" smtClean="0">
                <a:solidFill>
                  <a:srgbClr val="FF0000"/>
                </a:solidFill>
              </a:rPr>
              <a:t>СОВРЕМЕННЫМ</a:t>
            </a:r>
            <a:r>
              <a:rPr lang="ru-RU" sz="2800" smtClean="0"/>
              <a:t> учителем, профессионалом своего дела, успешно пройти процесс социализации ученику помогает исследовательская культура носителей образовательного процесса.	</a:t>
            </a:r>
          </a:p>
          <a:p>
            <a:endParaRPr lang="ru-RU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АКТУАЛЬНОСТЬ ФОРМИРОВАНИЯ НАУЧНО-ИССЛЕДОВАТЕЛЬСКОЙ КУЛЬТУРЫ УЧИТЕЛЯ обусловлена: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Реформированием образовательной системы;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Необходимостью развития саморазвивающейся личности «с творческим типом мышления, развитой мировоззренческой культурой, ответственным отношением к миру»;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Изменением понимания содержания теории и технологии педагогического исследования, исследовательской и опытно-экспериментальной работе в организациях образования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/>
              <a:t>КАКИЕ ВОПРОСЫ МЫ РАССМОТРИМ?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Что такое «профессиональная компетентность педагога»? </a:t>
            </a:r>
          </a:p>
          <a:p>
            <a:pPr eaLnBrk="1" hangingPunct="1"/>
            <a:r>
              <a:rPr lang="ru-RU" smtClean="0"/>
              <a:t>Как ее росту способствует исследовательская деятельность? </a:t>
            </a:r>
          </a:p>
          <a:p>
            <a:pPr eaLnBrk="1" hangingPunct="1"/>
            <a:r>
              <a:rPr lang="ru-RU" smtClean="0"/>
              <a:t>Что собою представляет исследовательская деятельность учителя и ученика?</a:t>
            </a:r>
          </a:p>
          <a:p>
            <a:pPr eaLnBrk="1" hangingPunct="1"/>
            <a:r>
              <a:rPr lang="ru-RU" smtClean="0"/>
              <a:t> Как это взаимосвязано?	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eaLnBrk="1" hangingPunct="1"/>
            <a:r>
              <a:rPr lang="ru-RU" sz="3600" dirty="0" smtClean="0"/>
              <a:t>Под профессиональной компетентностью понимается обобщенная профессионально-личностная характеристика, выражающая </a:t>
            </a:r>
            <a:r>
              <a:rPr lang="ru-RU" sz="3600" b="1" dirty="0" smtClean="0">
                <a:solidFill>
                  <a:srgbClr val="FF0000"/>
                </a:solidFill>
              </a:rPr>
              <a:t>готовность и способность педагога </a:t>
            </a:r>
            <a:r>
              <a:rPr lang="ru-RU" sz="3600" dirty="0" smtClean="0"/>
              <a:t>выполнять свои профессиональные функции, повышать свою квалификацию и рационально </a:t>
            </a:r>
            <a:r>
              <a:rPr lang="ru-RU" sz="3600" b="1" dirty="0" smtClean="0">
                <a:solidFill>
                  <a:srgbClr val="FF0000"/>
                </a:solidFill>
              </a:rPr>
              <a:t>использовать современный опыт развития личности обучаемого. 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2901</Words>
  <Application>Microsoft Office PowerPoint</Application>
  <PresentationFormat>Экран (4:3)</PresentationFormat>
  <Paragraphs>329</Paragraphs>
  <Slides>54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Тема Office</vt:lpstr>
      <vt:lpstr>Костанайский государственный университет  им. А. Байтурсынова «Теория и практика формирования исследовательской культуры учителя»</vt:lpstr>
      <vt:lpstr> ГОСУДАРСТВЕННАЯ ПРОГРАММА развития образования Республики Казахстан на 2011-2020 годы </vt:lpstr>
      <vt:lpstr>Слайд 3</vt:lpstr>
      <vt:lpstr>Слайд 4</vt:lpstr>
      <vt:lpstr>  Если вы хотите, чтобы педагогический труд давал учителю радость, чтобы повседневное проведение уроков не превращалось в скучную однообразную повинность, ведите каждого учителя на счастливую тропинку исследования  В.А.Сухомлинский</vt:lpstr>
      <vt:lpstr>Исследовательский подход </vt:lpstr>
      <vt:lpstr>АКТУАЛЬНОСТЬ ФОРМИРОВАНИЯ НАУЧНО-ИССЛЕДОВАТЕЛЬСКОЙ КУЛЬТУРЫ УЧИТЕЛЯ обусловлена:</vt:lpstr>
      <vt:lpstr>КАКИЕ ВОПРОСЫ МЫ РАССМОТРИМ?</vt:lpstr>
      <vt:lpstr>Слайд 9</vt:lpstr>
      <vt:lpstr>Исследовательская  культура учителя:</vt:lpstr>
      <vt:lpstr>Слайд 11</vt:lpstr>
      <vt:lpstr>Слайд 12</vt:lpstr>
      <vt:lpstr>Слайд 13</vt:lpstr>
      <vt:lpstr>Признаки научно-педагогического мышления</vt:lpstr>
      <vt:lpstr>Сравнение деятельности педагога-практика и педагога-исследователя </vt:lpstr>
      <vt:lpstr>Формирование и совершенствование исследовательских умений:</vt:lpstr>
      <vt:lpstr>Принципы педагогического исследования</vt:lpstr>
      <vt:lpstr>Методы исследований,  применяемые в педагогике</vt:lpstr>
      <vt:lpstr>Планирование и организация исследовательской деятельности (самообразовательная работа)</vt:lpstr>
      <vt:lpstr>Программа исследования, как правило, включает семь этапов. </vt:lpstr>
      <vt:lpstr>Структура методологической культуры  </vt:lpstr>
      <vt:lpstr>Содержание методологической рефлексии в виде вопросов </vt:lpstr>
      <vt:lpstr>продолжение</vt:lpstr>
      <vt:lpstr>Этапы  самосовершенствования учителя</vt:lpstr>
      <vt:lpstr>Исследовательская работа учащихся</vt:lpstr>
      <vt:lpstr>Слайд 26</vt:lpstr>
      <vt:lpstr>Слайд 27</vt:lpstr>
      <vt:lpstr>Слайд 28</vt:lpstr>
      <vt:lpstr>Роль педагога на этапах организации исследовательской деятельности различна. </vt:lpstr>
      <vt:lpstr>Роль педагога на этапах организации исследовательской деятельности</vt:lpstr>
      <vt:lpstr>Роль педагога на этапах организации исследовательской деятельности</vt:lpstr>
      <vt:lpstr>Слайд 32</vt:lpstr>
      <vt:lpstr>Слайд 33</vt:lpstr>
      <vt:lpstr>Самая большая сложность</vt:lpstr>
      <vt:lpstr>Требования к  педагогу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ЗАЧЕМ???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исследовательской культуры учителя»</dc:title>
  <dc:creator>User</dc:creator>
  <cp:lastModifiedBy>Admin</cp:lastModifiedBy>
  <cp:revision>29</cp:revision>
  <dcterms:created xsi:type="dcterms:W3CDTF">2007-10-16T05:35:52Z</dcterms:created>
  <dcterms:modified xsi:type="dcterms:W3CDTF">2016-03-03T18:19:25Z</dcterms:modified>
</cp:coreProperties>
</file>