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8" r:id="rId11"/>
    <p:sldId id="267" r:id="rId12"/>
    <p:sldId id="265" r:id="rId13"/>
    <p:sldId id="259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606" autoAdjust="0"/>
  </p:normalViewPr>
  <p:slideViewPr>
    <p:cSldViewPr>
      <p:cViewPr varScale="1">
        <p:scale>
          <a:sx n="71" d="100"/>
          <a:sy n="71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383912-9146-44F9-8D02-46958006CE6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847FF8-7034-454C-A61D-5CC7B3D6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i="1" smtClean="0"/>
              <a:t>Промышленность является 2</a:t>
            </a:r>
            <a:r>
              <a:rPr lang="ru-RU" smtClean="0"/>
              <a:t> по значимости отраслью британского хозяйства, составляя 20,6% ВВП, далее следуют </a:t>
            </a:r>
            <a:r>
              <a:rPr lang="ru-RU" i="1" smtClean="0"/>
              <a:t>транспорт </a:t>
            </a:r>
            <a:r>
              <a:rPr lang="ru-RU" smtClean="0"/>
              <a:t>– 4,9% и </a:t>
            </a:r>
            <a:r>
              <a:rPr lang="ru-RU" i="1" smtClean="0"/>
              <a:t>строительство</a:t>
            </a:r>
            <a:r>
              <a:rPr lang="ru-RU" smtClean="0"/>
              <a:t> – 3,7%. В структуре промышленности Великобритании преобладает </a:t>
            </a:r>
            <a:r>
              <a:rPr lang="ru-RU" i="1" smtClean="0"/>
              <a:t>обрабатывающая отрасль</a:t>
            </a:r>
            <a:r>
              <a:rPr lang="ru-RU" smtClean="0"/>
              <a:t> (79%), далее идут </a:t>
            </a:r>
            <a:r>
              <a:rPr lang="ru-RU" i="1" smtClean="0"/>
              <a:t>добывающая промышленность</a:t>
            </a:r>
            <a:r>
              <a:rPr lang="ru-RU" smtClean="0"/>
              <a:t> (12%), в т.ч. </a:t>
            </a:r>
            <a:r>
              <a:rPr lang="ru-RU" i="1" smtClean="0"/>
              <a:t>нефтегазодобывающая</a:t>
            </a:r>
            <a:r>
              <a:rPr lang="ru-RU" smtClean="0"/>
              <a:t> (11%), и электро-, водо- и газоснабжение (10%). Экономика Великобритании характеризуется относительной </a:t>
            </a:r>
            <a:r>
              <a:rPr lang="ru-RU" i="1" smtClean="0"/>
              <a:t>стабильностью</a:t>
            </a:r>
            <a:r>
              <a:rPr lang="ru-RU" smtClean="0"/>
              <a:t>. Сохраняется тенденция роста британского производства (таблица 7.2).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01A1B-6054-42FC-9D3B-042CED44F2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i="1" smtClean="0"/>
              <a:t>Ведущим сектором британской экономики</a:t>
            </a:r>
            <a:r>
              <a:rPr lang="ru-RU" smtClean="0"/>
              <a:t> является сфера услуг. Лидирующее положение в ней занимает финансовая составляющая, определяющая специализацию страны в системе международных экономических отношений. </a:t>
            </a:r>
            <a:r>
              <a:rPr lang="ru-RU" i="1" smtClean="0"/>
              <a:t>Доля сектора финансовых услуг</a:t>
            </a:r>
            <a:r>
              <a:rPr lang="ru-RU" smtClean="0"/>
              <a:t> в ВВП страны составляет 5%. По своим размерам он занимает третье место в мире после США и Японии.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85C5FD-B045-4044-9A95-10D30F2C6D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 оценкам Минфина, рост британской экономики в среднесрочной перспективе будет невысоким и составит в2013 г. порядка 1,2%, в2014 г. - 2%, в2015 г. - 2,3%, в2016 г. - 2,7%. При этом, умеренными темпами будет расти экспорт товаров и услуг (3,1-5,5%), а также их импорт (2,1-4,9%). Рост валовых инвестиций, как ожидается, будет постепенно возрастать (2,1-8,7%). Безработица будет колебаться в пределах 7,8-8,2%. Уровень госдолга достигнет пика в 2016-17 фин. г. (85,6% ВВП).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67959-BBE8-4FA4-B907-069A9AABD6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i="1" smtClean="0"/>
              <a:t>	</a:t>
            </a: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76F76A-CE39-4D0F-B076-C7B50072F2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71BD-7E48-4DBE-AEC5-D3889A6F50E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E430-ACAF-4082-A0FB-266266E98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7E72-5068-4955-B8B3-4624A7F0991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44B2-446F-49BC-BEB9-713AE2401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942F-2451-4C99-B812-2B87CEFB3AE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B0C8-F69E-4AE9-9AD5-A6460BBB0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88DD-1491-49B3-941F-1FB75EBAE16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0C50-A99E-4E13-B007-E10A53C78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F8BE-4C26-463A-9475-22830DCD2B2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6EDF-5678-4188-83F2-659B1625C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AA5D-9997-42FB-8B8D-88987017975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BE9A-4C6D-47BE-8D04-A0FF1B684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CD58-28DA-41F7-8E5B-6DEB3524D87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9E93-D34F-4954-BBDA-8E3F7E160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EA92-989B-48E7-B494-7A83468750B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18E0-9547-4DD4-B5DD-2111CC2D3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CD29-BE6F-4456-B456-CAF696F8F9D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D786-0132-4576-A188-8751E9384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C720-180D-4003-9087-09559F94DCF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2572-9B0A-4C89-94A0-C7F9B3A9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5478-7376-4730-848E-843EA743D632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D4F5-3478-410C-83A8-BDEAF7F15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617B9C-A008-4A98-9385-8C1444EFCC6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98136F-A700-4B6B-9941-D2A410CC6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2000240"/>
            <a:ext cx="6582379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Финансовая система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Великобритании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7410" name="Picture 2" descr="По мнению Банка Англии: Финансовая система ещё уязвима перед новой волной криз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7302"/>
            <a:ext cx="2286016" cy="186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01063" cy="1000125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критерии,прописанные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Банком Англии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50" y="1285875"/>
            <a:ext cx="4643438" cy="2643188"/>
          </a:xfr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 уставной капитал - не менее 5 млн. фунтов стерлингов</a:t>
            </a:r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 полное описание с доказательными документами по всем оказываемым услугам;</a:t>
            </a:r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 высокая деловая репутация.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3571875"/>
            <a:ext cx="5929312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Функции, которые выполняет Банк Англии</a:t>
            </a:r>
            <a:endParaRPr lang="ru-RU" sz="2400" b="1">
              <a:solidFill>
                <a:srgbClr val="0B5395"/>
              </a:solidFill>
              <a:latin typeface="Constantia" pitchFamily="18" charset="0"/>
            </a:endParaRPr>
          </a:p>
          <a:p>
            <a:pPr marL="0" lvl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1. группа -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прямые профессиональные обязанности, вытекающие из банковского статуса (депозитно-ссудные, расчетные и эмиссионные операции);</a:t>
            </a:r>
            <a:endParaRPr lang="ru-RU" sz="2000">
              <a:latin typeface="Constantia" pitchFamily="18" charset="0"/>
            </a:endParaRPr>
          </a:p>
          <a:p>
            <a:pPr marL="0" lvl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группа -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контрольные функции, с помощью которых государство осуществляет вмешательство в денежно-кредитную систему, пытаясь воздействовать на ход экономических процессов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Constantia" pitchFamily="18" charset="0"/>
            </a:endParaRPr>
          </a:p>
        </p:txBody>
      </p:sp>
      <p:pic>
        <p:nvPicPr>
          <p:cNvPr id="31746" name="Picture 2" descr="Банк Англии признался в помощи нацистам &quot;Российские тенденции&quot; rostend.ru: новости, аналитика, комментарии событий, интервью, 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14422"/>
            <a:ext cx="318299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8" name="Picture 4" descr="Банки Великобритании в большой опасности Новости компаний и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766" y="4071942"/>
            <a:ext cx="270995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5" descr="1102-royaume-u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14282" y="214290"/>
            <a:ext cx="8929718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365760" algn="ctr" fontAlgn="auto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defRPr/>
            </a:pPr>
            <a:r>
              <a:rPr lang="ru-RU" sz="4000" b="1" i="1" u="sng" dirty="0">
                <a:solidFill>
                  <a:srgbClr val="002060"/>
                </a:solidFill>
                <a:latin typeface="Times New Roman"/>
              </a:rPr>
              <a:t>10 основных банков Великобритании </a:t>
            </a:r>
          </a:p>
          <a:p>
            <a:pPr marL="365760" indent="-365760" algn="ctr" fontAlgn="auto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defRPr/>
            </a:pPr>
            <a:endParaRPr lang="ru-RU" sz="2400" b="1" i="1" u="sng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28678" name="Рисунок 14" descr="Безымянн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85423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Фото 35 - Фотоальбом &quot;Мои фотографии&quot; пользователя Mria - свадебные фотографии на московском свадебном порта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144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Бюджетный процесс в Великобритании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00174"/>
            <a:ext cx="4572032" cy="142876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Бюджетный год в Англии начинается 1 апреля и заканчивается 31 марта. </a:t>
            </a:r>
            <a:endParaRPr lang="ru-RU" sz="2800" dirty="0"/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5143536" cy="21431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налоговых поступлений госбюджета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Налоги играют основную роль (около 90%) в формировании доходной части английского государственного бюджета.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929066"/>
            <a:ext cx="5072098" cy="2643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Общегосударственные налоги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80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подоходный налог с физических лиц,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80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подоходный корпорационный налог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80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 на доходы от нефти,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80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прирост капитала,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80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 с наследства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809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косвенные налоги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(более 90% налоговых поступлений.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357298"/>
            <a:ext cx="2571768" cy="1857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Местные налоги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налог на имущество. На их долю приходится около 10% налоговых доходов.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0" name="Прямая со стрелкой 9"/>
          <p:cNvCxnSpPr>
            <a:stCxn id="0" idx="2"/>
            <a:endCxn id="0" idx="0"/>
          </p:cNvCxnSpPr>
          <p:nvPr/>
        </p:nvCxnSpPr>
        <p:spPr>
          <a:xfrm rot="5400000">
            <a:off x="2553494" y="3696494"/>
            <a:ext cx="428625" cy="365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0" idx="3"/>
            <a:endCxn id="0" idx="1"/>
          </p:cNvCxnSpPr>
          <p:nvPr/>
        </p:nvCxnSpPr>
        <p:spPr>
          <a:xfrm flipV="1">
            <a:off x="5357813" y="2286000"/>
            <a:ext cx="857250" cy="142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lo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Виды налогов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714908" cy="52864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Подоходный налог</a:t>
            </a:r>
            <a:r>
              <a:rPr lang="ru-RU" dirty="0" smtClean="0"/>
              <a:t> — </a:t>
            </a:r>
            <a:r>
              <a:rPr lang="ru-RU" dirty="0" err="1" smtClean="0"/>
              <a:t>налог</a:t>
            </a:r>
            <a:r>
              <a:rPr lang="ru-RU" dirty="0" smtClean="0"/>
              <a:t> с суммы заработанных средств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Гербовый сбор</a:t>
            </a:r>
            <a:r>
              <a:rPr lang="ru-RU" dirty="0" smtClean="0"/>
              <a:t> — налог на имущество и акции в собственности.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Налог на добавленную стоимость</a:t>
            </a:r>
            <a:r>
              <a:rPr lang="ru-RU" dirty="0" smtClean="0"/>
              <a:t> — налог, включенный в стоимость товаров и услуг (20%)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Налог системы государственного социального страхования</a:t>
            </a:r>
            <a:r>
              <a:rPr lang="ru-RU" dirty="0" smtClean="0"/>
              <a:t> . платится налогоплательщиками и работодателями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Корпоративный налог</a:t>
            </a:r>
            <a:r>
              <a:rPr lang="ru-RU" dirty="0" smtClean="0"/>
              <a:t>. Им облагаются прибыль и доходы компаний .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Акцизный налог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Налог на прирост капитала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Льготы по личным сберегательным счетам</a:t>
            </a:r>
          </a:p>
        </p:txBody>
      </p:sp>
      <p:pic>
        <p:nvPicPr>
          <p:cNvPr id="30728" name="Picture 2" descr="Упрощенная система налогообложения и НД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000125"/>
            <a:ext cx="3390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419225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</a:rPr>
              <a:t>Бюджетный дефицит и государственный долг</a:t>
            </a:r>
            <a:endParaRPr lang="ru-RU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329613" cy="128587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государственного бюджета Великобритании характерна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хроническая дефицитность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Государственный долг к ВВП, с 2008-2014 г.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3000375"/>
            <a:ext cx="8105775" cy="35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7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Бюджетная политика Великобритании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она нацелена на долгосрочное регулирование экономики, решение кардинальных проблем: структурная перестройка хозяйства, повышение нормы накопления,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самообеспечение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энергетическими ресурсами, на борьбу с инфляцией.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6" descr="1102-royaume-un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31818" y="5517232"/>
            <a:ext cx="917581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Социально-экономическая характеристика Великобритании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785938"/>
            <a:ext cx="5686425" cy="4389437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/>
              <a:t>Соединенное Королевство Великобритании </a:t>
            </a:r>
            <a:r>
              <a:rPr lang="ru-RU" b="1" i="1" dirty="0"/>
              <a:t>и Северной </a:t>
            </a:r>
            <a:r>
              <a:rPr lang="ru-RU" b="1" i="1" dirty="0" smtClean="0"/>
              <a:t>Ирландии</a:t>
            </a:r>
            <a:endParaRPr lang="ru-RU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Площадь 244820 км</a:t>
            </a:r>
            <a:r>
              <a:rPr lang="ru-RU" baseline="30000" dirty="0" smtClean="0"/>
              <a:t>2</a:t>
            </a:r>
            <a:endParaRPr lang="ru-RU" i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i="1" dirty="0" smtClean="0"/>
              <a:t>двухзвенная </a:t>
            </a:r>
            <a:r>
              <a:rPr lang="ru-RU" i="1" dirty="0"/>
              <a:t>система управления (56 графств и 482 округа</a:t>
            </a:r>
            <a:r>
              <a:rPr lang="ru-RU" i="1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i="1" dirty="0" smtClean="0"/>
              <a:t>Государственное </a:t>
            </a:r>
            <a:r>
              <a:rPr lang="ru-RU" i="1" dirty="0"/>
              <a:t>устройство — </a:t>
            </a:r>
            <a:r>
              <a:rPr lang="ru-RU" dirty="0"/>
              <a:t>парламентская монархия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Денежная </a:t>
            </a:r>
            <a:r>
              <a:rPr lang="ru-RU" dirty="0"/>
              <a:t>единица: </a:t>
            </a:r>
            <a:r>
              <a:rPr lang="ru-RU" i="1" dirty="0"/>
              <a:t>фунт стерлингов, </a:t>
            </a:r>
            <a:r>
              <a:rPr lang="ru-RU" dirty="0"/>
              <a:t>равный 100 пенсам.</a:t>
            </a:r>
          </a:p>
        </p:txBody>
      </p:sp>
      <p:pic>
        <p:nvPicPr>
          <p:cNvPr id="16386" name="Picture 2" descr="3D Map Of United Kingdom Фотография, картинки, изображения и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21431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Холдинг &quot;Верджин&quot; / Инфодос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714884"/>
            <a:ext cx="1214446" cy="1795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42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Экономика и уровень жизни населения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09" y="1643050"/>
          <a:ext cx="7929618" cy="504829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98422"/>
                <a:gridCol w="3231196"/>
              </a:tblGrid>
              <a:tr h="3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Показатель</a:t>
                      </a:r>
                      <a:endParaRPr lang="ru-RU" sz="1600" b="1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Показатели </a:t>
                      </a:r>
                      <a:endParaRPr lang="ru-RU" sz="1600" b="1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381006">
                <a:tc>
                  <a:txBody>
                    <a:bodyPr/>
                    <a:lstStyle/>
                    <a:p>
                      <a:pPr marL="1793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ВВП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млрдф.ст</a:t>
                      </a:r>
                      <a:r>
                        <a:rPr lang="ru-RU" sz="1600" dirty="0"/>
                        <a:t>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2461,77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marL="1793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Темпы </a:t>
                      </a:r>
                      <a:r>
                        <a:rPr lang="ru-RU" sz="1600" dirty="0"/>
                        <a:t>роста ВВП, %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Уровень </a:t>
                      </a:r>
                      <a:r>
                        <a:rPr lang="ru-RU" sz="1600" dirty="0"/>
                        <a:t>инфляции, %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Уровень </a:t>
                      </a:r>
                      <a:r>
                        <a:rPr lang="ru-RU" sz="1600" dirty="0"/>
                        <a:t>безработицы, %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Импорт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млнф.ст</a:t>
                      </a:r>
                      <a:r>
                        <a:rPr lang="ru-RU" sz="1600" dirty="0"/>
                        <a:t>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44175,00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Экспорт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млнф.ст</a:t>
                      </a:r>
                      <a:r>
                        <a:rPr lang="ru-RU" sz="1600" dirty="0"/>
                        <a:t>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40827,00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Структура </a:t>
                      </a:r>
                      <a:r>
                        <a:rPr lang="ru-RU" sz="1600" dirty="0"/>
                        <a:t>хозяйства: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 сельское </a:t>
                      </a:r>
                      <a:r>
                        <a:rPr lang="ru-RU" sz="1600" dirty="0"/>
                        <a:t>хозяйство,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 промышленность</a:t>
                      </a:r>
                      <a:r>
                        <a:rPr lang="ru-RU" sz="1600" dirty="0"/>
                        <a:t>,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 сфера </a:t>
                      </a:r>
                      <a:r>
                        <a:rPr lang="ru-RU" sz="1600" dirty="0"/>
                        <a:t>услуг,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70,1%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Транспорт</a:t>
                      </a:r>
                      <a:r>
                        <a:rPr lang="ru-RU" sz="1600" dirty="0"/>
                        <a:t>,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автомобильные </a:t>
                      </a:r>
                      <a:r>
                        <a:rPr lang="ru-RU" sz="1600" dirty="0"/>
                        <a:t>дороги, км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394,428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железные </a:t>
                      </a:r>
                      <a:r>
                        <a:rPr lang="ru-RU" sz="1600" dirty="0"/>
                        <a:t>дороги, км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16200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      Строительство</a:t>
                      </a:r>
                      <a:r>
                        <a:rPr lang="ru-RU" sz="1600" dirty="0"/>
                        <a:t>, 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144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ВВП (2008г.-2012г.)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8242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481" name="Рисунок 11" descr="Historical Data 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9196388" cy="4214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ТОП-3 города с самой дорогой недвижимост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474840" cy="4995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42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Экономика и уровень жизни населения</a:t>
            </a:r>
            <a:endParaRPr lang="ru-RU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163"/>
            <a:ext cx="3686175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Ведущим сектором британской экономики является сфера услуг.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сектора финансовых услуг в ВВП страны составляет 5%.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 descr="1273922538_6b68c90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14437"/>
          </a:xfrm>
          <a:gradFill flip="none" rotWithShape="1">
            <a:gsLst>
              <a:gs pos="22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Динамика основных показателей экономики Великобритании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928802"/>
          <a:ext cx="5786478" cy="45720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71543"/>
                <a:gridCol w="981635"/>
                <a:gridCol w="1033300"/>
              </a:tblGrid>
              <a:tr h="45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37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ВВП в постоянных ценах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328,5млрд дол)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(318,2)0,13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Внутренние инвестиции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3850" algn="l"/>
                          <a:tab pos="431800" algn="ctr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Экспорт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Импорт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Объем выпуска продукции в сфере услуг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4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Объем производства в промышленности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-2,4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The Challenge of Absorbing Grow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5429250" cy="1428750"/>
          </a:xfrm>
        </p:spPr>
        <p:txBody>
          <a:bodyPr/>
          <a:lstStyle/>
          <a:p>
            <a:r>
              <a:rPr lang="ru-RU" sz="4000" b="1" i="1" smtClean="0">
                <a:solidFill>
                  <a:schemeClr val="tx1"/>
                </a:solidFill>
              </a:rPr>
              <a:t>Перспективы развития </a:t>
            </a:r>
            <a:br>
              <a:rPr lang="ru-RU" sz="4000" b="1" i="1" smtClean="0">
                <a:solidFill>
                  <a:schemeClr val="tx1"/>
                </a:solidFill>
              </a:rPr>
            </a:br>
            <a:r>
              <a:rPr lang="ru-RU" sz="4000" b="1" i="1" smtClean="0">
                <a:solidFill>
                  <a:schemeClr val="tx1"/>
                </a:solidFill>
              </a:rPr>
              <a:t>британской экономики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785926"/>
            <a:ext cx="142876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2013г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1,2%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785926"/>
            <a:ext cx="142876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2014г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785926"/>
            <a:ext cx="142876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2015г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2,3%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1785926"/>
            <a:ext cx="142876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2016г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2,7%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785926"/>
            <a:ext cx="1428760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Рост экономики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86116" y="2071678"/>
            <a:ext cx="714380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143504" y="2071678"/>
            <a:ext cx="714380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929454" y="2071678"/>
            <a:ext cx="714380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3214686"/>
            <a:ext cx="92869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3,1%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214686"/>
            <a:ext cx="92869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5,5%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214686"/>
            <a:ext cx="1500198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Экспорт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786050" y="3500438"/>
            <a:ext cx="714380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4714884"/>
            <a:ext cx="1428760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 валовых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инвести-ций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3214686"/>
            <a:ext cx="92869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2,1%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01024" y="3214686"/>
            <a:ext cx="92869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4,9%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3470" y="3214686"/>
            <a:ext cx="171448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Импорт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7429520" y="3500438"/>
            <a:ext cx="714380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28794" y="4714884"/>
            <a:ext cx="92869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2,1%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57554" y="4714884"/>
            <a:ext cx="92869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8,7%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786050" y="5000636"/>
            <a:ext cx="714380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4643446"/>
            <a:ext cx="192882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4643446"/>
            <a:ext cx="178595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2016-2017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85,6% ВВП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6572264" y="4929198"/>
            <a:ext cx="714380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601" name="Picture 2" descr="Uswatte SWAT team - Pre-Algebr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889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Британия может ввести новый налог для иностранных владельцев недвижим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357166"/>
            <a:ext cx="2357454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система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1928802"/>
            <a:ext cx="2357454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Бюджетная система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857364"/>
            <a:ext cx="314324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Внебюджетные специальные фонды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36" y="2000240"/>
            <a:ext cx="3000364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Финансы госпредприятий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0" idx="2"/>
            <a:endCxn id="0" idx="0"/>
          </p:cNvCxnSpPr>
          <p:nvPr/>
        </p:nvCxnSpPr>
        <p:spPr>
          <a:xfrm rot="5400000">
            <a:off x="2875756" y="124619"/>
            <a:ext cx="428625" cy="30368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0" idx="2"/>
            <a:endCxn id="0" idx="0"/>
          </p:cNvCxnSpPr>
          <p:nvPr/>
        </p:nvCxnSpPr>
        <p:spPr>
          <a:xfrm rot="16200000" flipH="1">
            <a:off x="4394200" y="1643063"/>
            <a:ext cx="500063" cy="71437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0" idx="2"/>
            <a:endCxn id="0" idx="0"/>
          </p:cNvCxnSpPr>
          <p:nvPr/>
        </p:nvCxnSpPr>
        <p:spPr>
          <a:xfrm rot="16200000" flipH="1">
            <a:off x="5839619" y="196056"/>
            <a:ext cx="571500" cy="30368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857356" y="3286124"/>
            <a:ext cx="207170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3286124"/>
            <a:ext cx="414337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Бюджеты местных органов власти</a:t>
            </a:r>
          </a:p>
        </p:txBody>
      </p:sp>
      <p:cxnSp>
        <p:nvCxnSpPr>
          <p:cNvPr id="29" name="Прямая со стрелкой 28"/>
          <p:cNvCxnSpPr>
            <a:stCxn id="0" idx="2"/>
            <a:endCxn id="0" idx="0"/>
          </p:cNvCxnSpPr>
          <p:nvPr/>
        </p:nvCxnSpPr>
        <p:spPr>
          <a:xfrm rot="5400000">
            <a:off x="3643313" y="2249487"/>
            <a:ext cx="285750" cy="1787525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0" idx="2"/>
            <a:endCxn id="0" idx="0"/>
          </p:cNvCxnSpPr>
          <p:nvPr/>
        </p:nvCxnSpPr>
        <p:spPr>
          <a:xfrm rot="16200000" flipH="1">
            <a:off x="5375276" y="2303462"/>
            <a:ext cx="285750" cy="1679575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85720" y="4357694"/>
            <a:ext cx="2643206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Консолидированный фонд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14678" y="4357694"/>
            <a:ext cx="250033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Национальный фонд займов</a:t>
            </a:r>
          </a:p>
        </p:txBody>
      </p:sp>
      <p:cxnSp>
        <p:nvCxnSpPr>
          <p:cNvPr id="39" name="Прямая со стрелкой 38"/>
          <p:cNvCxnSpPr>
            <a:stCxn id="0" idx="2"/>
            <a:endCxn id="0" idx="0"/>
          </p:cNvCxnSpPr>
          <p:nvPr/>
        </p:nvCxnSpPr>
        <p:spPr>
          <a:xfrm rot="5400000">
            <a:off x="2106613" y="3571875"/>
            <a:ext cx="285750" cy="1285875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0" idx="2"/>
            <a:endCxn id="0" idx="0"/>
          </p:cNvCxnSpPr>
          <p:nvPr/>
        </p:nvCxnSpPr>
        <p:spPr>
          <a:xfrm rot="16200000" flipH="1">
            <a:off x="3535363" y="3429000"/>
            <a:ext cx="285750" cy="1571625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0" y="5786454"/>
            <a:ext cx="2643206" cy="10715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Ежегодно утверждаемые расходы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86050" y="5786454"/>
            <a:ext cx="2643206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фонд  постоянных расходов</a:t>
            </a:r>
          </a:p>
        </p:txBody>
      </p:sp>
      <p:cxnSp>
        <p:nvCxnSpPr>
          <p:cNvPr id="47" name="Прямая со стрелкой 46"/>
          <p:cNvCxnSpPr>
            <a:stCxn id="0" idx="2"/>
            <a:endCxn id="0" idx="0"/>
          </p:cNvCxnSpPr>
          <p:nvPr/>
        </p:nvCxnSpPr>
        <p:spPr>
          <a:xfrm rot="5400000">
            <a:off x="1143000" y="5322888"/>
            <a:ext cx="642938" cy="284162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0" idx="2"/>
            <a:endCxn id="0" idx="0"/>
          </p:cNvCxnSpPr>
          <p:nvPr/>
        </p:nvCxnSpPr>
        <p:spPr>
          <a:xfrm rot="16200000" flipH="1">
            <a:off x="2535238" y="4214812"/>
            <a:ext cx="642938" cy="2500313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ртфолио - www.Free-Lancing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400052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Банковская система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1071563"/>
            <a:ext cx="4643437" cy="55006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Банки Содружества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Учетные дома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(особенность б.с. Великобритании; существует 9 у.д)</a:t>
            </a:r>
            <a:endParaRPr lang="ru-RU" sz="2200" b="1" i="1" u="sng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Финансовые компании Англии состоит из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компаний, предоставляющих страховые услуги;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учреждения, проводящие услуги по сберегательным операциям . Это - взаимные сберегательные банки, ассоциации ссудо-сберегательных счетов и другие.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финансовые компании;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кредитные общества;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строительные общества и кооперативы;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различные фонды: пенсионные, доверительные паевые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15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214938" y="4572000"/>
            <a:ext cx="3500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>
                <a:latin typeface="Constantia" pitchFamily="18" charset="0"/>
              </a:rPr>
              <a:t>Национальный сберегательный банк.</a:t>
            </a:r>
          </a:p>
          <a:p>
            <a:r>
              <a:rPr lang="ru-RU" b="1">
                <a:latin typeface="Constantia" pitchFamily="18" charset="0"/>
              </a:rPr>
              <a:t> - Первый сберегательный банк.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594</Words>
  <Application>Microsoft Office PowerPoint</Application>
  <PresentationFormat>Экран (4:3)</PresentationFormat>
  <Paragraphs>101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Constantia</vt:lpstr>
      <vt:lpstr>Arial</vt:lpstr>
      <vt:lpstr>Calibri</vt:lpstr>
      <vt:lpstr>Wingdings 2</vt:lpstr>
      <vt:lpstr>Wingdings</vt:lpstr>
      <vt:lpstr>Times New Roman</vt:lpstr>
      <vt:lpstr>Поток</vt:lpstr>
      <vt:lpstr>Поток</vt:lpstr>
      <vt:lpstr>Слайд 1</vt:lpstr>
      <vt:lpstr>Социально-экономическая характеристика Великобритании</vt:lpstr>
      <vt:lpstr>Экономика и уровень жизни населения</vt:lpstr>
      <vt:lpstr>ВВП (2008г.-2012г.)</vt:lpstr>
      <vt:lpstr>Экономика и уровень жизни населения</vt:lpstr>
      <vt:lpstr>Динамика основных показателей экономики Великобритании</vt:lpstr>
      <vt:lpstr>Перспективы развития  британской экономики</vt:lpstr>
      <vt:lpstr>Слайд 8</vt:lpstr>
      <vt:lpstr>Банковская система</vt:lpstr>
      <vt:lpstr>Обязательные критерии,прописанные Банком Англии</vt:lpstr>
      <vt:lpstr>Слайд 11</vt:lpstr>
      <vt:lpstr>Бюджетный процесс в Великобритании</vt:lpstr>
      <vt:lpstr>Слайд 13</vt:lpstr>
      <vt:lpstr>Бюджетный дефицит и государственный долг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Карлыгаш</dc:creator>
  <cp:lastModifiedBy>User</cp:lastModifiedBy>
  <cp:revision>23</cp:revision>
  <dcterms:created xsi:type="dcterms:W3CDTF">2014-11-12T17:40:10Z</dcterms:created>
  <dcterms:modified xsi:type="dcterms:W3CDTF">2016-03-01T09:30:03Z</dcterms:modified>
</cp:coreProperties>
</file>