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98" r:id="rId1"/>
  </p:sldMasterIdLst>
  <p:sldIdLst>
    <p:sldId id="256" r:id="rId2"/>
    <p:sldId id="257" r:id="rId3"/>
    <p:sldId id="291" r:id="rId4"/>
    <p:sldId id="258" r:id="rId5"/>
    <p:sldId id="259" r:id="rId6"/>
    <p:sldId id="260" r:id="rId7"/>
    <p:sldId id="282" r:id="rId8"/>
    <p:sldId id="261" r:id="rId9"/>
    <p:sldId id="262" r:id="rId10"/>
    <p:sldId id="283" r:id="rId11"/>
    <p:sldId id="284" r:id="rId12"/>
    <p:sldId id="264" r:id="rId13"/>
    <p:sldId id="285" r:id="rId14"/>
    <p:sldId id="286" r:id="rId15"/>
    <p:sldId id="287" r:id="rId16"/>
    <p:sldId id="288" r:id="rId17"/>
    <p:sldId id="289" r:id="rId18"/>
    <p:sldId id="290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1" r:id="rId33"/>
    <p:sldId id="28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3" autoAdjust="0"/>
    <p:restoredTop sz="94660"/>
  </p:normalViewPr>
  <p:slideViewPr>
    <p:cSldViewPr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8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3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8235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9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148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2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9084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90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9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1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462281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4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6044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8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3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3" y="2943358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8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8200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2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2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2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3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5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1" y="4781081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8193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6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5149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09604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4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1865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5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316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6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60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6718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3" y="618520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5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5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7679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3" y="618520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7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2" y="3051015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1" y="3051015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2302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4324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6494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8" y="609603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8292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1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5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0423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0">
              <a:srgbClr val="00B050"/>
            </a:gs>
            <a:gs pos="100000">
              <a:schemeClr val="accent6">
                <a:lumMod val="86000"/>
                <a:lumOff val="14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3" y="618520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6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2" y="5883278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10" y="5883278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701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0" r:id="rId2"/>
    <p:sldLayoutId id="2147484401" r:id="rId3"/>
    <p:sldLayoutId id="2147484402" r:id="rId4"/>
    <p:sldLayoutId id="2147484403" r:id="rId5"/>
    <p:sldLayoutId id="2147484404" r:id="rId6"/>
    <p:sldLayoutId id="2147484405" r:id="rId7"/>
    <p:sldLayoutId id="2147484406" r:id="rId8"/>
    <p:sldLayoutId id="2147484407" r:id="rId9"/>
    <p:sldLayoutId id="2147484408" r:id="rId10"/>
    <p:sldLayoutId id="2147484409" r:id="rId11"/>
    <p:sldLayoutId id="2147484410" r:id="rId12"/>
    <p:sldLayoutId id="2147484411" r:id="rId13"/>
    <p:sldLayoutId id="2147484412" r:id="rId14"/>
    <p:sldLayoutId id="2147484413" r:id="rId15"/>
    <p:sldLayoutId id="2147484414" r:id="rId16"/>
    <p:sldLayoutId id="214748441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3179" y="620688"/>
            <a:ext cx="7957642" cy="475252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Костанайский государственный университет имени А. Байтурсынова</a:t>
            </a:r>
            <a:b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800" dirty="0" smtClean="0"/>
              <a:t>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Брагинец </a:t>
            </a:r>
            <a:r>
              <a:rPr lang="ru-RU" sz="2800" dirty="0" smtClean="0"/>
              <a:t>Л.А., Ст</a:t>
            </a:r>
            <a:r>
              <a:rPr lang="ru-RU" sz="2800" dirty="0" smtClean="0"/>
              <a:t>. преподаватель кафедры биологии и химии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Дисциплина </a:t>
            </a:r>
            <a:r>
              <a:rPr lang="ru-RU" sz="2800" dirty="0" smtClean="0"/>
              <a:t>: экология </a:t>
            </a:r>
            <a:r>
              <a:rPr lang="ru-RU" sz="2800" dirty="0" smtClean="0"/>
              <a:t>леса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Тема: биотические факторы</a:t>
            </a: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3140968"/>
            <a:ext cx="7813626" cy="2379711"/>
          </a:xfrm>
          <a:noFill/>
        </p:spPr>
        <p:txBody>
          <a:bodyPr>
            <a:noAutofit/>
          </a:bodyPr>
          <a:lstStyle/>
          <a:p>
            <a:pPr algn="r"/>
            <a:r>
              <a:rPr lang="ru-RU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153826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260756"/>
            <a:ext cx="4392488" cy="69126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err="1" smtClean="0"/>
              <a:t>Тилландсия</a:t>
            </a:r>
            <a:r>
              <a:rPr lang="ru-RU" b="1" dirty="0" smtClean="0"/>
              <a:t> </a:t>
            </a:r>
            <a:r>
              <a:rPr lang="ru-RU" b="1" dirty="0" err="1" smtClean="0"/>
              <a:t>уснеевидная</a:t>
            </a:r>
            <a:r>
              <a:rPr lang="ru-RU" dirty="0" smtClean="0"/>
              <a:t> (</a:t>
            </a:r>
            <a:r>
              <a:rPr lang="en-US" i="1" dirty="0" err="1"/>
              <a:t>Tillandsia</a:t>
            </a:r>
            <a:r>
              <a:rPr lang="en-US" i="1" dirty="0"/>
              <a:t> </a:t>
            </a:r>
            <a:r>
              <a:rPr lang="en-US" i="1" dirty="0" err="1" smtClean="0"/>
              <a:t>usneoides</a:t>
            </a:r>
            <a:r>
              <a:rPr lang="ru-RU" dirty="0" smtClean="0"/>
              <a:t>), или испанская борода. густо </a:t>
            </a:r>
            <a:r>
              <a:rPr lang="ru-RU" dirty="0"/>
              <a:t>обвивает своими длинными серо-зелёными </a:t>
            </a:r>
            <a:r>
              <a:rPr lang="ru-RU" dirty="0" smtClean="0"/>
              <a:t>прядями </a:t>
            </a:r>
            <a:r>
              <a:rPr lang="ru-RU" dirty="0"/>
              <a:t>стволы и кроны крупных деревьев (обычно кипарисов и </a:t>
            </a:r>
            <a:r>
              <a:rPr lang="ru-RU" dirty="0" smtClean="0"/>
              <a:t>старых </a:t>
            </a:r>
            <a:r>
              <a:rPr lang="ru-RU" dirty="0"/>
              <a:t>дубов). Молодое растение корнями укрепляется в коре дерева, но не паразитирует на нём. Стебли испанского мха тонкие, нитевидные, сильно разветвлённые, с небольшими шиловидными листьями. Вся поверхность растения при этом покрыта мелкими чешуйками, служащими для поглощения осадков, росы и влаги из переувлажнённого тропического воздуха. По мере нарастания новых стеблей нижняя часть растения постепенно отмирает. Длина живых побегов составляет 15—20 см, отмершие побеги продолжают свисать с молодых, образуя «бороды» длиной до 3 м.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260757"/>
            <a:ext cx="4224324" cy="63364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6263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097360"/>
            <a:ext cx="3960440" cy="5760640"/>
          </a:xfrm>
        </p:spPr>
        <p:txBody>
          <a:bodyPr/>
          <a:lstStyle/>
          <a:p>
            <a:pPr marL="0" indent="0">
              <a:buNone/>
            </a:pPr>
            <a:r>
              <a:rPr lang="ru-RU" i="1" dirty="0" smtClean="0"/>
              <a:t>Орхидея - </a:t>
            </a:r>
            <a:r>
              <a:rPr lang="en-US" i="1" dirty="0" err="1" smtClean="0"/>
              <a:t>Cattleya</a:t>
            </a:r>
            <a:r>
              <a:rPr lang="en-US" i="1" dirty="0" smtClean="0"/>
              <a:t> </a:t>
            </a:r>
            <a:r>
              <a:rPr lang="en-US" i="1" dirty="0" err="1" smtClean="0"/>
              <a:t>trianae</a:t>
            </a:r>
            <a:endParaRPr lang="ru-RU" i="1" dirty="0" smtClean="0"/>
          </a:p>
          <a:p>
            <a:pPr marL="0" indent="0">
              <a:buNone/>
            </a:pPr>
            <a:r>
              <a:rPr lang="ru-RU" dirty="0"/>
              <a:t>Родиной </a:t>
            </a:r>
            <a:r>
              <a:rPr lang="ru-RU" dirty="0" smtClean="0"/>
              <a:t>является </a:t>
            </a:r>
            <a:r>
              <a:rPr lang="ru-RU" dirty="0"/>
              <a:t>Колумбия, где орхидея произрастает эпифитно на </a:t>
            </a:r>
            <a:r>
              <a:rPr lang="ru-RU" dirty="0" smtClean="0"/>
              <a:t>деревьях. развивают </a:t>
            </a:r>
            <a:r>
              <a:rPr lang="ru-RU" dirty="0"/>
              <a:t>многочисленные воздушные корни, лишённые волосков, зато снабжённые специализированной всасывающей тканью — </a:t>
            </a:r>
            <a:r>
              <a:rPr lang="ru-RU" dirty="0" err="1"/>
              <a:t>веламеном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6926" y="476672"/>
            <a:ext cx="4337831" cy="5760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6848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948913"/>
            <a:ext cx="4791669" cy="6269127"/>
          </a:xfrm>
        </p:spPr>
        <p:txBody>
          <a:bodyPr/>
          <a:lstStyle/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Физиологические контакты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между растениями включают паразитизм, симбиоз,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сапрофитизм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срастание корней.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Паразитизм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наиболее яркий пример прямых физиологических воздействий между растениями, т.е. переход одного из партнеров на гетеротрофный способ питания и существование за счет организма-хозяина.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28700" y="948913"/>
            <a:ext cx="377698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99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370001"/>
            <a:ext cx="4596525" cy="629935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/>
              <a:t>Повилика европейская </a:t>
            </a:r>
            <a:r>
              <a:rPr lang="ru-RU" dirty="0" smtClean="0"/>
              <a:t>(</a:t>
            </a:r>
            <a:r>
              <a:rPr lang="en-US" i="1" dirty="0" err="1"/>
              <a:t>Cuscúta</a:t>
            </a:r>
            <a:r>
              <a:rPr lang="en-US" i="1" dirty="0"/>
              <a:t> </a:t>
            </a:r>
            <a:r>
              <a:rPr lang="en-US" i="1" dirty="0" err="1"/>
              <a:t>europaéa</a:t>
            </a:r>
            <a:r>
              <a:rPr lang="ru-RU" dirty="0" smtClean="0"/>
              <a:t>) </a:t>
            </a:r>
            <a:r>
              <a:rPr lang="ru-RU" dirty="0"/>
              <a:t>– это травянистая однолетняя лиана – паразит, совершенно лишенный хлорофилла, зеленых листьев и корней. Стебли красноватые, тонкие, длиной до 100 см, </a:t>
            </a:r>
            <a:r>
              <a:rPr lang="ru-RU" dirty="0" smtClean="0"/>
              <a:t>обвивающиеся </a:t>
            </a:r>
            <a:r>
              <a:rPr lang="ru-RU" dirty="0"/>
              <a:t>вокруг стебля и других органов растения-хозяина. С помощью особых присосок, внедряющихся в ткани растения-хозяина, повилика закрепляется на нем и питается его соками. Стебли иногда ветвятся. Все листья чешуйчатые, мелкие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паразитирует, </a:t>
            </a:r>
            <a:r>
              <a:rPr lang="ru-RU" dirty="0"/>
              <a:t>в первую очередь, на крапиве, а также </a:t>
            </a:r>
            <a:r>
              <a:rPr lang="ru-RU" dirty="0" smtClean="0"/>
              <a:t>на </a:t>
            </a:r>
            <a:r>
              <a:rPr lang="ru-RU" dirty="0"/>
              <a:t>большом количестве других </a:t>
            </a:r>
            <a:r>
              <a:rPr lang="ru-RU" dirty="0" smtClean="0"/>
              <a:t>травянистых растений, реже древесных - </a:t>
            </a:r>
            <a:r>
              <a:rPr lang="ru-RU" dirty="0"/>
              <a:t>тополя, клёна, ивы, орешника, ольхи чёрной, </a:t>
            </a:r>
            <a:r>
              <a:rPr lang="ru-RU" dirty="0" smtClean="0"/>
              <a:t>бузины.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6037" y="368660"/>
            <a:ext cx="4288933" cy="57246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675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436941"/>
            <a:ext cx="8352928" cy="33520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Омела белая </a:t>
            </a:r>
            <a:r>
              <a:rPr lang="ru-RU" dirty="0"/>
              <a:t>(лат. </a:t>
            </a:r>
            <a:r>
              <a:rPr lang="ru-RU" i="1" dirty="0" err="1" smtClean="0"/>
              <a:t>Víscum</a:t>
            </a:r>
            <a:r>
              <a:rPr lang="ru-RU" i="1" dirty="0" smtClean="0"/>
              <a:t> </a:t>
            </a:r>
            <a:r>
              <a:rPr lang="ru-RU" i="1" dirty="0" err="1" smtClean="0"/>
              <a:t>Аlbum</a:t>
            </a:r>
            <a:r>
              <a:rPr lang="ru-RU" dirty="0"/>
              <a:t>) — кустарник; вид рода Омела семейства </a:t>
            </a:r>
            <a:r>
              <a:rPr lang="ru-RU" dirty="0" err="1"/>
              <a:t>Омеловые</a:t>
            </a:r>
            <a:r>
              <a:rPr lang="ru-RU" dirty="0"/>
              <a:t> (</a:t>
            </a:r>
            <a:r>
              <a:rPr lang="ru-RU" i="1" dirty="0" err="1"/>
              <a:t>Viscaceae</a:t>
            </a:r>
            <a:r>
              <a:rPr lang="ru-RU" dirty="0"/>
              <a:t>). Полупаразит: воду и минеральное питание получает от растения-хозяина, а органическое вещество </a:t>
            </a:r>
            <a:r>
              <a:rPr lang="ru-RU" dirty="0" err="1"/>
              <a:t>фотосинтезирует</a:t>
            </a:r>
            <a:r>
              <a:rPr lang="ru-RU" dirty="0"/>
              <a:t> самостоятельно. Имеет форму шара, прикреплённого к ветвям растения-хозяина. Паразитирует омела на многих декоративных и лесных древесных породах и избирательная способность её очень широкая. Из лиственных пород она встречается </a:t>
            </a:r>
            <a:r>
              <a:rPr lang="ru-RU" dirty="0" smtClean="0"/>
              <a:t>на тополе</a:t>
            </a:r>
            <a:r>
              <a:rPr lang="ru-RU" dirty="0"/>
              <a:t>, липе, иве, клёне, берёзе, вязе, боярышнике, реже дубе, грецком орехе, грабе, белой </a:t>
            </a:r>
            <a:r>
              <a:rPr lang="ru-RU" dirty="0" smtClean="0"/>
              <a:t>акации.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2613" y="3861048"/>
            <a:ext cx="4267200" cy="28479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4847" y="3916883"/>
            <a:ext cx="4331880" cy="27363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8641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36632" y="143038"/>
            <a:ext cx="5343480" cy="67149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Симбиоз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— это длительное сожительство организмов двух или нескольких разных видов растений или животных, когда их отношения друг с другом очень тесны и обычно взаимно выгодны. </a:t>
            </a:r>
          </a:p>
          <a:p>
            <a:pPr marL="0" indent="0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мирмекодия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растение-муравейник. Живет оно на ветках или стволах других растений. Нижняя часть его стебля сильно расширена и представляет собой как бы большую луковицу. Вся луковица пронизана каналами, сообщающимися между собой. В них и поселяются муравьи. Эти каналы возникают в процессе развития утолщенного стебля, а не прогрызаются муравьями. Следовательно, муравьи получают от растения готовое жилище. Но и растению приносят пользу живущие в нем муравьи. Дело в том, что в тропиках водятся муравьи-листорезы. Они приносят большой вред растениям. В мирмекодии поселяются муравьи другого вида, враждующие с муравьями-листорезами. Постояльцы мирмекодии не допускают листорезов к ее вершине и не дают им объесть ее нежные листья. Таким образом, растение предоставляет животному помещение, а животное защищает растение от его врагов.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916831"/>
            <a:ext cx="4158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143038"/>
            <a:ext cx="3276600" cy="4286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8600" y="3645024"/>
            <a:ext cx="3295346" cy="30346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2510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260648"/>
            <a:ext cx="8784976" cy="2736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700" dirty="0"/>
              <a:t>Срастание корней близко растущих деревьев (одного и того же вида или родственных видов) относится также к прямым физиологическим контактам между растениями</a:t>
            </a:r>
            <a:r>
              <a:rPr lang="ru-RU" sz="1700" dirty="0" smtClean="0"/>
              <a:t>.. </a:t>
            </a:r>
            <a:r>
              <a:rPr lang="ru-RU" sz="1700" dirty="0"/>
              <a:t>В густых насаждениях ели </a:t>
            </a:r>
            <a:r>
              <a:rPr lang="ru-RU" sz="1700" i="1" dirty="0" err="1"/>
              <a:t>Picea</a:t>
            </a:r>
            <a:r>
              <a:rPr lang="ru-RU" sz="1700" i="1" dirty="0"/>
              <a:t> </a:t>
            </a:r>
            <a:r>
              <a:rPr lang="ru-RU" sz="1700" i="1" dirty="0" err="1"/>
              <a:t>flies</a:t>
            </a:r>
            <a:r>
              <a:rPr lang="ru-RU" sz="1700" i="1" dirty="0"/>
              <a:t> </a:t>
            </a:r>
            <a:r>
              <a:rPr lang="ru-RU" sz="1700" dirty="0"/>
              <a:t>срастаются корнями около 30% всех деревьев. Установлено, что между сросшимися деревьями существует обмен через корни в виде переноса питательных веществ и воды. В зависимости от степени различия или сходства потребностей сросшихся партнеров между ними не исключены отношения как конкурентного характера в виде перехвата веществ более развитым и сильным деревом, так и симбиотические.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3429000"/>
            <a:ext cx="4464496" cy="33483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255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84370" y="332656"/>
            <a:ext cx="7916175" cy="35283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Определенное значение имеет форма связей в виде </a:t>
            </a:r>
            <a:r>
              <a:rPr lang="ru-RU" b="1" dirty="0"/>
              <a:t>хищничества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Росянка круглолистная (</a:t>
            </a:r>
            <a:r>
              <a:rPr lang="ru-RU" i="1" dirty="0" err="1"/>
              <a:t>Drósera</a:t>
            </a:r>
            <a:r>
              <a:rPr lang="ru-RU" i="1" dirty="0"/>
              <a:t> </a:t>
            </a:r>
            <a:r>
              <a:rPr lang="ru-RU" i="1" dirty="0" err="1"/>
              <a:t>rotundifólia</a:t>
            </a:r>
            <a:r>
              <a:rPr lang="ru-RU" dirty="0"/>
              <a:t>) — </a:t>
            </a:r>
            <a:r>
              <a:rPr lang="ru-RU" dirty="0" smtClean="0"/>
              <a:t>насекомоядное </a:t>
            </a:r>
            <a:r>
              <a:rPr lang="ru-RU" dirty="0"/>
              <a:t>травянистое растение; семейства Росянковые. Листья распростёртые по поверхности почвы, с длинными черешками, собраны в прикорневую розетку. Листья сверху и по краям усажены красноватыми железистыми волосками в виде головок на длинных стебельках, которые достигают в длину 4—5 мм. Волоски выделяют клейкую жидкость в виде блестящих капель. Они чувствительны к раздражению, и когда насекомое попадает на лист, изгибаются и захватывают его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3765" t="1" r="2114" b="-1"/>
          <a:stretch/>
        </p:blipFill>
        <p:spPr>
          <a:xfrm>
            <a:off x="4842458" y="3716850"/>
            <a:ext cx="3389043" cy="30216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-1" t="6460" r="-8168" b="8991"/>
          <a:stretch/>
        </p:blipFill>
        <p:spPr>
          <a:xfrm>
            <a:off x="1115616" y="3762757"/>
            <a:ext cx="3356605" cy="29297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6514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404664"/>
            <a:ext cx="4968552" cy="6453336"/>
          </a:xfrm>
        </p:spPr>
        <p:txBody>
          <a:bodyPr>
            <a:normAutofit fontScale="77500" lnSpcReduction="20000"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Непентес, или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кувшиночник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Nepenthes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- единственный род насекомоядных растений семейства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Непентовые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включающий в себя около 120 видов. произрастает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заболоченных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территориях и тропических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лесах. Ловчие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аппараты непентеса представляют собой видоизмененные листья, они покрыты изнутри мельчайшими восковыми чешуйками, не позволяющими насекомому найти опору, чтобы выбраться из ловушки. Насекомые, привлечённые нектаром и яркой окраской кувшинчика, соскальзывают по гладкому краю ловушки внутрь и тонут в жидкости, которая содержит органические кислоты и пищеварительные ферменты, выделяемые желёзками на дне кувшинчика. Крышечка кувшина предотвращает попадание в кувшин дождевой воды и разбавления пищеварительной среды.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9766" t="551" r="32376"/>
          <a:stretch/>
        </p:blipFill>
        <p:spPr>
          <a:xfrm>
            <a:off x="5216032" y="728700"/>
            <a:ext cx="3896526" cy="5400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7602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2"/>
            <a:ext cx="864096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latin typeface="Times New Roman" pitchFamily="18" charset="0"/>
              <a:ea typeface="Segoe UI" pitchFamily="34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Косвенные </a:t>
            </a:r>
            <a:r>
              <a:rPr lang="ru-RU" sz="2800" b="1" dirty="0" err="1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трансбиотические</a:t>
            </a:r>
            <a:r>
              <a:rPr lang="ru-RU" sz="2800" b="1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взаимоотношения между растениями </a:t>
            </a:r>
            <a:r>
              <a:rPr lang="ru-RU" sz="2800" b="1" i="1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(через животных</a:t>
            </a:r>
            <a:r>
              <a:rPr lang="ru-RU" sz="2800" b="1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  и </a:t>
            </a:r>
            <a:r>
              <a:rPr lang="ru-RU" sz="2800" b="1" i="1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микроорганизмы)</a:t>
            </a:r>
            <a:endParaRPr lang="ru-RU" sz="2800" b="1" dirty="0" smtClean="0">
              <a:latin typeface="Times New Roman" pitchFamily="18" charset="0"/>
              <a:ea typeface="Segoe UI" pitchFamily="34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ea typeface="Segoe UI" pitchFamily="34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Важная экологическая роль животных в жизни растений состоит в участии в процессах опыления, распространения семян и плодов. Опыление растений насекомыми, получившее название </a:t>
            </a:r>
            <a:r>
              <a:rPr lang="ru-RU" sz="2400" i="1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энтомофилии, </a:t>
            </a:r>
            <a:r>
              <a:rPr lang="ru-RU" sz="2400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способствовало выработке ряда приспособлений как у растений, так и насекомых. Например, цветки дикой моркови (</a:t>
            </a:r>
            <a:r>
              <a:rPr lang="ru-RU" sz="2400" dirty="0" err="1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Daucus</a:t>
            </a:r>
            <a:r>
              <a:rPr lang="ru-RU" sz="2400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carota</a:t>
            </a:r>
            <a:r>
              <a:rPr lang="ru-RU" sz="2400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), тмина (</a:t>
            </a:r>
            <a:r>
              <a:rPr lang="ru-RU" sz="2400" dirty="0" err="1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Carum</a:t>
            </a:r>
            <a:r>
              <a:rPr lang="ru-RU" sz="2400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carvi</a:t>
            </a:r>
            <a:r>
              <a:rPr lang="ru-RU" sz="2400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), опыляемые муравьями, цветки копытня </a:t>
            </a:r>
            <a:r>
              <a:rPr lang="ru-RU" sz="2400" dirty="0" err="1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Asarum</a:t>
            </a:r>
            <a:r>
              <a:rPr lang="ru-RU" sz="2400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europaeum</a:t>
            </a:r>
            <a:r>
              <a:rPr lang="ru-RU" sz="2400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, опыляемые муравьями и соответственно не поднимающиеся из-под лесной подстилки.</a:t>
            </a:r>
            <a:endParaRPr lang="ru-RU" sz="2400" dirty="0">
              <a:latin typeface="Times New Roman" pitchFamily="18" charset="0"/>
              <a:ea typeface="Segoe U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0">
              <a:srgbClr val="00B050"/>
            </a:gs>
            <a:gs pos="100000">
              <a:schemeClr val="accent6">
                <a:lumMod val="86000"/>
                <a:lumOff val="14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85105" y="980728"/>
            <a:ext cx="7975327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Биотические факторы </a:t>
            </a:r>
            <a:r>
              <a:rPr lang="ru-RU" sz="2400" dirty="0"/>
              <a:t>- это совокупность влияний</a:t>
            </a:r>
            <a:br>
              <a:rPr lang="ru-RU" sz="2400" dirty="0"/>
            </a:br>
            <a:r>
              <a:rPr lang="ru-RU" sz="2400" dirty="0"/>
              <a:t>жизнедеятельности одних организмов на другие.</a:t>
            </a:r>
            <a:br>
              <a:rPr lang="ru-RU" sz="2400" dirty="0"/>
            </a:br>
            <a:r>
              <a:rPr lang="ru-RU" sz="2400" dirty="0" smtClean="0"/>
              <a:t>Среди </a:t>
            </a:r>
            <a:r>
              <a:rPr lang="ru-RU" sz="2400" dirty="0"/>
              <a:t>них обычно </a:t>
            </a:r>
            <a:r>
              <a:rPr lang="ru-RU" sz="2400" dirty="0" smtClean="0"/>
              <a:t>выделяют:</a:t>
            </a:r>
            <a:endParaRPr lang="ru-RU" sz="2400" dirty="0"/>
          </a:p>
          <a:p>
            <a:r>
              <a:rPr lang="ru-RU" sz="2400" b="1" dirty="0"/>
              <a:t>зоогенные </a:t>
            </a:r>
            <a:r>
              <a:rPr lang="ru-RU" sz="2400" b="1" dirty="0" smtClean="0"/>
              <a:t>факторы </a:t>
            </a:r>
            <a:r>
              <a:rPr lang="ru-RU" sz="2400" dirty="0" smtClean="0"/>
              <a:t>- влияние </a:t>
            </a:r>
            <a:r>
              <a:rPr lang="ru-RU" sz="2400" dirty="0"/>
              <a:t>животных </a:t>
            </a:r>
            <a:r>
              <a:rPr lang="ru-RU" sz="2400" dirty="0" smtClean="0"/>
              <a:t>организмов</a:t>
            </a:r>
            <a:endParaRPr lang="ru-RU" sz="2400" dirty="0"/>
          </a:p>
          <a:p>
            <a:r>
              <a:rPr lang="ru-RU" sz="2400" b="1" dirty="0"/>
              <a:t>фитогенные </a:t>
            </a:r>
            <a:r>
              <a:rPr lang="ru-RU" sz="2400" b="1" dirty="0" smtClean="0"/>
              <a:t>факторы</a:t>
            </a:r>
            <a:r>
              <a:rPr lang="ru-RU" sz="2400" dirty="0" smtClean="0"/>
              <a:t> - влияние </a:t>
            </a:r>
            <a:r>
              <a:rPr lang="ru-RU" sz="2400" dirty="0"/>
              <a:t>растительных </a:t>
            </a:r>
            <a:r>
              <a:rPr lang="ru-RU" sz="2400" dirty="0" smtClean="0"/>
              <a:t>организмов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70856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estival.1september.ru/articles/606913/presentation/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316416" cy="6237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4048" y="836712"/>
            <a:ext cx="381642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cs typeface="Times New Roman" pitchFamily="18" charset="0"/>
              </a:rPr>
              <a:t>В опылении растений принимают участие и птицы. Опыление растений с помощью птиц, или </a:t>
            </a:r>
            <a:r>
              <a:rPr lang="ru-RU" sz="2000" i="1" dirty="0" smtClean="0">
                <a:cs typeface="Times New Roman" pitchFamily="18" charset="0"/>
              </a:rPr>
              <a:t>орнитофилия, </a:t>
            </a:r>
            <a:r>
              <a:rPr lang="ru-RU" sz="2000" dirty="0" smtClean="0">
                <a:cs typeface="Times New Roman" pitchFamily="18" charset="0"/>
              </a:rPr>
              <a:t>находит широкое распространение в тропических и субтропических областях южного полушария. Наиболее известные опылители - </a:t>
            </a:r>
            <a:r>
              <a:rPr lang="ru-RU" sz="2000" dirty="0" err="1" smtClean="0">
                <a:cs typeface="Times New Roman" pitchFamily="18" charset="0"/>
              </a:rPr>
              <a:t>нектарницы</a:t>
            </a:r>
            <a:r>
              <a:rPr lang="ru-RU" sz="2000" dirty="0" smtClean="0">
                <a:cs typeface="Times New Roman" pitchFamily="18" charset="0"/>
              </a:rPr>
              <a:t> и колибри. Цветки </a:t>
            </a:r>
            <a:r>
              <a:rPr lang="ru-RU" sz="2000" dirty="0" err="1" smtClean="0">
                <a:cs typeface="Times New Roman" pitchFamily="18" charset="0"/>
              </a:rPr>
              <a:t>орнитофильных</a:t>
            </a:r>
            <a:r>
              <a:rPr lang="ru-RU" sz="2000" dirty="0" smtClean="0">
                <a:cs typeface="Times New Roman" pitchFamily="18" charset="0"/>
              </a:rPr>
              <a:t> растений крупные, ярко окрашенные. Преобладает ярко-красная окраска, наиболее привлекательная для колибри и других птиц. </a:t>
            </a:r>
            <a:endParaRPr lang="ru-RU" sz="2000" dirty="0">
              <a:cs typeface="Times New Roman" pitchFamily="18" charset="0"/>
            </a:endParaRPr>
          </a:p>
        </p:txBody>
      </p:sp>
      <p:pic>
        <p:nvPicPr>
          <p:cNvPr id="31746" name="Picture 2" descr="http://content-29.foto.my.mail.ru/list/calceolaria/_deti/i-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139952" cy="2401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http://bm.img.com.ua/nxs/img/prikol/images/large/3/4/193343_4357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96952"/>
            <a:ext cx="4404033" cy="3304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5400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Распространение семян, плодов, спор растений при помощи животных называют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зоохорией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 Среди растений, чьи семена, плоды разносятся животными, в свою очередь, различают </a:t>
            </a:r>
            <a:r>
              <a:rPr lang="ru-RU" sz="2200" i="1" dirty="0" err="1" smtClean="0">
                <a:latin typeface="Times New Roman" pitchFamily="18" charset="0"/>
                <a:cs typeface="Times New Roman" pitchFamily="18" charset="0"/>
              </a:rPr>
              <a:t>эпизоохорные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i="1" dirty="0" err="1" smtClean="0">
                <a:latin typeface="Times New Roman" pitchFamily="18" charset="0"/>
                <a:cs typeface="Times New Roman" pitchFamily="18" charset="0"/>
              </a:rPr>
              <a:t>эндозоохорные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sz="2200" i="1" dirty="0" err="1" smtClean="0">
                <a:latin typeface="Times New Roman" pitchFamily="18" charset="0"/>
                <a:cs typeface="Times New Roman" pitchFamily="18" charset="0"/>
              </a:rPr>
              <a:t>синзоохорные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 В кустарниковом ярусе лесов, где обитает много птиц, преобладают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эндозоохорные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виды растений. Их плоды съедобны или привлекательны для птиц яркой окраской или сочным околоплодником. Следует отметить, что у семян многих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эндозоохорных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растений повышается всхожесть, а иногда и способность к прорастанию только после прохождения через пищевой тракт животного — многие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аралиевные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яблоня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Сиверса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Malus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sieversu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) и др.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https://upload.wikimedia.org/wikipedia/commons/thumb/5/56/Botanischer_Garten_Berlin-Dahlem_10-2014_photo08_Malus_sieversii.jpg/330px-Botanischer_Garten_Berlin-Dahlem_10-2014_photo08_Malus_sievers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4686" y="1124744"/>
            <a:ext cx="3719314" cy="4959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628800"/>
            <a:ext cx="38884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Съедобные плоды и семена дуба, сосны сибирской животные не поедают сразу, а растаскивают и складывают в запас. Значительная их часть при этом теряется и дает при благоприятных условиях начало новым растениям. Данное распространение семян и плодов получило название </a:t>
            </a:r>
            <a:r>
              <a:rPr lang="ru-RU" sz="2200" b="1" i="1" dirty="0" err="1" smtClean="0"/>
              <a:t>синзоохории</a:t>
            </a:r>
            <a:r>
              <a:rPr lang="ru-RU" sz="2200" i="1" dirty="0" smtClean="0"/>
              <a:t>.</a:t>
            </a:r>
            <a:endParaRPr lang="ru-RU" sz="2200" dirty="0"/>
          </a:p>
        </p:txBody>
      </p:sp>
      <p:pic>
        <p:nvPicPr>
          <p:cNvPr id="33794" name="Picture 2" descr="http://funday.com.ua/uploads/posts/2009-08/1250500142_fd170809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268760"/>
            <a:ext cx="4771313" cy="45725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/>
              <a:t>В косвенных </a:t>
            </a:r>
            <a:r>
              <a:rPr lang="ru-RU" sz="1900" b="1" dirty="0" err="1" smtClean="0"/>
              <a:t>трансбиотических</a:t>
            </a:r>
            <a:r>
              <a:rPr lang="ru-RU" sz="1900" b="1" dirty="0" smtClean="0"/>
              <a:t> взаимоотношениях </a:t>
            </a:r>
            <a:r>
              <a:rPr lang="ru-RU" sz="1900" dirty="0" smtClean="0"/>
              <a:t>между растениями нередко выступают микроорганизмы. Ризосфера корней многих деревьев, к примеру, </a:t>
            </a:r>
            <a:r>
              <a:rPr lang="ru-RU" sz="1900" b="1" dirty="0" smtClean="0"/>
              <a:t>дуба</a:t>
            </a:r>
            <a:r>
              <a:rPr lang="ru-RU" sz="1900" dirty="0" smtClean="0"/>
              <a:t>, сильно изменяет почвенную среду, особенно ее состав, кислотность, и тем самым создает благоприятные условия для поселения там различных микроорганизмов, в первую очередь бактерий, таких, как </a:t>
            </a:r>
            <a:r>
              <a:rPr lang="ru-RU" sz="1900" dirty="0" err="1" smtClean="0"/>
              <a:t>Azotobacter</a:t>
            </a:r>
            <a:r>
              <a:rPr lang="ru-RU" sz="1900" dirty="0" smtClean="0"/>
              <a:t> </a:t>
            </a:r>
            <a:r>
              <a:rPr lang="ru-RU" sz="1900" dirty="0" err="1" smtClean="0"/>
              <a:t>chroocoteum</a:t>
            </a:r>
            <a:r>
              <a:rPr lang="ru-RU" sz="1900" dirty="0" smtClean="0"/>
              <a:t>, </a:t>
            </a:r>
            <a:r>
              <a:rPr lang="ru-RU" sz="1900" dirty="0" err="1" smtClean="0"/>
              <a:t>Tricholome</a:t>
            </a:r>
            <a:r>
              <a:rPr lang="ru-RU" sz="1900" dirty="0" smtClean="0"/>
              <a:t> </a:t>
            </a:r>
            <a:r>
              <a:rPr lang="ru-RU" sz="1900" dirty="0" err="1" smtClean="0"/>
              <a:t>legnorum</a:t>
            </a:r>
            <a:r>
              <a:rPr lang="ru-RU" sz="1900" dirty="0" smtClean="0"/>
              <a:t>, </a:t>
            </a:r>
            <a:r>
              <a:rPr lang="ru-RU" sz="1900" dirty="0" err="1" smtClean="0"/>
              <a:t>Pseudomonas</a:t>
            </a:r>
            <a:r>
              <a:rPr lang="ru-RU" sz="1900" dirty="0" smtClean="0"/>
              <a:t> </a:t>
            </a:r>
            <a:r>
              <a:rPr lang="ru-RU" sz="1900" dirty="0" err="1" smtClean="0"/>
              <a:t>sp</a:t>
            </a:r>
            <a:r>
              <a:rPr lang="ru-RU" sz="1900" dirty="0" smtClean="0"/>
              <a:t>. Эти бактерии, поселившись здесь, питаются выделениями корней дуба и органическими остатками, создаваемыми гифами </a:t>
            </a:r>
            <a:r>
              <a:rPr lang="ru-RU" sz="1900" dirty="0" err="1" smtClean="0"/>
              <a:t>микоризообразующих</a:t>
            </a:r>
            <a:r>
              <a:rPr lang="ru-RU" sz="1900" dirty="0" smtClean="0"/>
              <a:t> грибов. Бактерии, живя рядом с корнями дуба, служат своеобразной «оборонительной линией» от проникновения в корни патогенных грибов. Этот биологический барьер создается при помощи антибиотиков, выделяемых бактериями. Поселение бактерий в ризосфере дуба сразу же сказывается положительно на состоянии растений, особенно молодых.</a:t>
            </a:r>
            <a:endParaRPr lang="ru-RU" sz="1900" dirty="0"/>
          </a:p>
        </p:txBody>
      </p:sp>
      <p:pic>
        <p:nvPicPr>
          <p:cNvPr id="34818" name="Picture 2" descr="http://www.arboplus.ca/blog/wp-content/uploads/2015/04/les-raci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901171"/>
            <a:ext cx="5256584" cy="2956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18864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/>
              <a:t>Косвенные </a:t>
            </a:r>
            <a:r>
              <a:rPr lang="ru-RU" sz="2400" b="1" dirty="0" err="1" smtClean="0"/>
              <a:t>трансабиотические</a:t>
            </a:r>
            <a:r>
              <a:rPr lang="ru-RU" sz="2400" b="1" dirty="0" smtClean="0"/>
              <a:t> взаимоотношения между растениями</a:t>
            </a:r>
            <a:r>
              <a:rPr lang="en-US" sz="2400" b="1" dirty="0" smtClean="0"/>
              <a:t>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916832"/>
            <a:ext cx="4572000" cy="44935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 smtClean="0"/>
              <a:t>Изменение растениями среды</a:t>
            </a:r>
            <a:r>
              <a:rPr lang="ru-RU" sz="2200" dirty="0" smtClean="0"/>
              <a:t> — это наиболее универсальный и широко распространенный тип взаимоотношений растений при их совместном существовании.</a:t>
            </a:r>
            <a:r>
              <a:rPr lang="en-US" sz="2200" dirty="0" smtClean="0"/>
              <a:t> </a:t>
            </a:r>
          </a:p>
          <a:p>
            <a:r>
              <a:rPr lang="ru-RU" sz="2200" dirty="0" smtClean="0"/>
              <a:t>Например, в свежем </a:t>
            </a:r>
            <a:r>
              <a:rPr lang="ru-RU" sz="2200" dirty="0" err="1" smtClean="0"/>
              <a:t>опаде</a:t>
            </a:r>
            <a:r>
              <a:rPr lang="ru-RU" sz="2200" dirty="0" smtClean="0"/>
              <a:t> ели или бука содержатся вещества, тормозящие прорастание ели и сосны, а в местах со скудными осадками и слабым промыванием подстилки могут угнетать естественное возобновление древесных пород. </a:t>
            </a:r>
            <a:endParaRPr lang="ru-RU" sz="2200" dirty="0"/>
          </a:p>
        </p:txBody>
      </p:sp>
      <p:pic>
        <p:nvPicPr>
          <p:cNvPr id="35842" name="Picture 2" descr="http://cs621922.vk.me/v621922843/d0f7/jWUqGguhTQ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700808"/>
            <a:ext cx="3600399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24744"/>
            <a:ext cx="878497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В качестве особой формы </a:t>
            </a:r>
            <a:r>
              <a:rPr lang="ru-RU" sz="2200" dirty="0" err="1" smtClean="0"/>
              <a:t>трансбиотических</a:t>
            </a:r>
            <a:r>
              <a:rPr lang="ru-RU" sz="2200" dirty="0" smtClean="0"/>
              <a:t> взаимоотношений растений выделяют </a:t>
            </a:r>
            <a:r>
              <a:rPr lang="ru-RU" sz="2200" b="1" i="1" dirty="0" smtClean="0"/>
              <a:t>конкуренцию</a:t>
            </a:r>
            <a:r>
              <a:rPr lang="ru-RU" sz="2200" i="1" dirty="0" smtClean="0"/>
              <a:t>.</a:t>
            </a:r>
            <a:r>
              <a:rPr lang="ru-RU" sz="2200" dirty="0" smtClean="0"/>
              <a:t> Это те взаимные или односторонние отрицательные влияния, которые возникают на основе использования энергетических и пищевых ресурсов местообитания. </a:t>
            </a:r>
            <a:endParaRPr lang="ru-RU" sz="2200" dirty="0"/>
          </a:p>
        </p:txBody>
      </p:sp>
      <p:pic>
        <p:nvPicPr>
          <p:cNvPr id="36866" name="Picture 2" descr="http://school.xvatit.com/images/b/b9/10-11_87_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887" y="2996952"/>
            <a:ext cx="9015113" cy="3282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8497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Межвидовая конкуренция проявляется у растений так же, как и внутривидовая (морфологические изменения, снижение плодовитости, численности и т. д.). Доминирующий вид постепенно вытесняет или сильно снижает его жизнеспособность.</a:t>
            </a:r>
            <a:endParaRPr lang="ru-RU" sz="2200" dirty="0"/>
          </a:p>
        </p:txBody>
      </p:sp>
      <p:pic>
        <p:nvPicPr>
          <p:cNvPr id="37890" name="Picture 2" descr="http://s00.yaplakal.com/pics/pics_preview/3/4/8/5878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916832"/>
            <a:ext cx="6743566" cy="4499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411760" y="630932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Конкуренция между елью и березой</a:t>
            </a:r>
            <a:endParaRPr lang="ru-RU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980728"/>
            <a:ext cx="43742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Антибиоз</a:t>
            </a:r>
            <a:r>
              <a:rPr lang="ru-RU" sz="2000" dirty="0" smtClean="0"/>
              <a:t> - форма антагонистических взаимоотношений организмов, когда один из них угнетает жизнедеятельность других чаще всего выделением особых веществ, так называемых антибиотиков и фитонцидов. Антибиотики выделяются низшими растениями (грибы, лишайники), фитонциды - высшими. Так, гриб </a:t>
            </a:r>
            <a:r>
              <a:rPr lang="ru-RU" sz="2000" dirty="0" err="1" smtClean="0"/>
              <a:t>пеницилл</a:t>
            </a:r>
            <a:r>
              <a:rPr lang="ru-RU" sz="2000" dirty="0" smtClean="0"/>
              <a:t> выделяет антибиотик </a:t>
            </a:r>
            <a:r>
              <a:rPr lang="ru-RU" sz="2000" dirty="0" err="1" smtClean="0"/>
              <a:t>пеницилл</a:t>
            </a:r>
            <a:r>
              <a:rPr lang="ru-RU" sz="2000" dirty="0" smtClean="0"/>
              <a:t>, подавляющий жизнедеятельность многих бактерий. Фитонциды, оказывающие бактерицидное действие, выделяют сосна, кедр и другие растения. </a:t>
            </a:r>
            <a:endParaRPr lang="ru-RU" sz="2000" dirty="0"/>
          </a:p>
        </p:txBody>
      </p:sp>
      <p:pic>
        <p:nvPicPr>
          <p:cNvPr id="38914" name="Picture 2" descr="http://santehshop.com/assets/files/2014/08/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0"/>
            <a:ext cx="4227992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364088" y="6237312"/>
            <a:ext cx="3417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Кедр</a:t>
            </a:r>
            <a:r>
              <a:rPr lang="ru-RU" dirty="0" smtClean="0"/>
              <a:t> </a:t>
            </a:r>
            <a:r>
              <a:rPr lang="ru-RU" b="1" dirty="0" smtClean="0"/>
              <a:t>сибирский</a:t>
            </a:r>
            <a:r>
              <a:rPr lang="ru-RU" dirty="0" smtClean="0"/>
              <a:t> (Р</a:t>
            </a:r>
            <a:r>
              <a:rPr lang="en-US" dirty="0" err="1" smtClean="0"/>
              <a:t>inus</a:t>
            </a:r>
            <a:r>
              <a:rPr lang="en-US" dirty="0" smtClean="0"/>
              <a:t> </a:t>
            </a:r>
            <a:r>
              <a:rPr lang="en-US" dirty="0" err="1" smtClean="0"/>
              <a:t>sibirica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40370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Различают формы антибиоза: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24744"/>
            <a:ext cx="4680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/>
              <a:t>Aллелопатия</a:t>
            </a:r>
            <a:r>
              <a:rPr lang="ru-RU" sz="2000" dirty="0" smtClean="0"/>
              <a:t> - взаимодействие растительных организмов в фитоценозах - химическое взаимовлияние одних видов растений на другие посредством специфически действующих корневых выделений, продуктов метаболизма надземной части (эфирных масел, гликозидов, фитонцидов, которые объединяются единым термином - </a:t>
            </a:r>
            <a:r>
              <a:rPr lang="ru-RU" sz="2000" dirty="0" err="1" smtClean="0"/>
              <a:t>колины</a:t>
            </a:r>
            <a:r>
              <a:rPr lang="ru-RU" sz="2000" dirty="0" smtClean="0"/>
              <a:t>). Чаще всего аллелопатия проявляется в вытеснении одного вида другим. Например, пырей или другие сорняки вытесняют или угнетают культурные растения, орех или дуб своими выделениями угнетают травянистую растительность под кроной и т. д.</a:t>
            </a:r>
            <a:endParaRPr lang="ru-RU" sz="2000" dirty="0"/>
          </a:p>
        </p:txBody>
      </p:sp>
      <p:pic>
        <p:nvPicPr>
          <p:cNvPr id="40962" name="Picture 2" descr="http://os1.i.ua/3/1/9762591_c9dd3a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32656"/>
            <a:ext cx="428625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004048" y="6021288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Дуб</a:t>
            </a:r>
            <a:r>
              <a:rPr lang="ru-RU" dirty="0" smtClean="0"/>
              <a:t> </a:t>
            </a:r>
            <a:r>
              <a:rPr lang="ru-RU" b="1" dirty="0" err="1" smtClean="0"/>
              <a:t>черешчатый</a:t>
            </a:r>
            <a:r>
              <a:rPr lang="ru-RU" dirty="0" smtClean="0"/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Quercus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robur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funlib.ru/cimg/2014/102208/36599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7488977" cy="552712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35696" y="332656"/>
            <a:ext cx="55649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Типы биотических отношений</a:t>
            </a:r>
            <a:endParaRPr lang="ru-RU" sz="2800" b="1" cap="none" spc="0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7849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Как крайнюю форму аллелопатии или невозможность существования того или иного вида в присутствии другого в результате интоксикации среды, называют </a:t>
            </a:r>
            <a:r>
              <a:rPr lang="ru-RU" sz="2000" b="1" i="1" dirty="0" err="1" smtClean="0"/>
              <a:t>аменсализмом</a:t>
            </a:r>
            <a:r>
              <a:rPr lang="ru-RU" sz="2000" i="1" dirty="0" smtClean="0"/>
              <a:t>.</a:t>
            </a:r>
            <a:r>
              <a:rPr lang="ru-RU" sz="2000" dirty="0" smtClean="0"/>
              <a:t> </a:t>
            </a:r>
            <a:r>
              <a:rPr lang="ru-RU" sz="2000" dirty="0" err="1" smtClean="0"/>
              <a:t>Аменсализм</a:t>
            </a:r>
            <a:r>
              <a:rPr lang="ru-RU" sz="2000" dirty="0" smtClean="0"/>
              <a:t> соответствует прямой конкуренции, антибиозу и антагонизму. Так, благодаря выделению корнями токсических веществ </a:t>
            </a:r>
            <a:r>
              <a:rPr lang="ru-RU" sz="2000" b="1" dirty="0" smtClean="0"/>
              <a:t>ястребинка</a:t>
            </a:r>
            <a:r>
              <a:rPr lang="ru-RU" sz="2000" dirty="0" smtClean="0"/>
              <a:t> </a:t>
            </a:r>
            <a:r>
              <a:rPr lang="ru-RU" sz="2000" b="1" dirty="0" smtClean="0"/>
              <a:t>волосистая</a:t>
            </a:r>
            <a:r>
              <a:rPr lang="ru-RU" sz="2000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Hieracium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pilosella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dirty="0" smtClean="0"/>
              <a:t> из семейства сложноцветных вытесняет другие однолетние растения и нередко образует чистые заросли на довольно больших площадях. </a:t>
            </a:r>
            <a:endParaRPr lang="ru-RU" sz="2000" dirty="0"/>
          </a:p>
        </p:txBody>
      </p:sp>
      <p:pic>
        <p:nvPicPr>
          <p:cNvPr id="41986" name="Picture 2" descr="http://www.pensionerka.com/upload/blogs/5cb215f80fcb537aa019ab4bc6b5be13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591526"/>
            <a:ext cx="5688632" cy="4266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052736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dirty="0" smtClean="0"/>
              <a:t>Растения, наиболее активно и глубоко преобразующие среду и определяющие условия существования для других </a:t>
            </a:r>
            <a:r>
              <a:rPr lang="ru-RU" sz="2200" dirty="0" err="1" smtClean="0"/>
              <a:t>сообитателей</a:t>
            </a:r>
            <a:r>
              <a:rPr lang="ru-RU" sz="2200" dirty="0" smtClean="0"/>
              <a:t>, называют </a:t>
            </a:r>
            <a:r>
              <a:rPr lang="ru-RU" sz="2200" b="1" i="1" dirty="0" err="1" smtClean="0"/>
              <a:t>эдификаторами</a:t>
            </a:r>
            <a:r>
              <a:rPr lang="ru-RU" sz="2200" i="1" dirty="0" smtClean="0"/>
              <a:t>.</a:t>
            </a:r>
            <a:r>
              <a:rPr lang="ru-RU" sz="2200" dirty="0" smtClean="0"/>
              <a:t> </a:t>
            </a:r>
          </a:p>
          <a:p>
            <a:r>
              <a:rPr lang="ru-RU" sz="2200" dirty="0" smtClean="0"/>
              <a:t>Различают сильные и слабые </a:t>
            </a:r>
            <a:r>
              <a:rPr lang="ru-RU" sz="2200" dirty="0" err="1" smtClean="0"/>
              <a:t>эдификаторы</a:t>
            </a:r>
            <a:r>
              <a:rPr lang="ru-RU" sz="2200" dirty="0" smtClean="0"/>
              <a:t>. К сильным </a:t>
            </a:r>
            <a:r>
              <a:rPr lang="ru-RU" sz="2200" dirty="0" err="1" smtClean="0"/>
              <a:t>эдификаторам</a:t>
            </a:r>
            <a:r>
              <a:rPr lang="ru-RU" sz="2200" dirty="0" smtClean="0"/>
              <a:t> относят ель (сильное затенение, обеднение почв питательными веществами и др.), сфагновые мхи (задержание влаги и создание избыточного увлажнения, увеличение кислотности, особый температурный режим и т. д.). </a:t>
            </a:r>
            <a:endParaRPr lang="ru-RU" sz="2200" dirty="0"/>
          </a:p>
        </p:txBody>
      </p:sp>
      <p:pic>
        <p:nvPicPr>
          <p:cNvPr id="44034" name="Picture 2" descr="http://izhevsk.ru/forums/icons/forum_pictures/012752/12752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60648"/>
            <a:ext cx="4120179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932040" y="6237312"/>
            <a:ext cx="379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Ель</a:t>
            </a:r>
            <a:r>
              <a:rPr lang="ru-RU" dirty="0" smtClean="0"/>
              <a:t> </a:t>
            </a:r>
            <a:r>
              <a:rPr lang="ru-RU" b="1" dirty="0" smtClean="0"/>
              <a:t>обыкновенная</a:t>
            </a:r>
            <a:r>
              <a:rPr lang="ru-RU" dirty="0" smtClean="0"/>
              <a:t> (</a:t>
            </a:r>
            <a:r>
              <a:rPr lang="ru-RU" dirty="0" err="1" smtClean="0"/>
              <a:t>Ргсеа</a:t>
            </a:r>
            <a:r>
              <a:rPr lang="ru-RU" dirty="0" smtClean="0"/>
              <a:t> </a:t>
            </a:r>
            <a:r>
              <a:rPr lang="en-US" dirty="0" err="1" smtClean="0"/>
              <a:t>abies</a:t>
            </a:r>
            <a:r>
              <a:rPr lang="en-US" dirty="0" smtClean="0"/>
              <a:t>) 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img-fotki.yandex.ru/get/4415/6880874.2/0_6444f_11c7a8d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4762500" cy="35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0" name="Picture 4" descr="http://xn--80adlxk4gn.xn--p1ai/5yh/images/%D0%9D%D0%BE%D0%B2%D1%8B%D0%B5_%D0%BC%D0%BE%D0%B4%D1%83%D0%BB%D0%B8/%D0%A1%D1%84%D0%B0%D0%B3%D0%BD%D1%83%D0%B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052736"/>
            <a:ext cx="4176464" cy="5559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51520" y="436510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1" dirty="0" smtClean="0"/>
              <a:t>Сфагнум</a:t>
            </a:r>
            <a:r>
              <a:rPr lang="vi-VN" dirty="0" smtClean="0"/>
              <a:t>, или </a:t>
            </a:r>
            <a:r>
              <a:rPr lang="vi-VN" b="1" dirty="0" smtClean="0"/>
              <a:t>Торфяной мох</a:t>
            </a:r>
            <a:r>
              <a:rPr lang="vi-VN" dirty="0" smtClean="0"/>
              <a:t> (</a:t>
            </a:r>
            <a:r>
              <a:rPr lang="en-US" i="1" dirty="0" err="1" smtClean="0"/>
              <a:t>Sphágnum</a:t>
            </a:r>
            <a:r>
              <a:rPr lang="en-US" dirty="0" smtClean="0"/>
              <a:t>)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988840"/>
            <a:ext cx="432048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Слабыми </a:t>
            </a:r>
            <a:r>
              <a:rPr lang="ru-RU" sz="2200" dirty="0" err="1" smtClean="0"/>
              <a:t>эдификаторами</a:t>
            </a:r>
            <a:r>
              <a:rPr lang="ru-RU" sz="2200" dirty="0" smtClean="0"/>
              <a:t> являются лиственные породы с ажурной кроной (береза, ясень), растения травянистого покрова лесов.</a:t>
            </a:r>
            <a:endParaRPr lang="ru-RU" sz="2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5805264"/>
            <a:ext cx="3730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Береза</a:t>
            </a:r>
            <a:r>
              <a:rPr lang="ru-RU" dirty="0" smtClean="0"/>
              <a:t> </a:t>
            </a:r>
            <a:r>
              <a:rPr lang="ru-RU" b="1" dirty="0" err="1" smtClean="0"/>
              <a:t>повислая</a:t>
            </a:r>
            <a:r>
              <a:rPr lang="ru-RU" dirty="0" smtClean="0"/>
              <a:t> (</a:t>
            </a:r>
            <a:r>
              <a:rPr lang="en-US" dirty="0" err="1" smtClean="0"/>
              <a:t>Betula</a:t>
            </a:r>
            <a:r>
              <a:rPr lang="en-US" dirty="0" smtClean="0"/>
              <a:t> </a:t>
            </a:r>
            <a:r>
              <a:rPr lang="en-US" dirty="0" err="1" smtClean="0"/>
              <a:t>pendula</a:t>
            </a:r>
            <a:r>
              <a:rPr lang="ru-RU" smtClean="0"/>
              <a:t>)</a:t>
            </a:r>
            <a:endParaRPr lang="ru-RU" dirty="0"/>
          </a:p>
        </p:txBody>
      </p:sp>
      <p:pic>
        <p:nvPicPr>
          <p:cNvPr id="43010" name="Picture 2" descr="https://classconnection.s3.amazonaws.com/66/flashcards/1623066/jpg/betula_papyrifera_tree1339181244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404664"/>
            <a:ext cx="4397946" cy="5995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638" y="321324"/>
            <a:ext cx="7773338" cy="1596177"/>
          </a:xfrm>
        </p:spPr>
        <p:txBody>
          <a:bodyPr/>
          <a:lstStyle/>
          <a:p>
            <a:r>
              <a:rPr lang="ru-RU" dirty="0"/>
              <a:t>классификация форм взаимоотношений между растениями по В. Н. Сукачеву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22" y="2067366"/>
            <a:ext cx="9073057" cy="402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642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418" y="548680"/>
            <a:ext cx="8351163" cy="2902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Прямые (контактные) взаимодействия между растениями.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563" y="1268760"/>
            <a:ext cx="8062017" cy="2952328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Примером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механического взаимодействия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является повреждение ели и сосны в смешанных лесах от схлестывающего действия березы. Раскачиваясь от ветра, тонкие ветви березы ранят хвою ели, сбивают легкие молодые иглы. Очень заметно это сказывается зимой, когда ветви березы безлиственны.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4486" y="3739168"/>
            <a:ext cx="4493094" cy="29978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940629"/>
            <a:ext cx="3728575" cy="279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232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665" y="-171400"/>
            <a:ext cx="8360200" cy="1757039"/>
          </a:xfrm>
        </p:spPr>
        <p:txBody>
          <a:bodyPr/>
          <a:lstStyle/>
          <a:p>
            <a:r>
              <a:rPr lang="ru-RU" sz="3200" b="1" dirty="0">
                <a:solidFill>
                  <a:prstClr val="black"/>
                </a:solidFill>
              </a:rPr>
              <a:t>Прямые (контактные) взаимодействия между растениями.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71050" y="1340768"/>
            <a:ext cx="8214206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Взаимное давление и сцепление стволов нередко оказывает отрицательное воздействие на растения. Однако чаще такие контакты встречаются в подземной сфере, где большие массы корней тесно переплетаются в небольших объемах почвы. Типы контактов могут быть различны — от простого сцепления до прочного срастания. Так, губительным в жизни многих деревьев тропического леса оказывается разрастание лиан, зачастую приводящее к обламыванию ветвей под их тяжестью и усыханию стволов в результате сдавливающего действия вьющимися стеблями или корнями. Не случайно некоторые лианы называют «душителями»</a:t>
            </a:r>
          </a:p>
        </p:txBody>
      </p:sp>
    </p:spTree>
    <p:extLst>
      <p:ext uri="{BB962C8B-B14F-4D97-AF65-F5344CB8AC3E}">
        <p14:creationId xmlns:p14="http://schemas.microsoft.com/office/powerpoint/2010/main" xmlns="" val="307004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97346"/>
            <a:ext cx="50405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Фикусы-душители </a:t>
            </a:r>
            <a:r>
              <a:rPr lang="ru-RU" dirty="0" smtClean="0"/>
              <a:t>— </a:t>
            </a:r>
            <a:r>
              <a:rPr lang="ru-RU" dirty="0"/>
              <a:t>общее название </a:t>
            </a:r>
            <a:r>
              <a:rPr lang="ru-RU" dirty="0" smtClean="0"/>
              <a:t>нескольких </a:t>
            </a:r>
            <a:r>
              <a:rPr lang="ru-RU" dirty="0"/>
              <a:t>видов тропических и субтропических растений, которых объединяет специфический «душащий» образ жизни. Особенно много среди них представителей рода </a:t>
            </a:r>
            <a:r>
              <a:rPr lang="ru-RU" dirty="0" smtClean="0"/>
              <a:t>Фикус (</a:t>
            </a:r>
            <a:r>
              <a:rPr lang="ru-RU" dirty="0" err="1" smtClean="0"/>
              <a:t>Ficus</a:t>
            </a:r>
            <a:r>
              <a:rPr lang="ru-RU" dirty="0"/>
              <a:t>). Такой образ жизни является адаптацией к существованию в тёмных тропических лесах в условиях острой конкуренции за свет. Они являются </a:t>
            </a:r>
            <a:r>
              <a:rPr lang="ru-RU" dirty="0" err="1"/>
              <a:t>полуэпифитами</a:t>
            </a:r>
            <a:r>
              <a:rPr lang="ru-RU" dirty="0"/>
              <a:t>, </a:t>
            </a:r>
            <a:r>
              <a:rPr lang="ru-RU" dirty="0" smtClean="0"/>
              <a:t>т. е. </a:t>
            </a:r>
            <a:r>
              <a:rPr lang="ru-RU" dirty="0"/>
              <a:t>начинают свою жизнь как эпифиты, когда их семена, чаще всего распространяемые птицами, прорастают в трещинах в коре других деревьев. Потом молодое растение опускает корни вниз, чтобы они достигли земли. Постепенно оно обвивает своими побегами ствол растения-хозяина, стремясь подняться выше лесного полога, где больше света. Хозяин, не выдержав этого, умирает, и тогда душитель становится словно бы колоннообразным «деревом» с полым центром, поскольку ствол погибшего дерева-хозяина постепенно разрушается.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l="23764" r="26641" b="813"/>
          <a:stretch/>
        </p:blipFill>
        <p:spPr>
          <a:xfrm>
            <a:off x="5220072" y="476672"/>
            <a:ext cx="3744417" cy="56166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420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847903" y="4941168"/>
            <a:ext cx="3793268" cy="5112568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err="1"/>
              <a:t>Ficus</a:t>
            </a:r>
            <a:r>
              <a:rPr lang="en-US" b="1" i="1" dirty="0"/>
              <a:t> </a:t>
            </a:r>
            <a:r>
              <a:rPr lang="en-US" b="1" i="1" dirty="0" err="1"/>
              <a:t>watkinsiana</a:t>
            </a:r>
            <a:r>
              <a:rPr lang="en-US" b="1" i="1" dirty="0"/>
              <a:t> </a:t>
            </a:r>
            <a:r>
              <a:rPr lang="ru-RU" dirty="0"/>
              <a:t>на стволе </a:t>
            </a:r>
            <a:r>
              <a:rPr lang="en-US" b="1" i="1" dirty="0" err="1"/>
              <a:t>Syzygium</a:t>
            </a:r>
            <a:r>
              <a:rPr lang="en-US" b="1" i="1" dirty="0"/>
              <a:t> </a:t>
            </a:r>
            <a:r>
              <a:rPr lang="en-US" b="1" i="1" dirty="0" err="1" smtClean="0"/>
              <a:t>hemilampra</a:t>
            </a:r>
            <a:r>
              <a:rPr lang="ru-RU" dirty="0" smtClean="0"/>
              <a:t> (Австралия)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4409013" cy="65527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49598"/>
            <a:ext cx="4345074" cy="434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039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203" y="188640"/>
            <a:ext cx="7919997" cy="100811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Прямые (контактные) взаимодействия между растениями.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25072" y="1412776"/>
            <a:ext cx="8223391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форме механических контактов относится и использование в качестве субстрата одним растением другого. Растения, живущие на других растениях (на ветвях, стволах деревьев), без связи с почвой, получили название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эпифитов,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а поселяющиеся на листьях — 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эпифиллов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 отличие от паразитов они не вступают в прямой физиологический контакт с растением-субстратом, а самостоятельно существуют как автотрофные организмы. По мнению ученых, около 10% всех видов растений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эпифитный образ жизни. Наиболее богаты эпифитами тропические леса. К ним относятся многие виды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бромелиевых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орхидейных.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677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Другая 3">
      <a:dk1>
        <a:sysClr val="windowText" lastClr="000000"/>
      </a:dk1>
      <a:lt1>
        <a:sysClr val="window" lastClr="FFFEFF"/>
      </a:lt1>
      <a:dk2>
        <a:srgbClr val="000000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90C226"/>
      </a:accent4>
      <a:accent5>
        <a:srgbClr val="C42F1A"/>
      </a:accent5>
      <a:accent6>
        <a:srgbClr val="54A021"/>
      </a:accent6>
      <a:hlink>
        <a:srgbClr val="99CA3C"/>
      </a:hlink>
      <a:folHlink>
        <a:srgbClr val="B9D181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янец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569</TotalTime>
  <Words>1550</Words>
  <Application>Microsoft Office PowerPoint</Application>
  <PresentationFormat>Экран (4:3)</PresentationFormat>
  <Paragraphs>56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Капля</vt:lpstr>
      <vt:lpstr>Костанайский государственный университет имени А. Байтурсынова    Брагинец Л.А., Ст. преподаватель кафедры биологии и химии  Дисциплина : экология леса  Тема: биотические факторы</vt:lpstr>
      <vt:lpstr>Слайд 2</vt:lpstr>
      <vt:lpstr>Слайд 3</vt:lpstr>
      <vt:lpstr>классификация форм взаимоотношений между растениями по В. Н. Сукачеву</vt:lpstr>
      <vt:lpstr>Прямые (контактные) взаимодействия между растениями.</vt:lpstr>
      <vt:lpstr>Прямые (контактные) взаимодействия между растениями.</vt:lpstr>
      <vt:lpstr>Слайд 7</vt:lpstr>
      <vt:lpstr>Слайд 8</vt:lpstr>
      <vt:lpstr>Прямые (контактные) взаимодействия между растениями.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Настя</dc:creator>
  <cp:lastModifiedBy>User</cp:lastModifiedBy>
  <cp:revision>36</cp:revision>
  <dcterms:created xsi:type="dcterms:W3CDTF">2015-10-29T12:44:38Z</dcterms:created>
  <dcterms:modified xsi:type="dcterms:W3CDTF">2016-03-03T10:03:04Z</dcterms:modified>
</cp:coreProperties>
</file>