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81" r:id="rId23"/>
    <p:sldId id="282" r:id="rId24"/>
    <p:sldId id="277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4977D6-3085-4568-A850-D8A44F886C1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21392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4900" u="sng" dirty="0" smtClean="0">
                <a:solidFill>
                  <a:schemeClr val="tx1"/>
                </a:solidFill>
              </a:rPr>
              <a:t>Управление складским хозяйством</a:t>
            </a:r>
            <a:r>
              <a:rPr lang="ru-RU" sz="4900" i="1" u="sng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i="1" u="sng" dirty="0" smtClean="0">
                <a:solidFill>
                  <a:schemeClr val="tx1"/>
                </a:solidFill>
              </a:rPr>
              <a:t> </a:t>
            </a:r>
            <a:r>
              <a:rPr lang="ru-RU" sz="4000" u="sng" dirty="0" smtClean="0">
                <a:solidFill>
                  <a:schemeClr val="tx1"/>
                </a:solidFill>
              </a:rPr>
              <a:t/>
            </a:r>
            <a:br>
              <a:rPr lang="ru-RU" sz="4000" u="sng" dirty="0" smtClean="0">
                <a:solidFill>
                  <a:schemeClr val="tx1"/>
                </a:solidFill>
              </a:rPr>
            </a:br>
            <a:endParaRPr lang="ru-RU" sz="4000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Цель : </a:t>
            </a:r>
            <a:r>
              <a:rPr lang="ru-RU" dirty="0" smtClean="0">
                <a:solidFill>
                  <a:schemeClr val="bg1"/>
                </a:solidFill>
              </a:rPr>
              <a:t>Формирование комплекса знаний по вопросам организации и планирования развития складского хозяйства торговой организации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7696" y="26064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/>
              <a:t>Тема 8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85794"/>
            <a:ext cx="6000792" cy="720080"/>
          </a:xfrm>
        </p:spPr>
        <p:txBody>
          <a:bodyPr/>
          <a:lstStyle/>
          <a:p>
            <a:r>
              <a:rPr lang="ru-RU" sz="2800" b="1" dirty="0" smtClean="0"/>
              <a:t>2.Цели </a:t>
            </a:r>
            <a:r>
              <a:rPr lang="ru-RU" sz="2800" b="1" dirty="0" smtClean="0"/>
              <a:t>и задачи складского хозяйства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28662" y="4643446"/>
            <a:ext cx="6143668" cy="194421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Совокупность складов вместе с обслуживающей инфраструктурой образует складское хозяйство. </a:t>
            </a:r>
          </a:p>
          <a:p>
            <a:pPr algn="just"/>
            <a:endParaRPr lang="ru-RU" sz="2800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43616">
            <a:off x="4258421" y="2032696"/>
            <a:ext cx="4071958" cy="25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814128">
            <a:off x="341212" y="1852879"/>
            <a:ext cx="316067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Складское хозяйство – совокупность зданий и сооружений, предназначенных для приема, размещения, хранения и отпуска продукции, предметов и средств труда; составная часть материально-технической базы, обеспечивающая сохранность продукции в процессе движения из сферы производства в сферу потребления, а также внутри сферы производства; необходимое условие нормальной циркуляции сырья, материалов, топлива, полуфабрикатов и готовых изделий.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организация постоянного и бесперебойного снабжения производства соответствующими материальными ресурсами;</a:t>
            </a:r>
          </a:p>
          <a:p>
            <a:r>
              <a:rPr lang="ru-RU" dirty="0" smtClean="0"/>
              <a:t> обеспечение их количественной и качественной сохранности;</a:t>
            </a:r>
          </a:p>
          <a:p>
            <a:r>
              <a:rPr lang="ru-RU" dirty="0" smtClean="0"/>
              <a:t> максимальное сокращение затрат, связанных с выполнением складских операций;</a:t>
            </a:r>
          </a:p>
          <a:p>
            <a:r>
              <a:rPr lang="ru-RU" dirty="0" smtClean="0"/>
              <a:t> комплектование деталей и других материальных ценностей, подбор, дозировка и прочие операции подготовительного или заключительного характера.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48" y="714356"/>
            <a:ext cx="75724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основным задачам складского хозяйства относятся: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14282" y="1142984"/>
            <a:ext cx="835824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направлениями в развитии складского хозяйства являются: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5720" y="3071810"/>
            <a:ext cx="88582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комплексная механизация и автоматизация работ;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улучшение использования складских помещений;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организация материально-технического снабжения на основе оптовой торговли;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48" y="1000108"/>
            <a:ext cx="75724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факторами, влияющими на организацию складского хозяйства, являются: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7158" y="2500306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размер, характер запасов товаров и продолжительность их хранения;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оснащение склада соответствующим оборудованием;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размер и планировка складских помещений.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3.</a:t>
            </a:r>
            <a:r>
              <a:rPr lang="ru-RU" sz="4400" b="1" dirty="0" smtClean="0"/>
              <a:t>Виды </a:t>
            </a:r>
            <a:r>
              <a:rPr lang="ru-RU" sz="4400" b="1" dirty="0" smtClean="0"/>
              <a:t>складских помещений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970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        Задача складского планирования – обеспечение хранения товаров таким образом, чтобы сделать их максимально доступными потребителям.</a:t>
            </a:r>
          </a:p>
          <a:p>
            <a:pPr algn="ctr">
              <a:buNone/>
            </a:pPr>
            <a:r>
              <a:rPr lang="ru-RU" sz="2400" dirty="0" smtClean="0"/>
              <a:t>            Все складское пространство состоит из двух частей: площадей, используемых и неиспользуемых для хранения. При планировании следует учитывать, что наиболее рациональным является соотношение этих площадей, равное 2:1.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85786" y="571480"/>
            <a:ext cx="70008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Планировка складских помещений должна отвечать   следующим требованиям: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00034" y="1428736"/>
            <a:ext cx="807249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применение наиболее рациональных способов размещения и укладки товаров;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исключение отрицательного влияния одних товаров на другие при их хранении;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возможность применения подъемно-транспортного оборудования.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4282" y="3143248"/>
            <a:ext cx="850109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помещения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общетоварных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складах делятся на: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помещения основного производственного назначения, предназначенные для выполнения основных технологических операций (помещения для хранения товаров, их распаковки, упаковки, фасовки и комплектования, экспедиции по приему и отпуску товаров);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вспомогательные помещения, предназначенные для хранения тары, многооборотных контейнеров и поддонов;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подсобно-технические помещения, предназначенные для размещения инженерных устройств и коммуникаций, а также хозяйственных кладовых и ремонтных мастерских;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административно-бытовые помещения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помещения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размещения административного аппарата и бытового обслуживания работников складов.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На планировку и структуру помещений склада существенным образом влияет содержание технологического процесса. На стадии проектирования устанавливаются состав помещений склада, пропорции между отдельными помещениями и их дислокация.</a:t>
            </a:r>
          </a:p>
          <a:p>
            <a:pPr algn="ctr">
              <a:buNone/>
            </a:pPr>
            <a:r>
              <a:rPr lang="ru-RU" dirty="0" smtClean="0"/>
              <a:t>     Основной принцип внутренней планировки склада – обеспечение поточности и непрерывности складского технологического процесса.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71530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57356" y="857232"/>
            <a:ext cx="4761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7. Принципиальная схема склада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Склад имеет следующие основные элементы: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- зону приемки, куда товары поступают от поставщика и где они проверяются и сортируются;</a:t>
            </a:r>
          </a:p>
          <a:p>
            <a:pPr>
              <a:buNone/>
            </a:pPr>
            <a:r>
              <a:rPr lang="ru-RU" dirty="0" smtClean="0"/>
              <a:t>  - зону хранения, в которой товары содержатся или хранятся;</a:t>
            </a:r>
          </a:p>
          <a:p>
            <a:pPr>
              <a:buNone/>
            </a:pPr>
            <a:r>
              <a:rPr lang="ru-RU" dirty="0" smtClean="0"/>
              <a:t>  - зону отгрузки, где комплектуются заказы для потребителей и откуда они отправляются;</a:t>
            </a:r>
          </a:p>
          <a:p>
            <a:pPr>
              <a:buNone/>
            </a:pPr>
            <a:r>
              <a:rPr lang="ru-RU" dirty="0" smtClean="0"/>
              <a:t>  - систему </a:t>
            </a:r>
            <a:r>
              <a:rPr lang="ru-RU" dirty="0" err="1" smtClean="0"/>
              <a:t>грузопереработки</a:t>
            </a:r>
            <a:r>
              <a:rPr lang="ru-RU" dirty="0" smtClean="0"/>
              <a:t> для перемещения товаров по территории склада;</a:t>
            </a:r>
          </a:p>
          <a:p>
            <a:pPr>
              <a:buNone/>
            </a:pPr>
            <a:r>
              <a:rPr lang="ru-RU" dirty="0" smtClean="0"/>
              <a:t>  - информационную систему, учитывающую расположение всех товаров партии, поступивших от поставщиков, отгрузок потребителям и другую необходимую информацию.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1 .Понятие, виды, функции складов</a:t>
            </a:r>
          </a:p>
          <a:p>
            <a:pPr>
              <a:buNone/>
            </a:pPr>
            <a:r>
              <a:rPr lang="ru-RU" sz="3600" dirty="0" smtClean="0"/>
              <a:t>2. Цели и задачи  складского хозяйства</a:t>
            </a:r>
          </a:p>
          <a:p>
            <a:pPr>
              <a:buNone/>
            </a:pPr>
            <a:r>
              <a:rPr lang="ru-RU" sz="3600" dirty="0" smtClean="0"/>
              <a:t>3. Виды складских помещений</a:t>
            </a:r>
          </a:p>
          <a:p>
            <a:pPr>
              <a:buNone/>
            </a:pPr>
            <a:r>
              <a:rPr lang="ru-RU" sz="3600" dirty="0" smtClean="0"/>
              <a:t>4 .Технологический процесс на складе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>4.Технологический </a:t>
            </a:r>
            <a:r>
              <a:rPr lang="ru-RU" sz="4000" b="1" dirty="0" smtClean="0"/>
              <a:t>процесс на складе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12792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dirty="0" smtClean="0"/>
              <a:t>Принципиальная схема материальных потоков на складе предприятия оптовой торговли приведена на рисунке 8.</a:t>
            </a:r>
          </a:p>
          <a:p>
            <a:pPr algn="just">
              <a:buNone/>
            </a:pPr>
            <a:endParaRPr lang="ru-RU" sz="4000" dirty="0"/>
          </a:p>
        </p:txBody>
      </p:sp>
      <p:pic>
        <p:nvPicPr>
          <p:cNvPr id="5121" name="Рисунок 19"/>
          <p:cNvPicPr>
            <a:picLocks noChangeAspect="1" noChangeArrowheads="1"/>
          </p:cNvPicPr>
          <p:nvPr/>
        </p:nvPicPr>
        <p:blipFill>
          <a:blip r:embed="rId2"/>
          <a:srcRect l="17915" t="27335" r="52153" b="33220"/>
          <a:stretch>
            <a:fillRect/>
          </a:stretch>
        </p:blipFill>
        <p:spPr bwMode="auto">
          <a:xfrm>
            <a:off x="857224" y="1928802"/>
            <a:ext cx="750099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42910" y="714356"/>
            <a:ext cx="7715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сновные операции, которые выполняются на выделенных участках склада.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42910" y="1785926"/>
            <a:ext cx="807249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Участок разгрузки: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механизированная разгрузке транспортных средств;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ручная разгрузка транспортных средств.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Приемочная экспедиция (размещается в отдельном помещении склада):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приемка прибывшего в нерабочее время продукции по количеству мест и ее кратковременное хранение до передачи в основной склад. Грузы в приемочную экспедицию поступают из участка разгрузки.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1000108"/>
            <a:ext cx="74295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Участок приемки (размещается в основном помещении склада):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приемка товаров по количеству и по качеству. Грузы на участок приемки могут поступать из участка разгрузки и из приемочной экспедиции.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Участок хранения (главная часть основного помещения склада):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размещение груза на хранение;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отборка груза из мест хранения.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887135"/>
            <a:ext cx="91440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Участок комплектования (размещается в основном помещении склада):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грузовых единиц, содержащих подобранный в соответствии с заказами покупателей ассортимент товаров.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Отправочная экспедиция связывает транспорт и покупателя: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кратковременное хранение подготовленных к отправке грузовых единиц, организация их доставки покупателю.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Участок погрузки: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погрузка транспортных средств (ручная и механизированная).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 каким признакам принято классифицировать товарные склады?</a:t>
            </a:r>
          </a:p>
          <a:p>
            <a:r>
              <a:rPr lang="ru-RU" dirty="0" smtClean="0"/>
              <a:t>Охарактеризуйте отдельные группы складов с учетом их основных классификационных признаков.</a:t>
            </a:r>
          </a:p>
          <a:p>
            <a:r>
              <a:rPr lang="ru-RU" dirty="0" smtClean="0"/>
              <a:t> Для выполнения каких операций используют основные помещения </a:t>
            </a:r>
            <a:r>
              <a:rPr lang="ru-RU" dirty="0" err="1" smtClean="0"/>
              <a:t>общетоварного</a:t>
            </a:r>
            <a:r>
              <a:rPr lang="ru-RU" dirty="0" smtClean="0"/>
              <a:t> склада? Дайте их краткую характеристику.</a:t>
            </a:r>
          </a:p>
          <a:p>
            <a:r>
              <a:rPr lang="ru-RU" dirty="0" smtClean="0"/>
              <a:t> Перечислите наиболее важные принципы размещения основных помещений </a:t>
            </a:r>
            <a:r>
              <a:rPr lang="ru-RU" dirty="0" err="1" smtClean="0"/>
              <a:t>общетоварного</a:t>
            </a:r>
            <a:r>
              <a:rPr lang="ru-RU" dirty="0" smtClean="0"/>
              <a:t> склада.</a:t>
            </a:r>
          </a:p>
          <a:p>
            <a:r>
              <a:rPr lang="ru-RU" dirty="0" smtClean="0"/>
              <a:t>Какие требования должны учитываться при технологической планировке помещений для хранения товаров на складе?</a:t>
            </a:r>
          </a:p>
          <a:p>
            <a:r>
              <a:rPr lang="ru-RU" dirty="0" smtClean="0"/>
              <a:t> Что оказывает влияние на характер и структуру складского технологического процесса?</a:t>
            </a:r>
          </a:p>
          <a:p>
            <a:r>
              <a:rPr lang="ru-RU" dirty="0" smtClean="0"/>
              <a:t> Перечислите основные принципы рациональной организации складского технологического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676456" cy="2007096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496944" cy="1872208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>1.</a:t>
            </a:r>
            <a:r>
              <a:rPr lang="ru-RU" sz="4800" b="1" dirty="0" smtClean="0"/>
              <a:t>Понятие</a:t>
            </a:r>
            <a:r>
              <a:rPr lang="ru-RU" sz="4800" b="1" dirty="0" smtClean="0"/>
              <a:t>, виды, функции складов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500" b="1" dirty="0" smtClean="0">
                <a:latin typeface="Times New Roman"/>
                <a:ea typeface="Times New Roman"/>
                <a:cs typeface="Times New Roman"/>
              </a:rPr>
              <a:t>  </a:t>
            </a:r>
            <a:br>
              <a:rPr lang="ru-RU" sz="4500" b="1" dirty="0" smtClean="0">
                <a:latin typeface="Times New Roman"/>
                <a:ea typeface="Times New Roman"/>
                <a:cs typeface="Times New Roman"/>
              </a:rPr>
            </a:br>
            <a:endParaRPr lang="ru-RU" sz="4500" b="1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        Под складом понимается сооружение или устройство, предназначенное для образования и хранения запаса товаров и выполнение связанных с этим  процессов. </a:t>
            </a:r>
          </a:p>
          <a:p>
            <a:pPr algn="ctr">
              <a:buNone/>
            </a:pPr>
            <a:endParaRPr lang="ru-RU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692696"/>
            <a:ext cx="2592288" cy="525658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Товарные склады представляют собой комплекс взаимосвязанных помещений, являющихся составной частью оптовых или розничных торговых предприятий. Они предназначены для накопления и хранения товарных запасов, комплектования торгового ассортимента и реализации товаров.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123" b="18123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sz="3200" dirty="0" smtClean="0">
                <a:ea typeface="Times New Roman"/>
                <a:cs typeface="Times New Roman"/>
              </a:rPr>
              <a:t/>
            </a:r>
            <a:br>
              <a:rPr lang="ru-RU" sz="3200" dirty="0" smtClean="0"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buNone/>
            </a:pPr>
            <a:r>
              <a:rPr lang="ru-RU" dirty="0" smtClean="0"/>
              <a:t>Склады составляют основной комплекс сооружений предприятий оптовой торговли, а также значительную часть материально-технической базы розничной торговли. Однако на розничных предприятиях должны храниться лишь текущие запасы товаров, гарантирующие бесперебойность процесса продажи. В настоящее время на долю складов розничных предприятий в общей площади для хранения товаров приходится 48%, подсобные помещения магазинов занимают 31%, склады оптовых организаций – 21%.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получение товаров от поставщиков и осуществление контроля за их качеством;</a:t>
            </a:r>
          </a:p>
          <a:p>
            <a:pPr>
              <a:buNone/>
            </a:pPr>
            <a:r>
              <a:rPr lang="ru-RU" dirty="0" smtClean="0"/>
              <a:t>- накопление товарных запасов и обеспечение надлежащих условий их хранения;</a:t>
            </a:r>
          </a:p>
          <a:p>
            <a:pPr>
              <a:buNone/>
            </a:pPr>
            <a:r>
              <a:rPr lang="ru-RU" dirty="0" smtClean="0"/>
              <a:t>- подсортировка и подготовка товаров к продаже;</a:t>
            </a:r>
          </a:p>
          <a:p>
            <a:pPr>
              <a:buNone/>
            </a:pPr>
            <a:r>
              <a:rPr lang="ru-RU" dirty="0" smtClean="0"/>
              <a:t>- комплектование заказов оптовых покупателей;</a:t>
            </a:r>
          </a:p>
          <a:p>
            <a:pPr>
              <a:buNone/>
            </a:pPr>
            <a:r>
              <a:rPr lang="ru-RU" dirty="0" smtClean="0"/>
              <a:t>- товароснабжение розничной торговой сети.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92867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Большинство складов выполняет следующие основные функции: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Классификация товарных складов осуществляется по следующим основным признакам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r>
              <a:rPr lang="ru-RU" dirty="0" smtClean="0"/>
              <a:t>- характер выполняемых функций;</a:t>
            </a:r>
          </a:p>
          <a:p>
            <a:r>
              <a:rPr lang="ru-RU" dirty="0" smtClean="0"/>
              <a:t>- товарная специализация;</a:t>
            </a:r>
          </a:p>
          <a:p>
            <a:r>
              <a:rPr lang="ru-RU" dirty="0" smtClean="0"/>
              <a:t>- условия хранения товаров;</a:t>
            </a:r>
          </a:p>
          <a:p>
            <a:r>
              <a:rPr lang="ru-RU" dirty="0" smtClean="0"/>
              <a:t>- техническое устройство;</a:t>
            </a:r>
          </a:p>
          <a:p>
            <a:r>
              <a:rPr lang="ru-RU" dirty="0" smtClean="0"/>
              <a:t>- объемно-планировочное решение;</a:t>
            </a:r>
          </a:p>
          <a:p>
            <a:r>
              <a:rPr lang="ru-RU" dirty="0" smtClean="0"/>
              <a:t>- уровень механизации;</a:t>
            </a:r>
          </a:p>
          <a:p>
            <a:r>
              <a:rPr lang="ru-RU" dirty="0" smtClean="0"/>
              <a:t>- транспортные условия.</a:t>
            </a:r>
          </a:p>
          <a:p>
            <a:pPr>
              <a:buNone/>
            </a:pPr>
            <a:r>
              <a:rPr lang="ru-RU" dirty="0" smtClean="0"/>
              <a:t>                                                      (см. Рисунок 6):       </a:t>
            </a:r>
          </a:p>
          <a:p>
            <a:pPr indent="450215" algn="just">
              <a:lnSpc>
                <a:spcPct val="115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/>
          <a:srcRect b="4372"/>
          <a:stretch>
            <a:fillRect/>
          </a:stretch>
        </p:blipFill>
        <p:spPr bwMode="auto">
          <a:xfrm>
            <a:off x="0" y="1142960"/>
            <a:ext cx="914400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71480"/>
            <a:ext cx="56095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6. Классификация товарных складов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a typeface="Times New Roman"/>
                <a:cs typeface="Times New Roman"/>
              </a:rPr>
              <a:t/>
            </a:r>
            <a:br>
              <a:rPr lang="ru-RU" dirty="0" smtClean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4392488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928670"/>
            <a:ext cx="80010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Оптовые склады и базы используют в основном средние и крупные предприятия. Такая форма оптовой торговли может встречаться в нескольких вариантах.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Складские помещения, офис и демонстрационный зал располагаются в одном помещении.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Складские помещения территориально удалены от демонстрационного зала и офиса.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Складские помещения находятся, как правило, за пределами города, так как они требуют специальных помещений, большей площади, подъездных путей, потока транспорта и т.п.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1127</Words>
  <Application>Microsoft Office PowerPoint</Application>
  <PresentationFormat>Экран (4:3)</PresentationFormat>
  <Paragraphs>99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 Управление складским хозяйством    </vt:lpstr>
      <vt:lpstr>Вопросы:</vt:lpstr>
      <vt:lpstr>        1.Понятие, виды, функции складов    </vt:lpstr>
      <vt:lpstr>Слайд 4</vt:lpstr>
      <vt:lpstr>:  </vt:lpstr>
      <vt:lpstr>Слайд 6</vt:lpstr>
      <vt:lpstr>Классификация товарных складов осуществляется по следующим основным признакам</vt:lpstr>
      <vt:lpstr>Слайд 8</vt:lpstr>
      <vt:lpstr> </vt:lpstr>
      <vt:lpstr>2.Цели и задачи складского хозяйства </vt:lpstr>
      <vt:lpstr>Слайд 11</vt:lpstr>
      <vt:lpstr>Слайд 12</vt:lpstr>
      <vt:lpstr>Слайд 13</vt:lpstr>
      <vt:lpstr>Слайд 14</vt:lpstr>
      <vt:lpstr>    3.Виды складских помещений </vt:lpstr>
      <vt:lpstr>Слайд 16</vt:lpstr>
      <vt:lpstr>Слайд 17</vt:lpstr>
      <vt:lpstr>Слайд 18</vt:lpstr>
      <vt:lpstr>  Склад имеет следующие основные элементы: </vt:lpstr>
      <vt:lpstr>  4.Технологический процесс на складе </vt:lpstr>
      <vt:lpstr>Слайд 21</vt:lpstr>
      <vt:lpstr>Слайд 22</vt:lpstr>
      <vt:lpstr>Слайд 23</vt:lpstr>
      <vt:lpstr>Контрольные вопросы:</vt:lpstr>
      <vt:lpstr>СПАСИБО ЗА ВНИМАНИЕ!!!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торговли в формировании потребительского рынка</dc:title>
  <dc:creator>Alia</dc:creator>
  <cp:lastModifiedBy>User</cp:lastModifiedBy>
  <cp:revision>19</cp:revision>
  <dcterms:created xsi:type="dcterms:W3CDTF">2013-12-07T03:54:15Z</dcterms:created>
  <dcterms:modified xsi:type="dcterms:W3CDTF">2013-12-09T10:57:34Z</dcterms:modified>
</cp:coreProperties>
</file>