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0" r:id="rId4"/>
    <p:sldId id="281" r:id="rId5"/>
    <p:sldId id="282" r:id="rId6"/>
    <p:sldId id="295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6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4977D6-3085-4568-A850-D8A44F886C1E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402F82-2F05-4C66-9CB1-4E63CF12B1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2139243"/>
          </a:xfrm>
        </p:spPr>
        <p:txBody>
          <a:bodyPr>
            <a:normAutofit/>
          </a:bodyPr>
          <a:lstStyle/>
          <a:p>
            <a:pPr algn="ctr"/>
            <a:r>
              <a:rPr lang="ru-RU" sz="4000" i="1" u="sng" dirty="0" smtClean="0">
                <a:solidFill>
                  <a:schemeClr val="tx1"/>
                </a:solidFill>
              </a:rPr>
              <a:t> </a:t>
            </a:r>
            <a:r>
              <a:rPr lang="ru-RU" sz="4000" u="sng" dirty="0" smtClean="0">
                <a:solidFill>
                  <a:schemeClr val="tx1"/>
                </a:solidFill>
              </a:rPr>
              <a:t>Управление товарооборотом</a:t>
            </a:r>
            <a:r>
              <a:rPr lang="ru-RU" sz="4000" i="1" u="sng" dirty="0" smtClean="0">
                <a:solidFill>
                  <a:schemeClr val="tx1"/>
                </a:solidFill>
              </a:rPr>
              <a:t> </a:t>
            </a:r>
            <a:r>
              <a:rPr lang="ru-RU" sz="4000" u="sng" dirty="0" smtClean="0">
                <a:solidFill>
                  <a:schemeClr val="tx1"/>
                </a:solidFill>
              </a:rPr>
              <a:t/>
            </a:r>
            <a:br>
              <a:rPr lang="ru-RU" sz="4000" u="sng" dirty="0" smtClean="0">
                <a:solidFill>
                  <a:schemeClr val="tx1"/>
                </a:solidFill>
              </a:rPr>
            </a:br>
            <a:endParaRPr lang="ru-RU" sz="4000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057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Цель: </a:t>
            </a:r>
            <a:r>
              <a:rPr lang="ru-RU" dirty="0" smtClean="0">
                <a:solidFill>
                  <a:schemeClr val="bg1"/>
                </a:solidFill>
              </a:rPr>
              <a:t>Сформировать навыки анализа товарооборота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7696" y="26064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Тема 5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2 Структура товарооборота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038740"/>
          </a:xfrm>
        </p:spPr>
        <p:txBody>
          <a:bodyPr/>
          <a:lstStyle/>
          <a:p>
            <a:pPr algn="just"/>
            <a:r>
              <a:rPr lang="ru-RU" dirty="0" smtClean="0"/>
              <a:t>Товарная структура розничного товарооборота включает в себя продовольственные и непродовольственные товары, которые разделены на ассортиментные группы и подгруппы. При дальнейшей детализации рассматривают виды, сорта, модели, размер товаров.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714752"/>
            <a:ext cx="481414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3959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Структура продовольственных товаров состоит из следующих ассортиментных групп: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мясо и мясопродукты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</a:t>
            </a:r>
            <a:r>
              <a:rPr lang="ru-RU" dirty="0" smtClean="0"/>
              <a:t>рыба и рыбопродукты;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</a:t>
            </a:r>
            <a:r>
              <a:rPr lang="ru-RU" dirty="0" smtClean="0"/>
              <a:t>жиры;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молоко и молочные продукты;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яйца;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сахар;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кондитерские изделия;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чай;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соль;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хлеб и хлебобулочные изделия;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мука, крупа и макаронные изделия;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картофель; овощи;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плоды, фрукты, ягоды, арбузы и дыни;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другие продовольственные товары.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5388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Структура непродовольственных товаров состоит из следующих ассортиментных групп: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Ткани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одежда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белье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головные уборы и меха;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Трикотажные и чулочно-носочные изделия;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обувь;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хозяйственное мыло;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синтетические моющие средства;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туалетное мыло и парфюмерия;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галантерея и нитки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табачные изделия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спички;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товары культурно-бытового и хозяйственного назначения;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другие непродовольственные товары.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58204" cy="53244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К показателям, характеризующим товарооборот торгового предприятия, относятся:</a:t>
            </a:r>
          </a:p>
          <a:p>
            <a:pPr algn="just"/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объем товарооборота в стоимостном выражении в текущих ценах;</a:t>
            </a:r>
          </a:p>
          <a:p>
            <a:pPr algn="just"/>
            <a:r>
              <a:rPr lang="ru-RU" dirty="0" smtClean="0"/>
              <a:t> объем товарооборота в стоимостном выражении в сопоставимых ценах</a:t>
            </a:r>
          </a:p>
          <a:p>
            <a:pPr algn="just"/>
            <a:r>
              <a:rPr lang="ru-RU" dirty="0" smtClean="0"/>
              <a:t> ассортиментная структура товарооборота по отдельным группам товаров (тенге,  проценты);</a:t>
            </a:r>
          </a:p>
          <a:p>
            <a:pPr algn="just"/>
            <a:r>
              <a:rPr lang="ru-RU" dirty="0" smtClean="0"/>
              <a:t> однодневный объем товарооборота (тенге)</a:t>
            </a:r>
          </a:p>
          <a:p>
            <a:pPr algn="just"/>
            <a:r>
              <a:rPr lang="ru-RU" dirty="0" smtClean="0"/>
              <a:t> объем товарооборота в расчете на одного работника, в том числе работника торговой группы;</a:t>
            </a:r>
          </a:p>
          <a:p>
            <a:pPr algn="just"/>
            <a:r>
              <a:rPr lang="ru-RU" dirty="0" smtClean="0"/>
              <a:t> объем товарооборота на 1 м</a:t>
            </a:r>
            <a:r>
              <a:rPr lang="ru-RU" baseline="30000" dirty="0" smtClean="0"/>
              <a:t>2</a:t>
            </a:r>
            <a:r>
              <a:rPr lang="ru-RU" dirty="0" smtClean="0"/>
              <a:t> общей площади, в том числе торговой площади;</a:t>
            </a:r>
          </a:p>
          <a:p>
            <a:pPr algn="just"/>
            <a:r>
              <a:rPr lang="ru-RU" dirty="0" smtClean="0"/>
              <a:t> время обращения товаров, дни оборота;</a:t>
            </a:r>
          </a:p>
          <a:p>
            <a:pPr algn="just"/>
            <a:r>
              <a:rPr lang="ru-RU" dirty="0" smtClean="0"/>
              <a:t> скорость товарооборота, число оборотов.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3 Анализ товарооборота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4286280" cy="47529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Задачи анализа товарооборота</a:t>
            </a:r>
            <a:endParaRPr lang="ru-RU" dirty="0" smtClean="0"/>
          </a:p>
          <a:p>
            <a:pPr algn="just"/>
            <a:r>
              <a:rPr lang="ru-RU" dirty="0" smtClean="0"/>
              <a:t> изучение динамики показателя;</a:t>
            </a:r>
          </a:p>
          <a:p>
            <a:pPr algn="just"/>
            <a:r>
              <a:rPr lang="ru-RU" dirty="0" smtClean="0"/>
              <a:t> анализ и оценка ассортиментной структуры;</a:t>
            </a:r>
          </a:p>
          <a:p>
            <a:pPr algn="just"/>
            <a:r>
              <a:rPr lang="ru-RU" dirty="0" smtClean="0"/>
              <a:t> определение и оценка факторов, влияющих на объем и структуру товарооборота;</a:t>
            </a:r>
          </a:p>
          <a:p>
            <a:pPr algn="just"/>
            <a:r>
              <a:rPr lang="ru-RU" dirty="0" smtClean="0"/>
              <a:t> анализ </a:t>
            </a:r>
            <a:r>
              <a:rPr lang="ru-RU" dirty="0" err="1" smtClean="0"/>
              <a:t>товарооборачиваемости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357430"/>
            <a:ext cx="38346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Методы анализа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построение динамических рядов;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</a:t>
            </a:r>
            <a:r>
              <a:rPr lang="ru-RU" dirty="0" smtClean="0"/>
              <a:t>использование относительных и средних величин;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сравнение;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индексный метод;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построение трендовых и регрессионных моделей динамики;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цепная подстановка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балансовая увязка показателей;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построение графиков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1101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Последовательность и этапы анализа товарооборота предприятия: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1 этап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определение общего объема товарооборота предприятия за отчетный период и оценка степени выполнения плана товарооборота.</a:t>
            </a:r>
          </a:p>
          <a:p>
            <a:r>
              <a:rPr lang="ru-RU" dirty="0" smtClean="0"/>
              <a:t>На этом этапе анализа определяют общий объем реализации товара и платных услуг в стоимостном размере, а по некоторым товарным группам и видам товаров - так же в натуральном размере. 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2 этап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анализ динамики общего товарооборота на протяжении определенного аналитического периода (поквартально, на протяжении года или за 2-3 года).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58204" cy="532449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3 этап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анализ товарно-групповой структуры товарооборота торгового предприятия за отчетный период и в динамике, определение закономерностей развития объема продажи по отдельным товарным группам (видами и разновидностями товаров).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4 этап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анализ состава товарооборота предприятия в зависимости от положения конечных потребителей, форм и сроков расчетов, характера реализуемых товаров, организационных форм и методов торговли.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5 этап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анализ объемов реализации товаров поквартально и помесячно, исследование ритмичности работы и сезонности реализации товаров и определение факторов, которые их обуславливают.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35785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6 этапом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анализа товарооборота является изучение факторов, которые имели влияние в отчетном периоде на его объем и структуру. С этой целью дается количественная оценка влияния факторов внутреннего порядка (факторов, связанных с товарными ресурсами; с численностью работников, организацией и продуктивностью работы; с использованием основных способов) исследуется характер влияния факторов внешней среды (спрос потребителей на товары, предложение товаров на рынки, цены на товары, деятельность конкурентов на потребительском рынке, уровень жизни и реальные денежные доходы населения, которые обслуживаются, социально-демографические факторы и др.)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429288"/>
          </a:xfrm>
        </p:spPr>
        <p:txBody>
          <a:bodyPr/>
          <a:lstStyle/>
          <a:p>
            <a:pPr algn="just"/>
            <a:r>
              <a:rPr lang="ru-RU" sz="2400" dirty="0" smtClean="0"/>
              <a:t>Завершается анализ товарооборота предприятия </a:t>
            </a:r>
            <a:r>
              <a:rPr lang="ru-RU" sz="2400" b="1" dirty="0" smtClean="0">
                <a:solidFill>
                  <a:srgbClr val="7030A0"/>
                </a:solidFill>
              </a:rPr>
              <a:t>– </a:t>
            </a:r>
            <a:r>
              <a:rPr lang="ru-RU" sz="2400" b="1" u="sng" dirty="0" smtClean="0">
                <a:solidFill>
                  <a:srgbClr val="7030A0"/>
                </a:solidFill>
              </a:rPr>
              <a:t>7 этап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/>
              <a:t>– исследованием запаса финансовой прочности предприятия, в ходе которого определяется возможное падение товарооборота  (в абсолютном и относительном измерении) к достижению критической таблицы «точки безубыточности деятельности».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9385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 Понятие товарооборота и его  виды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 Структура товарооборота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Анализ товарооборота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7082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Какова связь между уровнем жизни населения и товарооборотом?</a:t>
            </a:r>
          </a:p>
          <a:p>
            <a:pPr algn="just"/>
            <a:r>
              <a:rPr lang="ru-RU" dirty="0" smtClean="0"/>
              <a:t> На какие виды  подразделяется оптовый товарооборот ?</a:t>
            </a:r>
          </a:p>
          <a:p>
            <a:pPr algn="just"/>
            <a:r>
              <a:rPr lang="ru-RU" dirty="0" smtClean="0"/>
              <a:t> Что относится к оптовому товарообороту?</a:t>
            </a:r>
          </a:p>
          <a:p>
            <a:pPr algn="just"/>
            <a:r>
              <a:rPr lang="ru-RU" dirty="0" smtClean="0"/>
              <a:t> Дайте определения складскому и транзитному товарообороту.</a:t>
            </a:r>
          </a:p>
          <a:p>
            <a:pPr algn="just"/>
            <a:r>
              <a:rPr lang="ru-RU" dirty="0" smtClean="0"/>
              <a:t> В какой последовательности проводится анализ товарооборота?</a:t>
            </a:r>
          </a:p>
          <a:p>
            <a:pPr algn="just"/>
            <a:r>
              <a:rPr lang="ru-RU" dirty="0" smtClean="0"/>
              <a:t> Какие факторы влияют на товарооборот и как определяют их влияние?</a:t>
            </a:r>
          </a:p>
          <a:p>
            <a:pPr algn="just"/>
            <a:r>
              <a:rPr lang="ru-RU" dirty="0" smtClean="0"/>
              <a:t> Какие показатели рассчитывают при анализе общего объема товарооборота?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676456" cy="200709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1 Понятие товарооборота и его виды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143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Одним из основных экономических показателей хозяйственной деятельности торгового предприятия является товарооборот – процесс обмена товаров на деньги. </a:t>
            </a:r>
          </a:p>
          <a:p>
            <a:pPr algn="just"/>
            <a:r>
              <a:rPr lang="ru-RU" dirty="0" smtClean="0"/>
              <a:t>Владелец товара – торговое предприятие – за деньги продаст товар в собственность другому юридическому или физическому лицу. Товарооборот характеризует процесс движения товаров посредством актов купли-продажи. </a:t>
            </a:r>
          </a:p>
          <a:p>
            <a:pPr algn="just"/>
            <a:r>
              <a:rPr lang="ru-RU" dirty="0" smtClean="0"/>
              <a:t>Как экономическая категория товарооборот характеризуется наличием одновременно двух признаков:</a:t>
            </a:r>
          </a:p>
          <a:p>
            <a:pPr algn="just">
              <a:buNone/>
            </a:pPr>
            <a:r>
              <a:rPr lang="ru-RU" dirty="0" smtClean="0"/>
              <a:t>1. Товара как объекта продажи;</a:t>
            </a:r>
          </a:p>
          <a:p>
            <a:pPr algn="just">
              <a:buNone/>
            </a:pPr>
            <a:r>
              <a:rPr lang="ru-RU" dirty="0" smtClean="0"/>
              <a:t>2</a:t>
            </a:r>
            <a:r>
              <a:rPr lang="ru-RU" i="1" dirty="0" smtClean="0"/>
              <a:t>. </a:t>
            </a:r>
            <a:r>
              <a:rPr lang="ru-RU" dirty="0" smtClean="0"/>
              <a:t>Продажи как формы движения товара от производителя к потребителю.</a:t>
            </a:r>
          </a:p>
          <a:p>
            <a:pPr algn="just"/>
            <a:r>
              <a:rPr lang="ru-RU" dirty="0" smtClean="0"/>
              <a:t>Товарооборот торгового предприятия можно рассматривать: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во-первых, как результат деятельности предприятия торговли, его экономический эффект;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во-вторых (в социально-экономическом аспекте), как показатель товарного снабжения населения, один из показателей уровня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186766" cy="5467368"/>
          </a:xfrm>
        </p:spPr>
        <p:txBody>
          <a:bodyPr/>
          <a:lstStyle/>
          <a:p>
            <a:pPr algn="just"/>
            <a:r>
              <a:rPr lang="ru-RU" dirty="0" smtClean="0"/>
              <a:t>Реализация товаров на предприятиях торговли характеризуется тремя основными показателями, которые можно оценить как важнейшие при разработке товарной стратегии, выработке оптимальных пропорций товарооборота, при анализе и планировании товарооборота.</a:t>
            </a:r>
          </a:p>
          <a:p>
            <a:pPr algn="just">
              <a:buNone/>
            </a:pPr>
            <a:r>
              <a:rPr lang="ru-RU" dirty="0" smtClean="0"/>
              <a:t>К этим показателям относятся:</a:t>
            </a:r>
          </a:p>
          <a:p>
            <a:pPr algn="just"/>
            <a:r>
              <a:rPr lang="ru-RU" dirty="0" smtClean="0"/>
              <a:t>1) общий объем товарооборота;</a:t>
            </a:r>
          </a:p>
          <a:p>
            <a:pPr algn="just"/>
            <a:r>
              <a:rPr lang="ru-RU" dirty="0" smtClean="0"/>
              <a:t>2) состав товарооборота;</a:t>
            </a:r>
          </a:p>
          <a:p>
            <a:pPr algn="just"/>
            <a:r>
              <a:rPr lang="ru-RU" dirty="0" smtClean="0"/>
              <a:t>3) товарная структура товарооборота.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Различают розничный и оптовый товарооборот. </a:t>
            </a:r>
          </a:p>
          <a:p>
            <a:pPr algn="just">
              <a:buNone/>
            </a:pPr>
            <a:r>
              <a:rPr lang="ru-RU" dirty="0" smtClean="0"/>
              <a:t>Под </a:t>
            </a:r>
            <a:r>
              <a:rPr lang="ru-RU" i="1" dirty="0" smtClean="0"/>
              <a:t>розничным товарооборотом</a:t>
            </a:r>
            <a:r>
              <a:rPr lang="ru-RU" dirty="0" smtClean="0"/>
              <a:t> понимают передачу товаров конечным потребителям. На этом процесс обращения товара завершается – он поступает в сферу потребления.</a:t>
            </a:r>
          </a:p>
          <a:p>
            <a:pPr algn="just">
              <a:buNone/>
            </a:pPr>
            <a:r>
              <a:rPr lang="ru-RU" dirty="0" smtClean="0"/>
              <a:t>Классификация розничного товарооборота</a:t>
            </a:r>
          </a:p>
          <a:p>
            <a:pPr algn="just">
              <a:buNone/>
            </a:pPr>
            <a:r>
              <a:rPr lang="ru-RU" dirty="0" smtClean="0"/>
              <a:t>В зависимости от организационных форм продажи потребительских товаров розничный товарооборот торгового предприятия подразделяется: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продажу товаров в розничной торговой сети (магазинах, мелкорозничной сети)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продажу товаров помимо розничной торговой сети (на аукционах; на складах промышленных и оптовых предприятий с оплатой через кассы розничных торговых предприятий и т. 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7529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В зависимости от состава конечных потребителей выделяют следующие формы розничного товарооборота: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продажа товаров непосредственно населению;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продажа товаров из розничной торговой сети организациям, учреждениям и предприятиям в порядке мелкого опта. Мелкооптовый товарооборот занимает обычно небольшой удельный вес в общем объеме розничного товарооборота торговых предприятий и учитывается отдельно.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85791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В зависимости от сроков расчета за реализованные товары в составе розничного товарооборота выделяют следующие формы: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продажа товаров с немедленной их оплатой;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продажа товаров в кредит (порядок такой продажи регулируется специальными правилами). Вне зависимости от установленных сроков расчетов сумму проданных в кредит товаров включают в состав товарооборота в момент их </a:t>
            </a:r>
            <a:r>
              <a:rPr lang="ru-RU" dirty="0" err="1" smtClean="0"/>
              <a:t>peaлизaции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В зависимости от форм денежных расчетов розничный товарооборот подразделяется на: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продажу товаров за наличный расчет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продажу товаров по безналичному расчету (включая использование различных кредитных карточек). </a:t>
            </a:r>
          </a:p>
          <a:p>
            <a:pPr algn="just">
              <a:buNone/>
            </a:pPr>
            <a:r>
              <a:rPr lang="ru-RU" dirty="0" smtClean="0"/>
              <a:t>Показатель розничного товарооборота (как и оптового) имеет количественную и качественную характеристики.</a:t>
            </a:r>
          </a:p>
          <a:p>
            <a:pPr algn="just">
              <a:buNone/>
            </a:pPr>
            <a:r>
              <a:rPr lang="ru-RU" dirty="0" smtClean="0"/>
              <a:t>Количественная характеристика товарооборота – объем реализации в денежном исчислении, качественная – структура товарооборота.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60722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Оптовый товарооборот</a:t>
            </a:r>
            <a:r>
              <a:rPr lang="ru-RU" dirty="0" smtClean="0"/>
              <a:t> – это продажа товаров торговыми предприятиями другим предприятиям использующим эти товары либо для последующей реализации, либо для производственного потребления в качестве сырья и материалов, либо для материального обеспечения хозяйственных нужд. </a:t>
            </a:r>
          </a:p>
          <a:p>
            <a:pPr algn="just">
              <a:buNone/>
            </a:pPr>
            <a:r>
              <a:rPr lang="ru-RU" i="1" dirty="0" smtClean="0"/>
              <a:t>В зависимости от назначения </a:t>
            </a:r>
            <a:r>
              <a:rPr lang="ru-RU" dirty="0" smtClean="0"/>
              <a:t>оптовый товарооборот разделяется на: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smtClean="0"/>
              <a:t>оптовый товарооборот по реализации;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smtClean="0"/>
              <a:t>внутрисистемный оптовый товарооборот. </a:t>
            </a:r>
          </a:p>
          <a:p>
            <a:pPr algn="just"/>
            <a:r>
              <a:rPr lang="ru-RU" dirty="0" smtClean="0"/>
              <a:t>Оптовый товарооборот по реализации – это продажа товаров предприятиям розничной торговли, общественного питания,  поставки внерыночным потребителям, на экспорт и по клирингу. </a:t>
            </a:r>
          </a:p>
          <a:p>
            <a:pPr algn="just"/>
            <a:r>
              <a:rPr lang="ru-RU" dirty="0" smtClean="0"/>
              <a:t>Внутрисистемный оптовый товарооборот — это отпуск товаров одними оптовыми предприятиями по поручению других непосредственно рыночным и </a:t>
            </a:r>
            <a:r>
              <a:rPr lang="ru-RU" dirty="0" err="1" smtClean="0"/>
              <a:t>внутрирыночным</a:t>
            </a:r>
            <a:r>
              <a:rPr lang="ru-RU" dirty="0" smtClean="0"/>
              <a:t> потребителям.</a:t>
            </a:r>
          </a:p>
          <a:p>
            <a:pPr algn="just"/>
            <a:r>
              <a:rPr lang="ru-RU" dirty="0" smtClean="0"/>
              <a:t>Сумма двух видов оптового товарооборота составляет валовой оптовый товарооборот.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49673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 smtClean="0"/>
              <a:t>В зависимости от организации товародвижения </a:t>
            </a:r>
            <a:r>
              <a:rPr lang="ru-RU" dirty="0" smtClean="0"/>
              <a:t>каждый из двух видов оптового товарооборота делится на:</a:t>
            </a:r>
          </a:p>
          <a:p>
            <a:pPr algn="just">
              <a:buNone/>
            </a:pPr>
            <a:r>
              <a:rPr lang="ru-RU" dirty="0" smtClean="0"/>
              <a:t>а) складской – эта продажа товаров со складов оптовых торговых предприятий</a:t>
            </a:r>
            <a:r>
              <a:rPr lang="ru-RU" i="1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б) транзитный – это поставка товаров производителями непосредственно розничной торговле, минуя складские звенья.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Сумма складского и транзитного товарооборота с участием в расчетах составляет оптовый товарооборот с участием в расчетах.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1334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Управление товарооборотом  </vt:lpstr>
      <vt:lpstr>Вопросы:</vt:lpstr>
      <vt:lpstr>1 Понятие товарооборота и его виды </vt:lpstr>
      <vt:lpstr>Слайд 4</vt:lpstr>
      <vt:lpstr>Слайд 5</vt:lpstr>
      <vt:lpstr>Слайд 6</vt:lpstr>
      <vt:lpstr>Слайд 7</vt:lpstr>
      <vt:lpstr>Слайд 8</vt:lpstr>
      <vt:lpstr>Слайд 9</vt:lpstr>
      <vt:lpstr>2 Структура товарооборота </vt:lpstr>
      <vt:lpstr>Слайд 11</vt:lpstr>
      <vt:lpstr>Слайд 12</vt:lpstr>
      <vt:lpstr>Слайд 13</vt:lpstr>
      <vt:lpstr>3 Анализ товарооборота </vt:lpstr>
      <vt:lpstr>Слайд 15</vt:lpstr>
      <vt:lpstr>Слайд 16</vt:lpstr>
      <vt:lpstr>Слайд 17</vt:lpstr>
      <vt:lpstr>Слайд 18</vt:lpstr>
      <vt:lpstr>Слайд 19</vt:lpstr>
      <vt:lpstr>Контрольные вопросы:</vt:lpstr>
      <vt:lpstr>СПАСИБО ЗА ВНИМАНИЕ!!!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торговли в формировании потребительского рынка</dc:title>
  <dc:creator>Alia</dc:creator>
  <cp:lastModifiedBy>comp</cp:lastModifiedBy>
  <cp:revision>17</cp:revision>
  <dcterms:created xsi:type="dcterms:W3CDTF">2013-12-07T03:54:15Z</dcterms:created>
  <dcterms:modified xsi:type="dcterms:W3CDTF">2013-12-05T05:42:04Z</dcterms:modified>
</cp:coreProperties>
</file>