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80" r:id="rId5"/>
    <p:sldId id="260" r:id="rId6"/>
    <p:sldId id="261" r:id="rId7"/>
    <p:sldId id="262" r:id="rId8"/>
    <p:sldId id="263" r:id="rId9"/>
    <p:sldId id="281" r:id="rId10"/>
    <p:sldId id="282" r:id="rId11"/>
    <p:sldId id="283" r:id="rId12"/>
    <p:sldId id="284" r:id="rId13"/>
    <p:sldId id="285" r:id="rId14"/>
    <p:sldId id="286" r:id="rId15"/>
    <p:sldId id="287" r:id="rId16"/>
    <p:sldId id="288" r:id="rId17"/>
    <p:sldId id="289" r:id="rId18"/>
    <p:sldId id="290" r:id="rId19"/>
    <p:sldId id="291" r:id="rId20"/>
    <p:sldId id="292" r:id="rId21"/>
    <p:sldId id="294" r:id="rId22"/>
    <p:sldId id="295" r:id="rId23"/>
    <p:sldId id="296" r:id="rId24"/>
    <p:sldId id="297" r:id="rId25"/>
    <p:sldId id="298" r:id="rId26"/>
    <p:sldId id="299" r:id="rId27"/>
    <p:sldId id="300" r:id="rId28"/>
    <p:sldId id="301" r:id="rId29"/>
    <p:sldId id="277" r:id="rId30"/>
    <p:sldId id="302" r:id="rId3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269D01E-BC32-4049-B463-5C60D7B0CCD2}" styleName="Стиль из темы 2 - акцент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Стиль из темы 2 - акцент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Стиль из темы 2 - акцент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24" autoAdjust="0"/>
    <p:restoredTop sz="94660"/>
  </p:normalViewPr>
  <p:slideViewPr>
    <p:cSldViewPr>
      <p:cViewPr varScale="1">
        <p:scale>
          <a:sx n="67" d="100"/>
          <a:sy n="67" d="100"/>
        </p:scale>
        <p:origin x="-96" y="-27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4" name="Дата 29"/>
          <p:cNvSpPr>
            <a:spLocks noGrp="1"/>
          </p:cNvSpPr>
          <p:nvPr>
            <p:ph type="dt" sz="half" idx="10"/>
          </p:nvPr>
        </p:nvSpPr>
        <p:spPr/>
        <p:txBody>
          <a:bodyPr/>
          <a:lstStyle>
            <a:lvl1pPr>
              <a:defRPr/>
            </a:lvl1pPr>
          </a:lstStyle>
          <a:p>
            <a:pPr>
              <a:defRPr/>
            </a:pPr>
            <a:fld id="{ED826E8C-2155-44DD-9F9A-E9CBC236630D}" type="datetimeFigureOut">
              <a:rPr lang="ru-RU"/>
              <a:pPr>
                <a:defRPr/>
              </a:pPr>
              <a:t>10.12.2013</a:t>
            </a:fld>
            <a:endParaRPr lang="ru-RU"/>
          </a:p>
        </p:txBody>
      </p:sp>
      <p:sp>
        <p:nvSpPr>
          <p:cNvPr id="5" name="Нижний колонтитул 18"/>
          <p:cNvSpPr>
            <a:spLocks noGrp="1"/>
          </p:cNvSpPr>
          <p:nvPr>
            <p:ph type="ftr" sz="quarter" idx="11"/>
          </p:nvPr>
        </p:nvSpPr>
        <p:spPr/>
        <p:txBody>
          <a:bodyPr/>
          <a:lstStyle>
            <a:lvl1pPr>
              <a:defRPr/>
            </a:lvl1pPr>
          </a:lstStyle>
          <a:p>
            <a:pPr>
              <a:defRPr/>
            </a:pPr>
            <a:endParaRPr lang="ru-RU"/>
          </a:p>
        </p:txBody>
      </p:sp>
      <p:sp>
        <p:nvSpPr>
          <p:cNvPr id="6" name="Номер слайда 26"/>
          <p:cNvSpPr>
            <a:spLocks noGrp="1"/>
          </p:cNvSpPr>
          <p:nvPr>
            <p:ph type="sldNum" sz="quarter" idx="12"/>
          </p:nvPr>
        </p:nvSpPr>
        <p:spPr/>
        <p:txBody>
          <a:bodyPr/>
          <a:lstStyle>
            <a:lvl1pPr>
              <a:defRPr/>
            </a:lvl1pPr>
          </a:lstStyle>
          <a:p>
            <a:pPr>
              <a:defRPr/>
            </a:pPr>
            <a:fld id="{76EA96C0-14B1-4A2E-A899-F5D6C1C4803E}"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60367187-B1FC-4CF2-A462-0640CD315C84}" type="datetimeFigureOut">
              <a:rPr lang="ru-RU"/>
              <a:pPr>
                <a:defRPr/>
              </a:pPr>
              <a:t>10.12.2013</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6749F3FF-96A7-41B0-AA5A-95B5995D3BDC}"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92C8F89B-A53D-4371-AF92-9C3C279264D6}" type="datetimeFigureOut">
              <a:rPr lang="ru-RU"/>
              <a:pPr>
                <a:defRPr/>
              </a:pPr>
              <a:t>10.12.2013</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46DB0AF1-0C0B-4C09-815A-357EB4B752A9}"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en-US"/>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Образец подзаголовка</a:t>
            </a:r>
            <a:endParaRPr lang="ru-RU"/>
          </a:p>
        </p:txBody>
      </p:sp>
      <p:sp>
        <p:nvSpPr>
          <p:cNvPr id="4" name="Дата 3"/>
          <p:cNvSpPr>
            <a:spLocks noGrp="1"/>
          </p:cNvSpPr>
          <p:nvPr>
            <p:ph type="dt" sz="half" idx="10"/>
          </p:nvPr>
        </p:nvSpPr>
        <p:spPr>
          <a:xfrm>
            <a:off x="457200" y="6356350"/>
            <a:ext cx="2133600" cy="365125"/>
          </a:xfrm>
        </p:spPr>
        <p:txBody>
          <a:bodyPr/>
          <a:lstStyle>
            <a:lvl1pPr>
              <a:defRPr/>
            </a:lvl1pPr>
          </a:lstStyle>
          <a:p>
            <a:pPr>
              <a:defRPr/>
            </a:pPr>
            <a:fld id="{E4C38143-B3D7-450F-A596-FC774AF188F8}" type="datetimeFigureOut">
              <a:rPr lang="ru-RU"/>
              <a:pPr>
                <a:defRPr/>
              </a:pPr>
              <a:t>10.12.2013</a:t>
            </a:fld>
            <a:endParaRPr lang="ru-RU"/>
          </a:p>
        </p:txBody>
      </p:sp>
      <p:sp>
        <p:nvSpPr>
          <p:cNvPr id="5" name="Нижний колонтитул 4"/>
          <p:cNvSpPr>
            <a:spLocks noGrp="1"/>
          </p:cNvSpPr>
          <p:nvPr>
            <p:ph type="ftr" sz="quarter" idx="11"/>
          </p:nvPr>
        </p:nvSpPr>
        <p:spPr>
          <a:xfrm>
            <a:off x="2667000" y="6356350"/>
            <a:ext cx="3352800" cy="365125"/>
          </a:xfrm>
        </p:spPr>
        <p:txBody>
          <a:bodyPr/>
          <a:lstStyle>
            <a:lvl1pPr>
              <a:defRPr/>
            </a:lvl1pPr>
          </a:lstStyle>
          <a:p>
            <a:pPr>
              <a:defRPr/>
            </a:pPr>
            <a:endParaRPr lang="ru-RU"/>
          </a:p>
        </p:txBody>
      </p:sp>
      <p:sp>
        <p:nvSpPr>
          <p:cNvPr id="6" name="Номер слайда 5"/>
          <p:cNvSpPr>
            <a:spLocks noGrp="1"/>
          </p:cNvSpPr>
          <p:nvPr>
            <p:ph type="sldNum" sz="quarter" idx="12"/>
          </p:nvPr>
        </p:nvSpPr>
        <p:spPr>
          <a:xfrm>
            <a:off x="7924800" y="6356350"/>
            <a:ext cx="762000" cy="365125"/>
          </a:xfrm>
        </p:spPr>
        <p:txBody>
          <a:bodyPr/>
          <a:lstStyle>
            <a:lvl1pPr>
              <a:defRPr/>
            </a:lvl1pPr>
          </a:lstStyle>
          <a:p>
            <a:pPr>
              <a:defRPr/>
            </a:pPr>
            <a:fld id="{4CD716CD-DB3E-41FB-9033-5805A33C9877}"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9"/>
          <p:cNvSpPr>
            <a:spLocks noGrp="1"/>
          </p:cNvSpPr>
          <p:nvPr>
            <p:ph type="dt" sz="half" idx="10"/>
          </p:nvPr>
        </p:nvSpPr>
        <p:spPr/>
        <p:txBody>
          <a:bodyPr/>
          <a:lstStyle>
            <a:lvl1pPr>
              <a:defRPr/>
            </a:lvl1pPr>
          </a:lstStyle>
          <a:p>
            <a:pPr>
              <a:defRPr/>
            </a:pPr>
            <a:fld id="{EF317C34-CC24-4AEE-95A4-15E8EBEC4ED6}" type="datetimeFigureOut">
              <a:rPr lang="ru-RU"/>
              <a:pPr>
                <a:defRPr/>
              </a:pPr>
              <a:t>10.12.2013</a:t>
            </a:fld>
            <a:endParaRPr lang="ru-RU"/>
          </a:p>
        </p:txBody>
      </p:sp>
      <p:sp>
        <p:nvSpPr>
          <p:cNvPr id="5" name="Нижний колонтитул 21"/>
          <p:cNvSpPr>
            <a:spLocks noGrp="1"/>
          </p:cNvSpPr>
          <p:nvPr>
            <p:ph type="ftr" sz="quarter" idx="11"/>
          </p:nvPr>
        </p:nvSpPr>
        <p:spPr/>
        <p:txBody>
          <a:bodyPr/>
          <a:lstStyle>
            <a:lvl1pPr>
              <a:defRPr/>
            </a:lvl1pPr>
          </a:lstStyle>
          <a:p>
            <a:pPr>
              <a:defRPr/>
            </a:pPr>
            <a:endParaRPr lang="ru-RU"/>
          </a:p>
        </p:txBody>
      </p:sp>
      <p:sp>
        <p:nvSpPr>
          <p:cNvPr id="6" name="Номер слайда 17"/>
          <p:cNvSpPr>
            <a:spLocks noGrp="1"/>
          </p:cNvSpPr>
          <p:nvPr>
            <p:ph type="sldNum" sz="quarter" idx="12"/>
          </p:nvPr>
        </p:nvSpPr>
        <p:spPr/>
        <p:txBody>
          <a:bodyPr/>
          <a:lstStyle>
            <a:lvl1pPr>
              <a:defRPr/>
            </a:lvl1pPr>
          </a:lstStyle>
          <a:p>
            <a:pPr>
              <a:defRPr/>
            </a:pPr>
            <a:fld id="{322C636E-4E4C-4AE5-BE8C-9C708DA059E0}"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B037EC89-1776-4A34-9F10-696BD2886CFD}" type="datetimeFigureOut">
              <a:rPr lang="ru-RU"/>
              <a:pPr>
                <a:defRPr/>
              </a:pPr>
              <a:t>10.12.2013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4F822D6-2090-4196-981F-DC351BE5954A}"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lang="ru-RU" smtClean="0"/>
              <a:t>Образец заголовка</a:t>
            </a:r>
            <a:endParaRPr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6EF23559-811B-4E2E-ADA2-3FF084D96984}" type="datetimeFigureOut">
              <a:rPr lang="ru-RU"/>
              <a:pPr>
                <a:defRPr/>
              </a:pPr>
              <a:t>10.12.2013</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0B7C7D08-7447-4695-9058-AE52FE09DF43}"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9"/>
          <p:cNvSpPr>
            <a:spLocks noGrp="1"/>
          </p:cNvSpPr>
          <p:nvPr>
            <p:ph type="dt" sz="half" idx="10"/>
          </p:nvPr>
        </p:nvSpPr>
        <p:spPr/>
        <p:txBody>
          <a:bodyPr/>
          <a:lstStyle>
            <a:lvl1pPr>
              <a:defRPr/>
            </a:lvl1pPr>
          </a:lstStyle>
          <a:p>
            <a:pPr>
              <a:defRPr/>
            </a:pPr>
            <a:fld id="{095314D2-BCDE-4DF9-B5B7-3CBC614B18CF}" type="datetimeFigureOut">
              <a:rPr lang="ru-RU"/>
              <a:pPr>
                <a:defRPr/>
              </a:pPr>
              <a:t>10.12.2013</a:t>
            </a:fld>
            <a:endParaRPr lang="ru-RU"/>
          </a:p>
        </p:txBody>
      </p:sp>
      <p:sp>
        <p:nvSpPr>
          <p:cNvPr id="8" name="Нижний колонтитул 21"/>
          <p:cNvSpPr>
            <a:spLocks noGrp="1"/>
          </p:cNvSpPr>
          <p:nvPr>
            <p:ph type="ftr" sz="quarter" idx="11"/>
          </p:nvPr>
        </p:nvSpPr>
        <p:spPr/>
        <p:txBody>
          <a:bodyPr/>
          <a:lstStyle>
            <a:lvl1pPr>
              <a:defRPr/>
            </a:lvl1pPr>
          </a:lstStyle>
          <a:p>
            <a:pPr>
              <a:defRPr/>
            </a:pPr>
            <a:endParaRPr lang="ru-RU"/>
          </a:p>
        </p:txBody>
      </p:sp>
      <p:sp>
        <p:nvSpPr>
          <p:cNvPr id="9" name="Номер слайда 17"/>
          <p:cNvSpPr>
            <a:spLocks noGrp="1"/>
          </p:cNvSpPr>
          <p:nvPr>
            <p:ph type="sldNum" sz="quarter" idx="12"/>
          </p:nvPr>
        </p:nvSpPr>
        <p:spPr/>
        <p:txBody>
          <a:bodyPr/>
          <a:lstStyle>
            <a:lvl1pPr>
              <a:defRPr/>
            </a:lvl1pPr>
          </a:lstStyle>
          <a:p>
            <a:pPr>
              <a:defRPr/>
            </a:pPr>
            <a:fld id="{DC8927A2-AD29-435C-B820-8BA630B79E2F}"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Дата 9"/>
          <p:cNvSpPr>
            <a:spLocks noGrp="1"/>
          </p:cNvSpPr>
          <p:nvPr>
            <p:ph type="dt" sz="half" idx="10"/>
          </p:nvPr>
        </p:nvSpPr>
        <p:spPr/>
        <p:txBody>
          <a:bodyPr/>
          <a:lstStyle>
            <a:lvl1pPr>
              <a:defRPr/>
            </a:lvl1pPr>
          </a:lstStyle>
          <a:p>
            <a:pPr>
              <a:defRPr/>
            </a:pPr>
            <a:fld id="{D9CFA012-8B6F-4314-8203-74609B728188}" type="datetimeFigureOut">
              <a:rPr lang="ru-RU"/>
              <a:pPr>
                <a:defRPr/>
              </a:pPr>
              <a:t>10.12.2013</a:t>
            </a:fld>
            <a:endParaRPr lang="ru-RU"/>
          </a:p>
        </p:txBody>
      </p:sp>
      <p:sp>
        <p:nvSpPr>
          <p:cNvPr id="4" name="Нижний колонтитул 21"/>
          <p:cNvSpPr>
            <a:spLocks noGrp="1"/>
          </p:cNvSpPr>
          <p:nvPr>
            <p:ph type="ftr" sz="quarter" idx="11"/>
          </p:nvPr>
        </p:nvSpPr>
        <p:spPr/>
        <p:txBody>
          <a:bodyPr/>
          <a:lstStyle>
            <a:lvl1pPr>
              <a:defRPr/>
            </a:lvl1pPr>
          </a:lstStyle>
          <a:p>
            <a:pPr>
              <a:defRPr/>
            </a:pPr>
            <a:endParaRPr lang="ru-RU"/>
          </a:p>
        </p:txBody>
      </p:sp>
      <p:sp>
        <p:nvSpPr>
          <p:cNvPr id="5" name="Номер слайда 17"/>
          <p:cNvSpPr>
            <a:spLocks noGrp="1"/>
          </p:cNvSpPr>
          <p:nvPr>
            <p:ph type="sldNum" sz="quarter" idx="12"/>
          </p:nvPr>
        </p:nvSpPr>
        <p:spPr/>
        <p:txBody>
          <a:bodyPr/>
          <a:lstStyle>
            <a:lvl1pPr>
              <a:defRPr/>
            </a:lvl1pPr>
          </a:lstStyle>
          <a:p>
            <a:pPr>
              <a:defRPr/>
            </a:pPr>
            <a:fld id="{2EEF3B8D-8EE8-46A4-BEAC-4373E228C79D}"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9"/>
          <p:cNvSpPr>
            <a:spLocks noGrp="1"/>
          </p:cNvSpPr>
          <p:nvPr>
            <p:ph type="dt" sz="half" idx="10"/>
          </p:nvPr>
        </p:nvSpPr>
        <p:spPr/>
        <p:txBody>
          <a:bodyPr/>
          <a:lstStyle>
            <a:lvl1pPr>
              <a:defRPr/>
            </a:lvl1pPr>
          </a:lstStyle>
          <a:p>
            <a:pPr>
              <a:defRPr/>
            </a:pPr>
            <a:fld id="{CB1B8C9A-DCCE-4414-A910-84E01DB631E3}" type="datetimeFigureOut">
              <a:rPr lang="ru-RU"/>
              <a:pPr>
                <a:defRPr/>
              </a:pPr>
              <a:t>10.12.2013</a:t>
            </a:fld>
            <a:endParaRPr lang="ru-RU"/>
          </a:p>
        </p:txBody>
      </p:sp>
      <p:sp>
        <p:nvSpPr>
          <p:cNvPr id="3" name="Нижний колонтитул 21"/>
          <p:cNvSpPr>
            <a:spLocks noGrp="1"/>
          </p:cNvSpPr>
          <p:nvPr>
            <p:ph type="ftr" sz="quarter" idx="11"/>
          </p:nvPr>
        </p:nvSpPr>
        <p:spPr/>
        <p:txBody>
          <a:bodyPr/>
          <a:lstStyle>
            <a:lvl1pPr>
              <a:defRPr/>
            </a:lvl1pPr>
          </a:lstStyle>
          <a:p>
            <a:pPr>
              <a:defRPr/>
            </a:pPr>
            <a:endParaRPr lang="ru-RU"/>
          </a:p>
        </p:txBody>
      </p:sp>
      <p:sp>
        <p:nvSpPr>
          <p:cNvPr id="4" name="Номер слайда 17"/>
          <p:cNvSpPr>
            <a:spLocks noGrp="1"/>
          </p:cNvSpPr>
          <p:nvPr>
            <p:ph type="sldNum" sz="quarter" idx="12"/>
          </p:nvPr>
        </p:nvSpPr>
        <p:spPr/>
        <p:txBody>
          <a:bodyPr/>
          <a:lstStyle>
            <a:lvl1pPr>
              <a:defRPr/>
            </a:lvl1pPr>
          </a:lstStyle>
          <a:p>
            <a:pPr>
              <a:defRPr/>
            </a:pPr>
            <a:fld id="{1767FCB3-2809-4C9E-8883-5E8F987F7792}"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ru-RU" smtClean="0"/>
              <a:t>Образец заголовка</a:t>
            </a:r>
            <a:endParaRPr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9"/>
          <p:cNvSpPr>
            <a:spLocks noGrp="1"/>
          </p:cNvSpPr>
          <p:nvPr>
            <p:ph type="dt" sz="half" idx="10"/>
          </p:nvPr>
        </p:nvSpPr>
        <p:spPr/>
        <p:txBody>
          <a:bodyPr/>
          <a:lstStyle>
            <a:lvl1pPr>
              <a:defRPr/>
            </a:lvl1pPr>
          </a:lstStyle>
          <a:p>
            <a:pPr>
              <a:defRPr/>
            </a:pPr>
            <a:fld id="{E7D357AE-545E-4D21-8E69-B63D68274192}" type="datetimeFigureOut">
              <a:rPr lang="ru-RU"/>
              <a:pPr>
                <a:defRPr/>
              </a:pPr>
              <a:t>10.12.2013</a:t>
            </a:fld>
            <a:endParaRPr lang="ru-RU"/>
          </a:p>
        </p:txBody>
      </p:sp>
      <p:sp>
        <p:nvSpPr>
          <p:cNvPr id="6" name="Нижний колонтитул 21"/>
          <p:cNvSpPr>
            <a:spLocks noGrp="1"/>
          </p:cNvSpPr>
          <p:nvPr>
            <p:ph type="ftr" sz="quarter" idx="11"/>
          </p:nvPr>
        </p:nvSpPr>
        <p:spPr/>
        <p:txBody>
          <a:bodyPr/>
          <a:lstStyle>
            <a:lvl1pPr>
              <a:defRPr/>
            </a:lvl1pPr>
          </a:lstStyle>
          <a:p>
            <a:pPr>
              <a:defRPr/>
            </a:pPr>
            <a:endParaRPr lang="ru-RU"/>
          </a:p>
        </p:txBody>
      </p:sp>
      <p:sp>
        <p:nvSpPr>
          <p:cNvPr id="7" name="Номер слайда 17"/>
          <p:cNvSpPr>
            <a:spLocks noGrp="1"/>
          </p:cNvSpPr>
          <p:nvPr>
            <p:ph type="sldNum" sz="quarter" idx="12"/>
          </p:nvPr>
        </p:nvSpPr>
        <p:spPr/>
        <p:txBody>
          <a:bodyPr/>
          <a:lstStyle>
            <a:lvl1pPr>
              <a:defRPr/>
            </a:lvl1pPr>
          </a:lstStyle>
          <a:p>
            <a:pPr>
              <a:defRPr/>
            </a:pPr>
            <a:fld id="{ED661284-12A7-47F4-9FBE-B8223E2B4589}"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Прямоугольник с одним вырезанным скругленным углом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Прямоугольный треугольник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Заголовок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ru-RU" smtClean="0"/>
              <a:t>Образец заголовка</a:t>
            </a:r>
            <a:endParaRPr lang="en-US"/>
          </a:p>
        </p:txBody>
      </p:sp>
      <p:sp>
        <p:nvSpPr>
          <p:cNvPr id="4" name="Текст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ru-RU" smtClean="0"/>
              <a:t>Образец текста</a:t>
            </a:r>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9" name="Дата 4"/>
          <p:cNvSpPr>
            <a:spLocks noGrp="1"/>
          </p:cNvSpPr>
          <p:nvPr>
            <p:ph type="dt" sz="half" idx="10"/>
          </p:nvPr>
        </p:nvSpPr>
        <p:spPr/>
        <p:txBody>
          <a:bodyPr/>
          <a:lstStyle>
            <a:lvl1pPr>
              <a:defRPr/>
            </a:lvl1pPr>
          </a:lstStyle>
          <a:p>
            <a:pPr>
              <a:defRPr/>
            </a:pPr>
            <a:fld id="{F2E8BF18-C41A-4B4A-B256-4488E5E85149}" type="datetimeFigureOut">
              <a:rPr lang="ru-RU"/>
              <a:pPr>
                <a:defRPr/>
              </a:pPr>
              <a:t>10.12.2013</a:t>
            </a:fld>
            <a:endParaRPr lang="ru-RU"/>
          </a:p>
        </p:txBody>
      </p:sp>
      <p:sp>
        <p:nvSpPr>
          <p:cNvPr id="10" name="Нижний колонтитул 5"/>
          <p:cNvSpPr>
            <a:spLocks noGrp="1"/>
          </p:cNvSpPr>
          <p:nvPr>
            <p:ph type="ftr" sz="quarter" idx="11"/>
          </p:nvPr>
        </p:nvSpPr>
        <p:spPr/>
        <p:txBody>
          <a:bodyPr/>
          <a:lstStyle>
            <a:lvl1pPr>
              <a:defRPr/>
            </a:lvl1pPr>
          </a:lstStyle>
          <a:p>
            <a:pPr>
              <a:defRPr/>
            </a:pPr>
            <a:endParaRPr lang="ru-RU"/>
          </a:p>
        </p:txBody>
      </p:sp>
      <p:sp>
        <p:nvSpPr>
          <p:cNvPr id="11" name="Номер слайда 6"/>
          <p:cNvSpPr>
            <a:spLocks noGrp="1"/>
          </p:cNvSpPr>
          <p:nvPr>
            <p:ph type="sldNum" sz="quarter" idx="12"/>
          </p:nvPr>
        </p:nvSpPr>
        <p:spPr>
          <a:xfrm>
            <a:off x="8077200" y="6356350"/>
            <a:ext cx="609600" cy="365125"/>
          </a:xfrm>
        </p:spPr>
        <p:txBody>
          <a:bodyPr/>
          <a:lstStyle>
            <a:lvl1pPr>
              <a:defRPr/>
            </a:lvl1pPr>
          </a:lstStyle>
          <a:p>
            <a:pPr>
              <a:defRPr/>
            </a:pPr>
            <a:fld id="{CF8F2A76-35BE-40AF-82B7-063078F9E466}"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Полилиния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Заголовок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ru-RU" smtClean="0"/>
              <a:t>Образец заголовка</a:t>
            </a:r>
            <a:endParaRPr lang="en-US" smtClean="0"/>
          </a:p>
        </p:txBody>
      </p:sp>
      <p:sp>
        <p:nvSpPr>
          <p:cNvPr id="1029" name="Текст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DF17CCE1-4606-442A-AE35-EF5BC1E2C9CB}" type="datetimeFigureOut">
              <a:rPr lang="ru-RU"/>
              <a:pPr>
                <a:defRPr/>
              </a:pPr>
              <a:t>10.12.2013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37BCF1C3-A6DD-46C7-AE67-D0CFFEF20004}" type="slidenum">
              <a:rPr lang="ru-RU"/>
              <a:pPr>
                <a:defRPr/>
              </a:pPr>
              <a:t>‹#›</a:t>
            </a:fld>
            <a:endParaRPr lang="ru-RU"/>
          </a:p>
        </p:txBody>
      </p:sp>
      <p:grpSp>
        <p:nvGrpSpPr>
          <p:cNvPr id="1033" name="Группа 1"/>
          <p:cNvGrpSpPr>
            <a:grpSpLocks/>
          </p:cNvGrpSpPr>
          <p:nvPr/>
        </p:nvGrpSpPr>
        <p:grpSpPr bwMode="auto">
          <a:xfrm>
            <a:off x="-19050" y="203200"/>
            <a:ext cx="9180513" cy="647700"/>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733" r:id="rId1"/>
    <p:sldLayoutId id="2147483724" r:id="rId2"/>
    <p:sldLayoutId id="2147483734" r:id="rId3"/>
    <p:sldLayoutId id="2147483725" r:id="rId4"/>
    <p:sldLayoutId id="2147483726" r:id="rId5"/>
    <p:sldLayoutId id="2147483727" r:id="rId6"/>
    <p:sldLayoutId id="2147483728" r:id="rId7"/>
    <p:sldLayoutId id="2147483729" r:id="rId8"/>
    <p:sldLayoutId id="2147483735" r:id="rId9"/>
    <p:sldLayoutId id="2147483730" r:id="rId10"/>
    <p:sldLayoutId id="2147483731" r:id="rId11"/>
    <p:sldLayoutId id="2147483732" r:id="rId12"/>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285860"/>
            <a:ext cx="9144000" cy="2139243"/>
          </a:xfrm>
        </p:spPr>
        <p:txBody>
          <a:bodyPr>
            <a:normAutofit fontScale="90000"/>
          </a:bodyPr>
          <a:lstStyle/>
          <a:p>
            <a:pPr algn="ctr" fontAlgn="auto">
              <a:spcAft>
                <a:spcPts val="0"/>
              </a:spcAft>
              <a:defRPr/>
            </a:pPr>
            <a:r>
              <a:rPr lang="en-US" dirty="0" smtClean="0">
                <a:solidFill>
                  <a:srgbClr val="FF0000"/>
                </a:solidFill>
              </a:rPr>
              <a:t/>
            </a:r>
            <a:br>
              <a:rPr lang="en-US" dirty="0" smtClean="0">
                <a:solidFill>
                  <a:srgbClr val="FF0000"/>
                </a:solidFill>
              </a:rPr>
            </a:br>
            <a:r>
              <a:rPr lang="ru-RU" sz="3600" dirty="0" smtClean="0">
                <a:solidFill>
                  <a:srgbClr val="FF0000"/>
                </a:solidFill>
              </a:rPr>
              <a:t/>
            </a:r>
            <a:br>
              <a:rPr lang="ru-RU" sz="3600" dirty="0" smtClean="0">
                <a:solidFill>
                  <a:srgbClr val="FF0000"/>
                </a:solidFill>
              </a:rPr>
            </a:br>
            <a:r>
              <a:rPr lang="ru-RU" sz="3600" u="sng" dirty="0" smtClean="0">
                <a:solidFill>
                  <a:schemeClr val="bg1">
                    <a:lumMod val="95000"/>
                    <a:lumOff val="5000"/>
                  </a:schemeClr>
                </a:solidFill>
              </a:rPr>
              <a:t>Организационные основы управления торговым предприятием</a:t>
            </a:r>
            <a:r>
              <a:rPr lang="ru-RU" sz="3600" i="1" u="sng" dirty="0" smtClean="0">
                <a:solidFill>
                  <a:schemeClr val="bg1">
                    <a:lumMod val="95000"/>
                    <a:lumOff val="5000"/>
                  </a:schemeClr>
                </a:solidFill>
              </a:rPr>
              <a:t> </a:t>
            </a:r>
            <a:r>
              <a:rPr lang="ru-RU" sz="3600" dirty="0" smtClean="0">
                <a:solidFill>
                  <a:srgbClr val="FF0000"/>
                </a:solidFill>
              </a:rPr>
              <a:t/>
            </a:r>
            <a:br>
              <a:rPr lang="ru-RU" sz="3600" dirty="0" smtClean="0">
                <a:solidFill>
                  <a:srgbClr val="FF0000"/>
                </a:solidFill>
              </a:rPr>
            </a:br>
            <a:r>
              <a:rPr lang="ru-RU" sz="4000" u="sng" dirty="0" smtClean="0">
                <a:solidFill>
                  <a:srgbClr val="FF0000"/>
                </a:solidFill>
              </a:rPr>
              <a:t/>
            </a:r>
            <a:br>
              <a:rPr lang="ru-RU" sz="4000" u="sng" dirty="0" smtClean="0">
                <a:solidFill>
                  <a:srgbClr val="FF0000"/>
                </a:solidFill>
              </a:rPr>
            </a:br>
            <a:endParaRPr lang="ru-RU" sz="4000" u="sng" dirty="0">
              <a:solidFill>
                <a:srgbClr val="FF0000"/>
              </a:solidFill>
            </a:endParaRPr>
          </a:p>
        </p:txBody>
      </p:sp>
      <p:sp>
        <p:nvSpPr>
          <p:cNvPr id="13314" name="Подзаголовок 2"/>
          <p:cNvSpPr>
            <a:spLocks noGrp="1"/>
          </p:cNvSpPr>
          <p:nvPr>
            <p:ph type="subTitle" idx="1"/>
          </p:nvPr>
        </p:nvSpPr>
        <p:spPr>
          <a:xfrm>
            <a:off x="533400" y="3228975"/>
            <a:ext cx="7854950" cy="1752600"/>
          </a:xfrm>
        </p:spPr>
        <p:txBody>
          <a:bodyPr/>
          <a:lstStyle/>
          <a:p>
            <a:pPr marR="0" algn="ctr"/>
            <a:r>
              <a:rPr lang="ru-RU" b="1" smtClean="0"/>
              <a:t>Цель:</a:t>
            </a:r>
            <a:r>
              <a:rPr lang="ru-RU" smtClean="0"/>
              <a:t> Овладение студентами знаний об организации деятельности торгового предприятия</a:t>
            </a:r>
          </a:p>
          <a:p>
            <a:pPr marR="0" algn="just"/>
            <a:endParaRPr lang="ru-RU" smtClean="0">
              <a:solidFill>
                <a:schemeClr val="bg1"/>
              </a:solidFill>
            </a:endParaRPr>
          </a:p>
        </p:txBody>
      </p:sp>
      <p:sp>
        <p:nvSpPr>
          <p:cNvPr id="13315" name="TextBox 3"/>
          <p:cNvSpPr txBox="1">
            <a:spLocks noChangeArrowheads="1"/>
          </p:cNvSpPr>
          <p:nvPr/>
        </p:nvSpPr>
        <p:spPr bwMode="auto">
          <a:xfrm>
            <a:off x="6407150" y="260350"/>
            <a:ext cx="2736850" cy="646113"/>
          </a:xfrm>
          <a:prstGeom prst="rect">
            <a:avLst/>
          </a:prstGeom>
          <a:noFill/>
          <a:ln w="9525">
            <a:noFill/>
            <a:miter lim="800000"/>
            <a:headEnd/>
            <a:tailEnd/>
          </a:ln>
        </p:spPr>
        <p:txBody>
          <a:bodyPr>
            <a:spAutoFit/>
          </a:bodyPr>
          <a:lstStyle/>
          <a:p>
            <a:pPr algn="r"/>
            <a:r>
              <a:rPr lang="ru-RU" sz="3600">
                <a:latin typeface="Constantia" pitchFamily="18" charset="0"/>
              </a:rPr>
              <a:t>Тема 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813"/>
            <a:ext cx="8329613" cy="5538787"/>
          </a:xfrm>
        </p:spPr>
        <p:txBody>
          <a:bodyPr>
            <a:normAutofit fontScale="92500" lnSpcReduction="10000"/>
          </a:bodyPr>
          <a:lstStyle/>
          <a:p>
            <a:pPr marL="274320" indent="-274320" fontAlgn="auto">
              <a:spcAft>
                <a:spcPts val="0"/>
              </a:spcAft>
              <a:buClr>
                <a:schemeClr val="accent3"/>
              </a:buClr>
              <a:buFont typeface="Wingdings 2"/>
              <a:buChar char=""/>
              <a:defRPr/>
            </a:pPr>
            <a:r>
              <a:rPr lang="ru-RU" i="1" dirty="0" smtClean="0"/>
              <a:t>Партнерские предприятия </a:t>
            </a:r>
            <a:r>
              <a:rPr lang="ru-RU" dirty="0" smtClean="0"/>
              <a:t>являются наиболее эффективным видом функционирования средних торговых предприятий; это не исключает, однако, использования этого вида при создании как небольших (при объединении 2-3 партнеров), так и крупных торговых предприятий (при расширении состава их учредителей и привлечении значительного объема их капитала).</a:t>
            </a:r>
          </a:p>
          <a:p>
            <a:pPr marL="274320" indent="-274320" fontAlgn="auto">
              <a:spcAft>
                <a:spcPts val="0"/>
              </a:spcAft>
              <a:buClr>
                <a:schemeClr val="accent3"/>
              </a:buClr>
              <a:buFont typeface="Wingdings 2"/>
              <a:buChar char=""/>
              <a:defRPr/>
            </a:pPr>
            <a:r>
              <a:rPr lang="ru-RU" i="1" dirty="0" smtClean="0"/>
              <a:t>Корпоративные предприятия </a:t>
            </a:r>
            <a:r>
              <a:rPr lang="ru-RU" dirty="0" smtClean="0"/>
              <a:t>являются наиболее эффективным видом функционирования крупных торговых предприятий, но в отдельных случаях этот вид может быть использован и для создания предприятий средних размеров (нижняя граница размера предприятия определяется установленной минимальной суммой уставного фонда акционерного общества).</a:t>
            </a:r>
          </a:p>
          <a:p>
            <a:pPr marL="274320" indent="-274320" fontAlgn="auto">
              <a:spcAft>
                <a:spcPts val="0"/>
              </a:spcAft>
              <a:buClr>
                <a:schemeClr val="accent3"/>
              </a:buClr>
              <a:buFont typeface="Wingdings 2"/>
              <a:buChar char=""/>
              <a:defRPr/>
            </a:pP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57250"/>
            <a:ext cx="8472488" cy="5467350"/>
          </a:xfrm>
        </p:spPr>
        <p:txBody>
          <a:bodyPr>
            <a:normAutofit fontScale="92500" lnSpcReduction="20000"/>
          </a:bodyPr>
          <a:lstStyle/>
          <a:p>
            <a:pPr marL="274320" indent="-274320" algn="just" fontAlgn="auto">
              <a:spcAft>
                <a:spcPts val="0"/>
              </a:spcAft>
              <a:buClr>
                <a:schemeClr val="accent3"/>
              </a:buClr>
              <a:buFont typeface="Wingdings 2"/>
              <a:buChar char=""/>
              <a:defRPr/>
            </a:pPr>
            <a:r>
              <a:rPr lang="ru-RU" b="1" u="sng" dirty="0" smtClean="0">
                <a:solidFill>
                  <a:srgbClr val="C00000"/>
                </a:solidFill>
              </a:rPr>
              <a:t>На втором этапе</a:t>
            </a:r>
            <a:r>
              <a:rPr lang="ru-RU" b="1" dirty="0" smtClean="0">
                <a:solidFill>
                  <a:srgbClr val="C00000"/>
                </a:solidFill>
              </a:rPr>
              <a:t> </a:t>
            </a:r>
            <a:r>
              <a:rPr lang="ru-RU" dirty="0" smtClean="0"/>
              <a:t>в рамках избранного вида определяется конкретная организационно-правовая форма деятельности торгового предприятия. </a:t>
            </a:r>
          </a:p>
          <a:p>
            <a:pPr marL="274320" indent="-274320" algn="just" fontAlgn="auto">
              <a:spcAft>
                <a:spcPts val="0"/>
              </a:spcAft>
              <a:buClr>
                <a:schemeClr val="accent3"/>
              </a:buClr>
              <a:buFont typeface="Wingdings 2"/>
              <a:buNone/>
              <a:defRPr/>
            </a:pPr>
            <a:r>
              <a:rPr lang="ru-RU" dirty="0" smtClean="0"/>
              <a:t>Этот выбор определяется рядом факторов:</a:t>
            </a:r>
          </a:p>
          <a:p>
            <a:pPr marL="274320" indent="-274320" algn="just" fontAlgn="auto">
              <a:spcAft>
                <a:spcPts val="0"/>
              </a:spcAft>
              <a:buClr>
                <a:schemeClr val="accent3"/>
              </a:buClr>
              <a:buFont typeface="Wingdings 2"/>
              <a:buNone/>
              <a:defRPr/>
            </a:pPr>
            <a:r>
              <a:rPr lang="ru-RU" dirty="0" smtClean="0"/>
              <a:t>а) общие факторы:</a:t>
            </a:r>
          </a:p>
          <a:p>
            <a:pPr marL="274320" indent="-274320" algn="just" fontAlgn="auto">
              <a:spcAft>
                <a:spcPts val="0"/>
              </a:spcAft>
              <a:buClr>
                <a:schemeClr val="accent3"/>
              </a:buClr>
              <a:buFont typeface="Wingdings" pitchFamily="2" charset="2"/>
              <a:buChar char="Ø"/>
              <a:defRPr/>
            </a:pPr>
            <a:r>
              <a:rPr lang="ru-RU" dirty="0" smtClean="0"/>
              <a:t> намечаемые масштабы торговой деятельности;</a:t>
            </a:r>
          </a:p>
          <a:p>
            <a:pPr marL="274320" indent="-274320" algn="just" fontAlgn="auto">
              <a:spcAft>
                <a:spcPts val="0"/>
              </a:spcAft>
              <a:buClr>
                <a:schemeClr val="accent3"/>
              </a:buClr>
              <a:buFont typeface="Wingdings" pitchFamily="2" charset="2"/>
              <a:buChar char="Ø"/>
              <a:defRPr/>
            </a:pPr>
            <a:r>
              <a:rPr lang="ru-RU" dirty="0" smtClean="0"/>
              <a:t> капиталоемкость избранной торговой деятельности (удельные затраты капитала в данном сегменте потребительского рынка );</a:t>
            </a:r>
          </a:p>
          <a:p>
            <a:pPr marL="274320" indent="-274320" algn="just" fontAlgn="auto">
              <a:spcAft>
                <a:spcPts val="0"/>
              </a:spcAft>
              <a:buClr>
                <a:schemeClr val="accent3"/>
              </a:buClr>
              <a:buFont typeface="Wingdings" pitchFamily="2" charset="2"/>
              <a:buChar char="Ø"/>
              <a:defRPr/>
            </a:pPr>
            <a:r>
              <a:rPr lang="ru-RU" dirty="0" smtClean="0"/>
              <a:t> предусматриваемые темпы развития предприятия в стратегической перспективе;</a:t>
            </a:r>
          </a:p>
          <a:p>
            <a:pPr marL="274320" indent="-274320" algn="just" fontAlgn="auto">
              <a:spcAft>
                <a:spcPts val="0"/>
              </a:spcAft>
              <a:buClr>
                <a:schemeClr val="accent3"/>
              </a:buClr>
              <a:buFont typeface="Wingdings" pitchFamily="2" charset="2"/>
              <a:buChar char="Ø"/>
              <a:defRPr/>
            </a:pPr>
            <a:r>
              <a:rPr lang="ru-RU" dirty="0" smtClean="0"/>
              <a:t> особенности предоставления налоговых и иных льгот предприятиям отдельных форм;</a:t>
            </a:r>
          </a:p>
          <a:p>
            <a:pPr marL="274320" indent="-274320" algn="just" fontAlgn="auto">
              <a:spcAft>
                <a:spcPts val="0"/>
              </a:spcAft>
              <a:buClr>
                <a:schemeClr val="accent3"/>
              </a:buClr>
              <a:buFont typeface="Wingdings" pitchFamily="2" charset="2"/>
              <a:buChar char="Ø"/>
              <a:defRPr/>
            </a:pPr>
            <a:r>
              <a:rPr lang="ru-RU" dirty="0" smtClean="0"/>
              <a:t> государственное регулирование минимального размера уставного фонда предприятий отдельных форм;</a:t>
            </a:r>
          </a:p>
          <a:p>
            <a:pPr marL="274320" indent="-274320" fontAlgn="auto">
              <a:spcAft>
                <a:spcPts val="0"/>
              </a:spcAft>
              <a:buClr>
                <a:schemeClr val="accent3"/>
              </a:buClr>
              <a:buFont typeface="Wingdings 2"/>
              <a:buChar char=""/>
              <a:defRPr/>
            </a:pP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928688"/>
            <a:ext cx="8401050" cy="5643562"/>
          </a:xfrm>
        </p:spPr>
        <p:txBody>
          <a:bodyPr>
            <a:normAutofit fontScale="85000" lnSpcReduction="20000"/>
          </a:bodyPr>
          <a:lstStyle/>
          <a:p>
            <a:pPr marL="274320" indent="-274320" algn="just" fontAlgn="auto">
              <a:spcAft>
                <a:spcPts val="0"/>
              </a:spcAft>
              <a:buClr>
                <a:schemeClr val="accent3"/>
              </a:buClr>
              <a:buFont typeface="Wingdings 2"/>
              <a:buNone/>
              <a:defRPr/>
            </a:pPr>
            <a:r>
              <a:rPr lang="ru-RU" dirty="0" smtClean="0"/>
              <a:t>б) индивидуальные факторы:</a:t>
            </a:r>
          </a:p>
          <a:p>
            <a:pPr marL="274320" indent="-274320" algn="just" fontAlgn="auto">
              <a:spcAft>
                <a:spcPts val="0"/>
              </a:spcAft>
              <a:buClr>
                <a:schemeClr val="accent3"/>
              </a:buClr>
              <a:buFont typeface="Wingdings" pitchFamily="2" charset="2"/>
              <a:buChar char="Ø"/>
              <a:defRPr/>
            </a:pPr>
            <a:r>
              <a:rPr lang="ru-RU" dirty="0" smtClean="0"/>
              <a:t> имеющийся (возможный) размер стартового капитала, который предприниматель может вложить в торговый бизнес;</a:t>
            </a:r>
          </a:p>
          <a:p>
            <a:pPr marL="274320" indent="-274320" algn="just" fontAlgn="auto">
              <a:spcAft>
                <a:spcPts val="0"/>
              </a:spcAft>
              <a:buClr>
                <a:schemeClr val="accent3"/>
              </a:buClr>
              <a:buFont typeface="Wingdings" pitchFamily="2" charset="2"/>
              <a:buChar char="Ø"/>
              <a:defRPr/>
            </a:pPr>
            <a:r>
              <a:rPr lang="ru-RU" dirty="0" smtClean="0"/>
              <a:t> индивидуальная мотивация к формам предпринимательской деятельности  (предрасположенность к индивидуальной или коллективной деятельности, отношение к формам партнерского контроля и т.п.);</a:t>
            </a:r>
          </a:p>
          <a:p>
            <a:pPr marL="274320" indent="-274320" algn="just" fontAlgn="auto">
              <a:spcAft>
                <a:spcPts val="0"/>
              </a:spcAft>
              <a:buClr>
                <a:schemeClr val="accent3"/>
              </a:buClr>
              <a:buFont typeface="Wingdings" pitchFamily="2" charset="2"/>
              <a:buChar char="Ø"/>
              <a:defRPr/>
            </a:pPr>
            <a:r>
              <a:rPr lang="ru-RU" dirty="0" smtClean="0"/>
              <a:t> уровень профессионализма предпринимателя (наличие специального торгового образования, практический опыт работы в торговле и т.п.);</a:t>
            </a:r>
          </a:p>
          <a:p>
            <a:pPr marL="274320" indent="-274320" algn="just" fontAlgn="auto">
              <a:spcAft>
                <a:spcPts val="0"/>
              </a:spcAft>
              <a:buClr>
                <a:schemeClr val="accent3"/>
              </a:buClr>
              <a:buFont typeface="Wingdings" pitchFamily="2" charset="2"/>
              <a:buChar char="Ø"/>
              <a:defRPr/>
            </a:pPr>
            <a:r>
              <a:rPr lang="ru-RU" dirty="0" smtClean="0"/>
              <a:t> отношение предпринимателя к высоким хозяйственным рискам и личной имущественной ответственности по обязательствам.</a:t>
            </a:r>
          </a:p>
          <a:p>
            <a:pPr marL="274320" indent="-274320" algn="just" fontAlgn="auto">
              <a:spcAft>
                <a:spcPts val="0"/>
              </a:spcAft>
              <a:buClr>
                <a:schemeClr val="accent3"/>
              </a:buClr>
              <a:buFont typeface="Wingdings" pitchFamily="2" charset="2"/>
              <a:buChar char="Ø"/>
              <a:defRPr/>
            </a:pPr>
            <a:r>
              <a:rPr lang="ru-RU" dirty="0" smtClean="0"/>
              <a:t>Детальный анализ этих факторов позволяет сделать обоснованный выбор наиболее эффективной организационно-правовой формы деятельности торгового предприятия с учетом конкретных намерений и предпочтений его учредителей. </a:t>
            </a:r>
          </a:p>
          <a:p>
            <a:pPr marL="274320" indent="-274320" fontAlgn="auto">
              <a:spcAft>
                <a:spcPts val="0"/>
              </a:spcAft>
              <a:buClr>
                <a:schemeClr val="accent3"/>
              </a:buClr>
              <a:buFont typeface="Wingdings 2"/>
              <a:buChar char=""/>
              <a:defRPr/>
            </a:pP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63" y="571500"/>
            <a:ext cx="8229600" cy="866775"/>
          </a:xfrm>
        </p:spPr>
        <p:txBody>
          <a:bodyPr>
            <a:normAutofit fontScale="90000"/>
          </a:bodyPr>
          <a:lstStyle/>
          <a:p>
            <a:pPr algn="ctr" fontAlgn="auto">
              <a:spcAft>
                <a:spcPts val="0"/>
              </a:spcAft>
              <a:defRPr/>
            </a:pPr>
            <a:r>
              <a:rPr lang="ru-RU" sz="2800" b="1" dirty="0" smtClean="0">
                <a:latin typeface="Arial" pitchFamily="34" charset="0"/>
                <a:cs typeface="Arial" pitchFamily="34" charset="0"/>
              </a:rPr>
              <a:t>3 Виды оптовых торговых предприятий</a:t>
            </a:r>
            <a:r>
              <a:rPr lang="ru-RU" sz="2800" dirty="0" smtClean="0">
                <a:latin typeface="Arial" pitchFamily="34" charset="0"/>
                <a:cs typeface="Arial" pitchFamily="34" charset="0"/>
              </a:rPr>
              <a:t/>
            </a:r>
            <a:br>
              <a:rPr lang="ru-RU" sz="2800" dirty="0" smtClean="0">
                <a:latin typeface="Arial" pitchFamily="34" charset="0"/>
                <a:cs typeface="Arial" pitchFamily="34" charset="0"/>
              </a:rPr>
            </a:br>
            <a:endParaRPr lang="ru-RU" sz="2800" dirty="0">
              <a:latin typeface="Arial" pitchFamily="34" charset="0"/>
              <a:cs typeface="Arial" pitchFamily="34" charset="0"/>
            </a:endParaRPr>
          </a:p>
        </p:txBody>
      </p:sp>
      <p:sp>
        <p:nvSpPr>
          <p:cNvPr id="3" name="Содержимое 2"/>
          <p:cNvSpPr>
            <a:spLocks noGrp="1"/>
          </p:cNvSpPr>
          <p:nvPr>
            <p:ph idx="1"/>
          </p:nvPr>
        </p:nvSpPr>
        <p:spPr>
          <a:xfrm>
            <a:off x="142875" y="1143000"/>
            <a:ext cx="8786813" cy="5572125"/>
          </a:xfrm>
        </p:spPr>
        <p:txBody>
          <a:bodyPr>
            <a:normAutofit fontScale="77500" lnSpcReduction="20000"/>
          </a:bodyPr>
          <a:lstStyle/>
          <a:p>
            <a:pPr marL="274320" indent="-274320" algn="just" fontAlgn="auto">
              <a:spcAft>
                <a:spcPts val="0"/>
              </a:spcAft>
              <a:buClr>
                <a:schemeClr val="accent3"/>
              </a:buClr>
              <a:buFont typeface="Wingdings 2"/>
              <a:buNone/>
              <a:defRPr/>
            </a:pPr>
            <a:r>
              <a:rPr lang="ru-RU" dirty="0" smtClean="0"/>
              <a:t>Торговые предприятия могут относиться к предприятиям оптовой или розничной торговли.</a:t>
            </a:r>
          </a:p>
          <a:p>
            <a:pPr marL="274320" indent="-274320" algn="just" fontAlgn="auto">
              <a:spcAft>
                <a:spcPts val="0"/>
              </a:spcAft>
              <a:buClr>
                <a:schemeClr val="accent3"/>
              </a:buClr>
              <a:buFont typeface="Wingdings 2"/>
              <a:buNone/>
              <a:defRPr/>
            </a:pPr>
            <a:r>
              <a:rPr lang="ru-RU" dirty="0" smtClean="0"/>
              <a:t>Предприятия оптовой торговли классифицируются по видам:</a:t>
            </a:r>
          </a:p>
          <a:p>
            <a:pPr marL="274320" indent="-274320" algn="just" fontAlgn="auto">
              <a:spcAft>
                <a:spcPts val="0"/>
              </a:spcAft>
              <a:buClr>
                <a:schemeClr val="accent3"/>
              </a:buClr>
              <a:buFont typeface="Wingdings 2"/>
              <a:buChar char=""/>
              <a:defRPr/>
            </a:pPr>
            <a:r>
              <a:rPr lang="ru-RU" dirty="0" smtClean="0"/>
              <a:t>1) оптовики-купцы – независимые коммерческие предприятия, приобретающие право собственности на все товары, с которыми они имеют дело;</a:t>
            </a:r>
          </a:p>
          <a:p>
            <a:pPr marL="274320" indent="-274320" algn="just" fontAlgn="auto">
              <a:spcAft>
                <a:spcPts val="0"/>
              </a:spcAft>
              <a:buClr>
                <a:schemeClr val="accent3"/>
              </a:buClr>
              <a:buFont typeface="Wingdings 2"/>
              <a:buNone/>
              <a:defRPr/>
            </a:pPr>
            <a:endParaRPr lang="ru-RU" dirty="0" smtClean="0"/>
          </a:p>
          <a:p>
            <a:pPr marL="274320" indent="-274320" algn="just" fontAlgn="auto">
              <a:spcAft>
                <a:spcPts val="0"/>
              </a:spcAft>
              <a:buClr>
                <a:schemeClr val="accent3"/>
              </a:buClr>
              <a:buFont typeface="Wingdings 2"/>
              <a:buChar char=""/>
              <a:defRPr/>
            </a:pPr>
            <a:r>
              <a:rPr lang="ru-RU" dirty="0" smtClean="0"/>
              <a:t>2) брокеры и агенты – не берут на себя право собственности на товар и выполняют лишь ограниченное число функций, их основная функция – содействие купле-продаже (основная функция брокера – свести покупателей с продавцами и помочь им договориться, агент представляет покупателя или продавца на более долговременной основе.);</a:t>
            </a:r>
          </a:p>
          <a:p>
            <a:pPr marL="274320" indent="-274320" algn="just" fontAlgn="auto">
              <a:spcAft>
                <a:spcPts val="0"/>
              </a:spcAft>
              <a:buClr>
                <a:schemeClr val="accent3"/>
              </a:buClr>
              <a:buFont typeface="Wingdings 2"/>
              <a:buNone/>
              <a:defRPr/>
            </a:pPr>
            <a:endParaRPr lang="ru-RU" dirty="0" smtClean="0"/>
          </a:p>
          <a:p>
            <a:pPr marL="274320" indent="-274320" algn="just" fontAlgn="auto">
              <a:spcAft>
                <a:spcPts val="0"/>
              </a:spcAft>
              <a:buClr>
                <a:schemeClr val="accent3"/>
              </a:buClr>
              <a:buFont typeface="Wingdings 2"/>
              <a:buChar char=""/>
              <a:defRPr/>
            </a:pPr>
            <a:r>
              <a:rPr lang="ru-RU" dirty="0" smtClean="0"/>
              <a:t>3) конторы производителя – эта разновидность оптовой торговли состоит из операций, осуществляемых продавцами и покупателями самостоятельно, без привлечения независимых оптовых торговцев.</a:t>
            </a:r>
          </a:p>
          <a:p>
            <a:pPr marL="274320" indent="-274320" algn="just" fontAlgn="auto">
              <a:spcAft>
                <a:spcPts val="0"/>
              </a:spcAft>
              <a:buClr>
                <a:schemeClr val="accent3"/>
              </a:buClr>
              <a:buFont typeface="Wingdings 2"/>
              <a:buNone/>
              <a:defRPr/>
            </a:pPr>
            <a:endParaRPr lang="ru-RU" dirty="0" smtClean="0"/>
          </a:p>
          <a:p>
            <a:pPr marL="274320" indent="-274320" algn="just" fontAlgn="auto">
              <a:spcAft>
                <a:spcPts val="0"/>
              </a:spcAft>
              <a:buClr>
                <a:schemeClr val="accent3"/>
              </a:buClr>
              <a:buFont typeface="Wingdings 2"/>
              <a:buChar char=""/>
              <a:defRPr/>
            </a:pPr>
            <a:r>
              <a:rPr lang="ru-RU" dirty="0" smtClean="0"/>
              <a:t>4) специализированные оптовики – </a:t>
            </a:r>
            <a:r>
              <a:rPr lang="ru-RU" dirty="0" err="1" smtClean="0"/>
              <a:t>оптовики</a:t>
            </a:r>
            <a:r>
              <a:rPr lang="ru-RU" dirty="0" smtClean="0"/>
              <a:t> занимающиеся скупкой и доставкой одного вида продукции фирмам, нуждающимся в ней.</a:t>
            </a:r>
          </a:p>
          <a:p>
            <a:pPr marL="274320" indent="-274320" fontAlgn="auto">
              <a:spcAft>
                <a:spcPts val="0"/>
              </a:spcAft>
              <a:buClr>
                <a:schemeClr val="accent3"/>
              </a:buClr>
              <a:buFont typeface="Wingdings 2"/>
              <a:buChar char=""/>
              <a:defRPr/>
            </a:pP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313" y="642938"/>
            <a:ext cx="8715375" cy="6072187"/>
          </a:xfrm>
        </p:spPr>
        <p:txBody>
          <a:bodyPr>
            <a:normAutofit fontScale="77500" lnSpcReduction="20000"/>
          </a:bodyPr>
          <a:lstStyle/>
          <a:p>
            <a:pPr marL="274320" indent="-274320" algn="just" fontAlgn="auto">
              <a:spcAft>
                <a:spcPts val="0"/>
              </a:spcAft>
              <a:buClr>
                <a:schemeClr val="accent3"/>
              </a:buClr>
              <a:buFont typeface="Wingdings 2"/>
              <a:buNone/>
              <a:defRPr/>
            </a:pPr>
            <a:r>
              <a:rPr lang="ru-RU" b="1" i="1" dirty="0" smtClean="0"/>
              <a:t>Оптовики-купцы</a:t>
            </a:r>
            <a:r>
              <a:rPr lang="ru-RU" dirty="0" smtClean="0"/>
              <a:t> бывают двух видов:</a:t>
            </a:r>
          </a:p>
          <a:p>
            <a:pPr marL="274320" indent="-274320" algn="just" fontAlgn="auto">
              <a:spcAft>
                <a:spcPts val="0"/>
              </a:spcAft>
              <a:buClr>
                <a:schemeClr val="accent3"/>
              </a:buClr>
              <a:buFont typeface="Wingdings 2"/>
              <a:buNone/>
              <a:defRPr/>
            </a:pPr>
            <a:r>
              <a:rPr lang="ru-RU" dirty="0" smtClean="0"/>
              <a:t>1. </a:t>
            </a:r>
            <a:r>
              <a:rPr lang="ru-RU" i="1" dirty="0" smtClean="0"/>
              <a:t>С полным циклом обслуживания, они предоставляют следующие услуги: </a:t>
            </a:r>
            <a:endParaRPr lang="ru-RU" dirty="0" smtClean="0"/>
          </a:p>
          <a:p>
            <a:pPr marL="274320" indent="-274320" algn="just" fontAlgn="auto">
              <a:spcAft>
                <a:spcPts val="0"/>
              </a:spcAft>
              <a:buClr>
                <a:schemeClr val="accent3"/>
              </a:buClr>
              <a:buFont typeface="Wingdings" pitchFamily="2" charset="2"/>
              <a:buChar char="v"/>
              <a:defRPr/>
            </a:pPr>
            <a:r>
              <a:rPr lang="ru-RU" dirty="0" smtClean="0"/>
              <a:t> хранение товарных запасов; </a:t>
            </a:r>
          </a:p>
          <a:p>
            <a:pPr marL="274320" indent="-274320" algn="just" fontAlgn="auto">
              <a:spcAft>
                <a:spcPts val="0"/>
              </a:spcAft>
              <a:buClr>
                <a:schemeClr val="accent3"/>
              </a:buClr>
              <a:buFont typeface="Wingdings" pitchFamily="2" charset="2"/>
              <a:buChar char="v"/>
              <a:defRPr/>
            </a:pPr>
            <a:r>
              <a:rPr lang="ru-RU" dirty="0" smtClean="0"/>
              <a:t> предоставление продавцов; </a:t>
            </a:r>
          </a:p>
          <a:p>
            <a:pPr marL="274320" indent="-274320" algn="just" fontAlgn="auto">
              <a:spcAft>
                <a:spcPts val="0"/>
              </a:spcAft>
              <a:buClr>
                <a:schemeClr val="accent3"/>
              </a:buClr>
              <a:buFont typeface="Wingdings" pitchFamily="2" charset="2"/>
              <a:buChar char="v"/>
              <a:defRPr/>
            </a:pPr>
            <a:r>
              <a:rPr lang="ru-RU" dirty="0" smtClean="0"/>
              <a:t> кредитование; </a:t>
            </a:r>
          </a:p>
          <a:p>
            <a:pPr marL="274320" indent="-274320" algn="just" fontAlgn="auto">
              <a:spcAft>
                <a:spcPts val="0"/>
              </a:spcAft>
              <a:buClr>
                <a:schemeClr val="accent3"/>
              </a:buClr>
              <a:buFont typeface="Wingdings" pitchFamily="2" charset="2"/>
              <a:buChar char="v"/>
              <a:defRPr/>
            </a:pPr>
            <a:r>
              <a:rPr lang="ru-RU" dirty="0" smtClean="0"/>
              <a:t> обеспечение доставки товара и оказание содействия в области управления. </a:t>
            </a:r>
          </a:p>
          <a:p>
            <a:pPr marL="274320" indent="-274320" algn="just" fontAlgn="auto">
              <a:spcAft>
                <a:spcPts val="0"/>
              </a:spcAft>
              <a:buClr>
                <a:schemeClr val="accent3"/>
              </a:buClr>
              <a:buFont typeface="Wingdings" pitchFamily="2" charset="2"/>
              <a:buChar char="v"/>
              <a:defRPr/>
            </a:pPr>
            <a:endParaRPr lang="ru-RU" dirty="0" smtClean="0"/>
          </a:p>
          <a:p>
            <a:pPr marL="274320" indent="-274320" algn="just" fontAlgn="auto">
              <a:spcAft>
                <a:spcPts val="0"/>
              </a:spcAft>
              <a:buClr>
                <a:schemeClr val="accent3"/>
              </a:buClr>
              <a:buFont typeface="Wingdings 2"/>
              <a:buNone/>
              <a:defRPr/>
            </a:pPr>
            <a:r>
              <a:rPr lang="ru-RU" i="1" dirty="0" smtClean="0"/>
              <a:t>2. Оптовики с ограниченным циклом обслуживания</a:t>
            </a:r>
            <a:r>
              <a:rPr lang="ru-RU" dirty="0" smtClean="0"/>
              <a:t> предоставляют своим поставщикам и клиентам гораздо меньше услуг. Существует несколько видов оптовых предприятий с ограниченным набором услуг. </a:t>
            </a:r>
          </a:p>
          <a:p>
            <a:pPr marL="274320" indent="-274320" algn="just" fontAlgn="auto">
              <a:spcAft>
                <a:spcPts val="0"/>
              </a:spcAft>
              <a:buClr>
                <a:schemeClr val="accent3"/>
              </a:buClr>
              <a:buFont typeface="Wingdings" pitchFamily="2" charset="2"/>
              <a:buChar char="v"/>
              <a:defRPr/>
            </a:pPr>
            <a:r>
              <a:rPr lang="ru-RU" dirty="0" smtClean="0"/>
              <a:t>а) оптовик, торгующий за наличный расчет и без доставки товара; </a:t>
            </a:r>
          </a:p>
          <a:p>
            <a:pPr marL="274320" indent="-274320" algn="just" fontAlgn="auto">
              <a:spcAft>
                <a:spcPts val="0"/>
              </a:spcAft>
              <a:buClr>
                <a:schemeClr val="accent3"/>
              </a:buClr>
              <a:buFont typeface="Wingdings" pitchFamily="2" charset="2"/>
              <a:buChar char="v"/>
              <a:defRPr/>
            </a:pPr>
            <a:r>
              <a:rPr lang="ru-RU" dirty="0" smtClean="0"/>
              <a:t>б) оптовик - коммивояжер не только продает, но и сам доставляет товар покупателям; </a:t>
            </a:r>
          </a:p>
          <a:p>
            <a:pPr marL="274320" indent="-274320" algn="just" fontAlgn="auto">
              <a:spcAft>
                <a:spcPts val="0"/>
              </a:spcAft>
              <a:buClr>
                <a:schemeClr val="accent3"/>
              </a:buClr>
              <a:buFont typeface="Wingdings" pitchFamily="2" charset="2"/>
              <a:buChar char="v"/>
              <a:defRPr/>
            </a:pPr>
            <a:r>
              <a:rPr lang="ru-RU" dirty="0" smtClean="0"/>
              <a:t>в) оптовик - организатор работает в отраслях, для которых характерно бестарная перевозка грузов, таких, как тяжелое оборудование, лесоматериалы, уголь; </a:t>
            </a:r>
          </a:p>
          <a:p>
            <a:pPr marL="274320" indent="-274320" algn="just" fontAlgn="auto">
              <a:spcAft>
                <a:spcPts val="0"/>
              </a:spcAft>
              <a:buClr>
                <a:schemeClr val="accent3"/>
              </a:buClr>
              <a:buFont typeface="Wingdings" pitchFamily="2" charset="2"/>
              <a:buChar char="v"/>
              <a:defRPr/>
            </a:pPr>
            <a:r>
              <a:rPr lang="ru-RU" dirty="0" smtClean="0"/>
              <a:t>г)  оптовики - консигнанты;</a:t>
            </a:r>
          </a:p>
          <a:p>
            <a:pPr marL="274320" indent="-274320" algn="just" fontAlgn="auto">
              <a:spcAft>
                <a:spcPts val="0"/>
              </a:spcAft>
              <a:buClr>
                <a:schemeClr val="accent3"/>
              </a:buClr>
              <a:buFont typeface="Wingdings" pitchFamily="2" charset="2"/>
              <a:buChar char="v"/>
              <a:defRPr/>
            </a:pPr>
            <a:r>
              <a:rPr lang="ru-RU" dirty="0" err="1" smtClean="0"/>
              <a:t>д</a:t>
            </a:r>
            <a:r>
              <a:rPr lang="ru-RU" dirty="0" smtClean="0"/>
              <a:t>) оптовик - </a:t>
            </a:r>
            <a:r>
              <a:rPr lang="ru-RU" dirty="0" err="1" smtClean="0"/>
              <a:t>посылторговец</a:t>
            </a:r>
            <a:r>
              <a:rPr lang="ru-RU" dirty="0" smtClean="0"/>
              <a:t>. </a:t>
            </a:r>
          </a:p>
          <a:p>
            <a:pPr marL="274320" indent="-274320" fontAlgn="auto">
              <a:spcAft>
                <a:spcPts val="0"/>
              </a:spcAft>
              <a:buClr>
                <a:schemeClr val="accent3"/>
              </a:buClr>
              <a:buFont typeface="Wingdings 2"/>
              <a:buChar char=""/>
              <a:defRPr/>
            </a:pP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57250"/>
            <a:ext cx="8186738" cy="5467350"/>
          </a:xfrm>
        </p:spPr>
        <p:txBody>
          <a:bodyPr>
            <a:normAutofit fontScale="92500" lnSpcReduction="20000"/>
          </a:bodyPr>
          <a:lstStyle/>
          <a:p>
            <a:pPr marL="274320" indent="-274320" algn="just" fontAlgn="auto">
              <a:spcAft>
                <a:spcPts val="0"/>
              </a:spcAft>
              <a:buClr>
                <a:schemeClr val="accent3"/>
              </a:buClr>
              <a:buFont typeface="Wingdings 2"/>
              <a:buChar char=""/>
              <a:defRPr/>
            </a:pPr>
            <a:r>
              <a:rPr lang="ru-RU" b="1" i="1" dirty="0" smtClean="0"/>
              <a:t>Брокеры</a:t>
            </a:r>
            <a:r>
              <a:rPr lang="ru-RU" b="1" dirty="0" smtClean="0"/>
              <a:t>. </a:t>
            </a:r>
            <a:r>
              <a:rPr lang="ru-RU" dirty="0" smtClean="0"/>
              <a:t>Их основная функция - свести покупателя с продавцами и помочь им договориться. Брокеру платит тот, кто его привлек. Брокер не держит товарных запасов, не принимает участия в финансировании сделок, не принимает на себя никакого риска. Наиболее типичные примеры: брокеры по операциям с пищевыми продуктами, недвижимостью, страховые брокеры, брокеры по операциям с ценными бумагами. </a:t>
            </a:r>
          </a:p>
          <a:p>
            <a:pPr marL="274320" indent="-274320" algn="just" fontAlgn="auto">
              <a:spcAft>
                <a:spcPts val="0"/>
              </a:spcAft>
              <a:buClr>
                <a:schemeClr val="accent3"/>
              </a:buClr>
              <a:buFont typeface="Wingdings 2"/>
              <a:buChar char=""/>
              <a:defRPr/>
            </a:pPr>
            <a:endParaRPr lang="ru-RU" dirty="0" smtClean="0"/>
          </a:p>
          <a:p>
            <a:pPr marL="274320" indent="-274320" algn="just" fontAlgn="auto">
              <a:spcAft>
                <a:spcPts val="0"/>
              </a:spcAft>
              <a:buClr>
                <a:schemeClr val="accent3"/>
              </a:buClr>
              <a:buFont typeface="Wingdings 2"/>
              <a:buChar char=""/>
              <a:defRPr/>
            </a:pPr>
            <a:r>
              <a:rPr lang="ru-RU" b="1" i="1" dirty="0" smtClean="0"/>
              <a:t>Агенты</a:t>
            </a:r>
            <a:r>
              <a:rPr lang="ru-RU" b="1" dirty="0" smtClean="0"/>
              <a:t>. </a:t>
            </a:r>
            <a:r>
              <a:rPr lang="ru-RU" dirty="0" smtClean="0"/>
              <a:t>Агент представляет покупателя или продавца на более долговременной основе. </a:t>
            </a:r>
          </a:p>
          <a:p>
            <a:pPr marL="274320" indent="-274320" algn="just" fontAlgn="auto">
              <a:spcAft>
                <a:spcPts val="0"/>
              </a:spcAft>
              <a:buClr>
                <a:schemeClr val="accent3"/>
              </a:buClr>
              <a:buFont typeface="Wingdings 2"/>
              <a:buNone/>
              <a:defRPr/>
            </a:pPr>
            <a:r>
              <a:rPr lang="ru-RU" dirty="0" smtClean="0"/>
              <a:t>Существует несколько видов агентов. </a:t>
            </a:r>
          </a:p>
          <a:p>
            <a:pPr marL="274320" indent="-274320" algn="just" fontAlgn="auto">
              <a:spcAft>
                <a:spcPts val="0"/>
              </a:spcAft>
              <a:buClr>
                <a:schemeClr val="accent3"/>
              </a:buClr>
              <a:buFont typeface="Wingdings 2"/>
              <a:buNone/>
              <a:defRPr/>
            </a:pPr>
            <a:r>
              <a:rPr lang="ru-RU" dirty="0" smtClean="0"/>
              <a:t>а) агенты производителей; </a:t>
            </a:r>
          </a:p>
          <a:p>
            <a:pPr marL="274320" indent="-274320" algn="just" fontAlgn="auto">
              <a:spcAft>
                <a:spcPts val="0"/>
              </a:spcAft>
              <a:buClr>
                <a:schemeClr val="accent3"/>
              </a:buClr>
              <a:buFont typeface="Wingdings 2"/>
              <a:buNone/>
              <a:defRPr/>
            </a:pPr>
            <a:r>
              <a:rPr lang="ru-RU" dirty="0" smtClean="0"/>
              <a:t>б)  полномочные агенты по сбыту; </a:t>
            </a:r>
          </a:p>
          <a:p>
            <a:pPr marL="274320" indent="-274320" algn="just" fontAlgn="auto">
              <a:spcAft>
                <a:spcPts val="0"/>
              </a:spcAft>
              <a:buClr>
                <a:schemeClr val="accent3"/>
              </a:buClr>
              <a:buFont typeface="Wingdings 2"/>
              <a:buNone/>
              <a:defRPr/>
            </a:pPr>
            <a:r>
              <a:rPr lang="ru-RU" dirty="0" smtClean="0"/>
              <a:t>в) агенты по закупкам. </a:t>
            </a:r>
          </a:p>
          <a:p>
            <a:pPr marL="274320" indent="-274320" fontAlgn="auto">
              <a:spcAft>
                <a:spcPts val="0"/>
              </a:spcAft>
              <a:buClr>
                <a:schemeClr val="accent3"/>
              </a:buClr>
              <a:buFont typeface="Wingdings 2"/>
              <a:buChar char=""/>
              <a:defRPr/>
            </a:pP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57250"/>
            <a:ext cx="8186738" cy="5467350"/>
          </a:xfrm>
        </p:spPr>
        <p:txBody>
          <a:bodyPr>
            <a:normAutofit fontScale="85000" lnSpcReduction="20000"/>
          </a:bodyPr>
          <a:lstStyle/>
          <a:p>
            <a:pPr marL="274320" indent="-274320" algn="just" fontAlgn="auto">
              <a:spcAft>
                <a:spcPts val="0"/>
              </a:spcAft>
              <a:buClr>
                <a:schemeClr val="accent3"/>
              </a:buClr>
              <a:buFont typeface="Wingdings 2"/>
              <a:buChar char=""/>
              <a:defRPr/>
            </a:pPr>
            <a:r>
              <a:rPr lang="ru-RU" b="1" i="1" dirty="0" smtClean="0"/>
              <a:t>Оптовые отделения и конторы производителей</a:t>
            </a:r>
            <a:r>
              <a:rPr lang="ru-RU" dirty="0" smtClean="0"/>
              <a:t>  - это третья основная разновидность оптовой торговли, которая состоит из операций, осуществляемых продавцами и покупателями самостоятельно, без привлечения оптовых торговцев. </a:t>
            </a:r>
          </a:p>
          <a:p>
            <a:pPr marL="274320" indent="-274320" algn="just" fontAlgn="auto">
              <a:spcAft>
                <a:spcPts val="0"/>
              </a:spcAft>
              <a:buClr>
                <a:schemeClr val="accent3"/>
              </a:buClr>
              <a:buFont typeface="Wingdings 2"/>
              <a:buChar char=""/>
              <a:defRPr/>
            </a:pPr>
            <a:r>
              <a:rPr lang="ru-RU" dirty="0" smtClean="0"/>
              <a:t>В данную группу включают:</a:t>
            </a:r>
          </a:p>
          <a:p>
            <a:pPr marL="514350" indent="-514350" algn="just" fontAlgn="auto">
              <a:spcAft>
                <a:spcPts val="0"/>
              </a:spcAft>
              <a:buClr>
                <a:schemeClr val="accent3"/>
              </a:buClr>
              <a:buFont typeface="+mj-lt"/>
              <a:buAutoNum type="arabicPeriod"/>
              <a:defRPr/>
            </a:pPr>
            <a:r>
              <a:rPr lang="ru-RU" i="1" dirty="0" smtClean="0"/>
              <a:t>Сбытовые отделения и конторы.</a:t>
            </a:r>
            <a:r>
              <a:rPr lang="ru-RU" dirty="0" smtClean="0"/>
              <a:t> Производители организуют сбытовые отделения и конторы, чтобы держать под более жестким контролем деятельность по управлению товарными запасами, сбыту и стимулированию. </a:t>
            </a:r>
          </a:p>
          <a:p>
            <a:pPr marL="514350" indent="-514350" algn="just" fontAlgn="auto">
              <a:spcAft>
                <a:spcPts val="0"/>
              </a:spcAft>
              <a:buClr>
                <a:schemeClr val="accent3"/>
              </a:buClr>
              <a:buFont typeface="+mj-lt"/>
              <a:buAutoNum type="arabicPeriod"/>
              <a:defRPr/>
            </a:pPr>
            <a:r>
              <a:rPr lang="ru-RU" i="1" dirty="0" smtClean="0"/>
              <a:t>Сбытовые отделения</a:t>
            </a:r>
            <a:r>
              <a:rPr lang="ru-RU" dirty="0" smtClean="0"/>
              <a:t> хранят товарные запасы и встречаются в лесной промышленности, в производстве </a:t>
            </a:r>
            <a:r>
              <a:rPr lang="ru-RU" dirty="0" err="1" smtClean="0"/>
              <a:t>автомотооборудования</a:t>
            </a:r>
            <a:r>
              <a:rPr lang="ru-RU" dirty="0" smtClean="0"/>
              <a:t> и деталей машин. </a:t>
            </a:r>
          </a:p>
          <a:p>
            <a:pPr marL="514350" indent="-514350" algn="just" fontAlgn="auto">
              <a:spcAft>
                <a:spcPts val="0"/>
              </a:spcAft>
              <a:buClr>
                <a:schemeClr val="accent3"/>
              </a:buClr>
              <a:buFont typeface="+mj-lt"/>
              <a:buAutoNum type="arabicPeriod"/>
              <a:defRPr/>
            </a:pPr>
            <a:r>
              <a:rPr lang="ru-RU" i="1" dirty="0" smtClean="0"/>
              <a:t>Сбытовые конторы</a:t>
            </a:r>
            <a:r>
              <a:rPr lang="ru-RU" dirty="0" smtClean="0"/>
              <a:t> не хранят товарных запасов и встречаются в сфере производства текстильных и галантерейных товаров. </a:t>
            </a:r>
          </a:p>
          <a:p>
            <a:pPr marL="274320" indent="-274320" fontAlgn="auto">
              <a:spcAft>
                <a:spcPts val="0"/>
              </a:spcAft>
              <a:buClr>
                <a:schemeClr val="accent3"/>
              </a:buClr>
              <a:buFont typeface="Wingdings 2"/>
              <a:buChar char=""/>
              <a:defRPr/>
            </a:pP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00125"/>
            <a:ext cx="8329613" cy="5324475"/>
          </a:xfrm>
        </p:spPr>
        <p:txBody>
          <a:bodyPr>
            <a:normAutofit fontScale="92500" lnSpcReduction="10000"/>
          </a:bodyPr>
          <a:lstStyle/>
          <a:p>
            <a:pPr marL="274320" indent="-274320" algn="just" fontAlgn="auto">
              <a:spcAft>
                <a:spcPts val="0"/>
              </a:spcAft>
              <a:buClr>
                <a:schemeClr val="accent3"/>
              </a:buClr>
              <a:buFont typeface="Wingdings 2"/>
              <a:buChar char=""/>
              <a:defRPr/>
            </a:pPr>
            <a:r>
              <a:rPr lang="ru-RU" b="1" i="1" dirty="0" smtClean="0"/>
              <a:t>Специализированные оптовики</a:t>
            </a:r>
            <a:r>
              <a:rPr lang="ru-RU" dirty="0" smtClean="0"/>
              <a:t>.  В ряде отраслей экономики имеются собственные специализированные оптовые организации. </a:t>
            </a:r>
          </a:p>
          <a:p>
            <a:pPr marL="274320" indent="-274320" algn="just" fontAlgn="auto">
              <a:spcAft>
                <a:spcPts val="0"/>
              </a:spcAft>
              <a:buClr>
                <a:schemeClr val="accent3"/>
              </a:buClr>
              <a:buFont typeface="Wingdings 2"/>
              <a:buChar char=""/>
              <a:defRPr/>
            </a:pPr>
            <a:r>
              <a:rPr lang="ru-RU" dirty="0" smtClean="0"/>
              <a:t>Оптовые нефтебазы продают и доставляют нефтепродукты автозаправочным станциям и деловым предприятиям. </a:t>
            </a:r>
          </a:p>
          <a:p>
            <a:pPr marL="274320" indent="-274320" algn="just" fontAlgn="auto">
              <a:spcAft>
                <a:spcPts val="0"/>
              </a:spcAft>
              <a:buClr>
                <a:schemeClr val="accent3"/>
              </a:buClr>
              <a:buFont typeface="Wingdings 2"/>
              <a:buChar char=""/>
              <a:defRPr/>
            </a:pPr>
            <a:r>
              <a:rPr lang="ru-RU" dirty="0" smtClean="0"/>
              <a:t>Оптовики - скупщики сельхозпродуктов скупают продукцию у фермеров, собирают ее в крупные партии и отгружают предприятиям пищевой промышленности, хлебозаводам, пекарням и покупателям от имени госучреждений. </a:t>
            </a:r>
          </a:p>
          <a:p>
            <a:pPr marL="274320" indent="-274320" algn="just" fontAlgn="auto">
              <a:spcAft>
                <a:spcPts val="0"/>
              </a:spcAft>
              <a:buClr>
                <a:schemeClr val="accent3"/>
              </a:buClr>
              <a:buFont typeface="Wingdings 2"/>
              <a:buChar char=""/>
              <a:defRPr/>
            </a:pPr>
            <a:r>
              <a:rPr lang="ru-RU" dirty="0" smtClean="0"/>
              <a:t>Оптовики - аукционисты играют большую роль в тех отраслях деятельности где потребители хотят до совершения сделки осмотреть товар. Это рынки скота, табака, морепродуктов и т.д.</a:t>
            </a:r>
          </a:p>
          <a:p>
            <a:pPr marL="274320" indent="-274320" fontAlgn="auto">
              <a:spcAft>
                <a:spcPts val="0"/>
              </a:spcAft>
              <a:buClr>
                <a:schemeClr val="accent3"/>
              </a:buClr>
              <a:buFont typeface="Wingdings 2"/>
              <a:buChar char=""/>
              <a:defRPr/>
            </a:pP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Заголовок 1"/>
          <p:cNvSpPr>
            <a:spLocks noGrp="1"/>
          </p:cNvSpPr>
          <p:nvPr>
            <p:ph type="title"/>
          </p:nvPr>
        </p:nvSpPr>
        <p:spPr>
          <a:xfrm>
            <a:off x="571500" y="500063"/>
            <a:ext cx="8229600" cy="1143000"/>
          </a:xfrm>
        </p:spPr>
        <p:txBody>
          <a:bodyPr/>
          <a:lstStyle/>
          <a:p>
            <a:pPr algn="ctr"/>
            <a:r>
              <a:rPr lang="ru-RU" sz="2800" b="1" smtClean="0"/>
              <a:t>4 Типология розничных торговых предприятий</a:t>
            </a:r>
            <a:r>
              <a:rPr lang="ru-RU" sz="2800" smtClean="0"/>
              <a:t/>
            </a:r>
            <a:br>
              <a:rPr lang="ru-RU" sz="2800" smtClean="0"/>
            </a:br>
            <a:endParaRPr lang="ru-RU" sz="2800" smtClean="0"/>
          </a:p>
        </p:txBody>
      </p:sp>
      <p:sp>
        <p:nvSpPr>
          <p:cNvPr id="3" name="Содержимое 2"/>
          <p:cNvSpPr>
            <a:spLocks noGrp="1"/>
          </p:cNvSpPr>
          <p:nvPr>
            <p:ph idx="1"/>
          </p:nvPr>
        </p:nvSpPr>
        <p:spPr>
          <a:xfrm>
            <a:off x="142875" y="1357313"/>
            <a:ext cx="8715375" cy="5286375"/>
          </a:xfrm>
        </p:spPr>
        <p:txBody>
          <a:bodyPr>
            <a:normAutofit fontScale="85000" lnSpcReduction="20000"/>
          </a:bodyPr>
          <a:lstStyle/>
          <a:p>
            <a:pPr marL="274320" indent="-274320" algn="just" fontAlgn="auto">
              <a:spcAft>
                <a:spcPts val="0"/>
              </a:spcAft>
              <a:buClr>
                <a:schemeClr val="accent3"/>
              </a:buClr>
              <a:buFont typeface="Wingdings 2"/>
              <a:buChar char=""/>
              <a:defRPr/>
            </a:pPr>
            <a:r>
              <a:rPr lang="ru-RU" dirty="0" smtClean="0"/>
              <a:t>Предприятия розничной торговли классифицируются по следующим признакам:</a:t>
            </a:r>
          </a:p>
          <a:p>
            <a:pPr marL="274320" indent="-274320" algn="just" fontAlgn="auto">
              <a:spcAft>
                <a:spcPts val="0"/>
              </a:spcAft>
              <a:buClr>
                <a:schemeClr val="accent3"/>
              </a:buClr>
              <a:buFont typeface="Wingdings 2"/>
              <a:buNone/>
              <a:defRPr/>
            </a:pPr>
            <a:r>
              <a:rPr lang="ru-RU" b="1" i="1" dirty="0" smtClean="0"/>
              <a:t>1) по уровню обслуживания выделяют: </a:t>
            </a:r>
            <a:endParaRPr lang="ru-RU" dirty="0" smtClean="0"/>
          </a:p>
          <a:p>
            <a:pPr marL="274320" indent="-274320" algn="just" fontAlgn="auto">
              <a:spcAft>
                <a:spcPts val="0"/>
              </a:spcAft>
              <a:buClr>
                <a:schemeClr val="accent3"/>
              </a:buClr>
              <a:buFont typeface="Wingdings 2"/>
              <a:buChar char=""/>
              <a:defRPr/>
            </a:pPr>
            <a:r>
              <a:rPr lang="ru-RU" dirty="0" smtClean="0"/>
              <a:t>а) предприятия самообслуживания – их услугами пользуются при приобретении товаров повседневного спроса;</a:t>
            </a:r>
          </a:p>
          <a:p>
            <a:pPr marL="274320" indent="-274320" algn="just" fontAlgn="auto">
              <a:spcAft>
                <a:spcPts val="0"/>
              </a:spcAft>
              <a:buClr>
                <a:schemeClr val="accent3"/>
              </a:buClr>
              <a:buFont typeface="Wingdings 2"/>
              <a:buChar char=""/>
              <a:defRPr/>
            </a:pPr>
            <a:r>
              <a:rPr lang="ru-RU" dirty="0" smtClean="0"/>
              <a:t>б) предприятия со свободным отбором товара – имеют продавцов, к которым при желании можно обратиться за содействием, клиент завершает сделку, подходя к продавцу и расплачиваясь с ним за покупку;</a:t>
            </a:r>
          </a:p>
          <a:p>
            <a:pPr marL="274320" indent="-274320" algn="just" fontAlgn="auto">
              <a:spcAft>
                <a:spcPts val="0"/>
              </a:spcAft>
              <a:buClr>
                <a:schemeClr val="accent3"/>
              </a:buClr>
              <a:buFont typeface="Wingdings 2"/>
              <a:buChar char=""/>
              <a:defRPr/>
            </a:pPr>
            <a:r>
              <a:rPr lang="ru-RU" dirty="0" smtClean="0"/>
              <a:t>в) торговое предприятие с ограниченным обслуживанием – обеспечивают покупателю более высокий уровень помощи со стороны торгового персонала, поскольку в таких магазинах продают больше товаров предварительного выбора и покупателям требуется больше информации;</a:t>
            </a:r>
          </a:p>
          <a:p>
            <a:pPr marL="274320" indent="-274320" algn="just" fontAlgn="auto">
              <a:spcAft>
                <a:spcPts val="0"/>
              </a:spcAft>
              <a:buClr>
                <a:schemeClr val="accent3"/>
              </a:buClr>
              <a:buFont typeface="Wingdings 2"/>
              <a:buChar char=""/>
              <a:defRPr/>
            </a:pPr>
            <a:r>
              <a:rPr lang="ru-RU" dirty="0" smtClean="0"/>
              <a:t>г) торговое предприятие с полным обслуживанием – универмаги, имеющие продавцов, готовых лично помочь покупателю на всех этапах процесса поиска, сравнения и выбора товара.</a:t>
            </a:r>
          </a:p>
          <a:p>
            <a:pPr marL="274320" indent="-274320" fontAlgn="auto">
              <a:spcAft>
                <a:spcPts val="0"/>
              </a:spcAft>
              <a:buClr>
                <a:schemeClr val="accent3"/>
              </a:buClr>
              <a:buFont typeface="Wingdings 2"/>
              <a:buChar char=""/>
              <a:defRPr/>
            </a:pP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813"/>
            <a:ext cx="8329613" cy="5786437"/>
          </a:xfrm>
        </p:spPr>
        <p:txBody>
          <a:bodyPr>
            <a:normAutofit fontScale="77500" lnSpcReduction="20000"/>
          </a:bodyPr>
          <a:lstStyle/>
          <a:p>
            <a:pPr marL="274320" indent="-274320" algn="just" fontAlgn="auto">
              <a:spcAft>
                <a:spcPts val="0"/>
              </a:spcAft>
              <a:buClr>
                <a:schemeClr val="accent3"/>
              </a:buClr>
              <a:buFont typeface="Wingdings 2"/>
              <a:buNone/>
              <a:defRPr/>
            </a:pPr>
            <a:r>
              <a:rPr lang="ru-RU" b="1" i="1" dirty="0" smtClean="0"/>
              <a:t>2) подразделяют по виду ассортимента товаров: </a:t>
            </a:r>
          </a:p>
          <a:p>
            <a:pPr marL="274320" indent="-274320" algn="just" fontAlgn="auto">
              <a:spcAft>
                <a:spcPts val="0"/>
              </a:spcAft>
              <a:buClr>
                <a:schemeClr val="accent3"/>
              </a:buClr>
              <a:buFont typeface="Wingdings 2"/>
              <a:buNone/>
              <a:defRPr/>
            </a:pPr>
            <a:endParaRPr lang="ru-RU" dirty="0" smtClean="0"/>
          </a:p>
          <a:p>
            <a:pPr marL="274320" indent="-274320" algn="just" fontAlgn="auto">
              <a:spcAft>
                <a:spcPts val="0"/>
              </a:spcAft>
              <a:buClr>
                <a:schemeClr val="accent3"/>
              </a:buClr>
              <a:buFont typeface="Wingdings 2"/>
              <a:buChar char=""/>
              <a:defRPr/>
            </a:pPr>
            <a:r>
              <a:rPr lang="ru-RU" dirty="0" smtClean="0"/>
              <a:t>а) специализированные магазины – предлагают узкий ассортимент товаров значительной насыщенности (спорттовары, мебельные, книжные);</a:t>
            </a:r>
          </a:p>
          <a:p>
            <a:pPr marL="274320" indent="-274320" algn="just" fontAlgn="auto">
              <a:spcAft>
                <a:spcPts val="0"/>
              </a:spcAft>
              <a:buClr>
                <a:schemeClr val="accent3"/>
              </a:buClr>
              <a:buFont typeface="Wingdings 2"/>
              <a:buChar char=""/>
              <a:defRPr/>
            </a:pPr>
            <a:r>
              <a:rPr lang="ru-RU" dirty="0" smtClean="0"/>
              <a:t>б) универмаги – предлагают несколько ассортиментных групп товаров (хозяйственные товары, одежду, предметы домашнего обихода);</a:t>
            </a:r>
          </a:p>
          <a:p>
            <a:pPr marL="274320" indent="-274320" algn="just" fontAlgn="auto">
              <a:spcAft>
                <a:spcPts val="0"/>
              </a:spcAft>
              <a:buClr>
                <a:schemeClr val="accent3"/>
              </a:buClr>
              <a:buFont typeface="Wingdings 2"/>
              <a:buChar char=""/>
              <a:defRPr/>
            </a:pPr>
            <a:r>
              <a:rPr lang="ru-RU" dirty="0" smtClean="0"/>
              <a:t>в) универсамы – сравнительно крупные предприятия самообслуживания с низким уровнем издержек, невысокой степенью удельной доходности и большим объемом продаж, рассчитанные на полное удовлетворение нужд потребителя в продуктах питания, стирально-моющих средствах и товарах по уходу за домом;</a:t>
            </a:r>
          </a:p>
          <a:p>
            <a:pPr marL="274320" indent="-274320" algn="just" fontAlgn="auto">
              <a:spcAft>
                <a:spcPts val="0"/>
              </a:spcAft>
              <a:buClr>
                <a:schemeClr val="accent3"/>
              </a:buClr>
              <a:buFont typeface="Wingdings 2"/>
              <a:buChar char=""/>
              <a:defRPr/>
            </a:pPr>
            <a:r>
              <a:rPr lang="ru-RU" dirty="0" smtClean="0"/>
              <a:t>г) магазины товаров повседневного спроса – сравнительно не большие по размерам, находятся в непосредственной близости от жилого района, открыты допоздна все семь дней в неделю и предлагают ограниченный ассортимент ходовых товаров повседневного спроса с высокой оборачиваемостью (продовольственные магазины);</a:t>
            </a:r>
          </a:p>
          <a:p>
            <a:pPr marL="274320" indent="-274320" algn="just" fontAlgn="auto">
              <a:spcAft>
                <a:spcPts val="0"/>
              </a:spcAft>
              <a:buClr>
                <a:schemeClr val="accent3"/>
              </a:buClr>
              <a:buFont typeface="Wingdings 2"/>
              <a:buChar char=""/>
              <a:defRPr/>
            </a:pPr>
            <a:r>
              <a:rPr lang="ru-RU" dirty="0" err="1" smtClean="0"/>
              <a:t>д</a:t>
            </a:r>
            <a:r>
              <a:rPr lang="ru-RU" dirty="0" smtClean="0"/>
              <a:t>) комбинированные.</a:t>
            </a:r>
          </a:p>
          <a:p>
            <a:pPr marL="274320" indent="-274320" fontAlgn="auto">
              <a:spcAft>
                <a:spcPts val="0"/>
              </a:spcAft>
              <a:buClr>
                <a:schemeClr val="accent3"/>
              </a:buClr>
              <a:buFont typeface="Wingdings 2"/>
              <a:buChar char=""/>
              <a:defRPr/>
            </a:pP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Заголовок 1"/>
          <p:cNvSpPr>
            <a:spLocks noGrp="1"/>
          </p:cNvSpPr>
          <p:nvPr>
            <p:ph type="title"/>
          </p:nvPr>
        </p:nvSpPr>
        <p:spPr/>
        <p:txBody>
          <a:bodyPr/>
          <a:lstStyle/>
          <a:p>
            <a:pPr algn="ctr"/>
            <a:r>
              <a:rPr lang="ru-RU" smtClean="0"/>
              <a:t>Вопросы:</a:t>
            </a:r>
          </a:p>
        </p:txBody>
      </p:sp>
      <p:sp>
        <p:nvSpPr>
          <p:cNvPr id="3" name="Содержимое 2"/>
          <p:cNvSpPr>
            <a:spLocks noGrp="1"/>
          </p:cNvSpPr>
          <p:nvPr>
            <p:ph idx="1"/>
          </p:nvPr>
        </p:nvSpPr>
        <p:spPr/>
        <p:txBody>
          <a:bodyPr>
            <a:normAutofit/>
          </a:bodyPr>
          <a:lstStyle/>
          <a:p>
            <a:pPr marL="514350" indent="-514350" fontAlgn="auto">
              <a:spcAft>
                <a:spcPts val="0"/>
              </a:spcAft>
              <a:buClr>
                <a:schemeClr val="accent3"/>
              </a:buClr>
              <a:buFont typeface="+mj-lt"/>
              <a:buAutoNum type="arabicPeriod"/>
              <a:defRPr/>
            </a:pPr>
            <a:r>
              <a:rPr lang="ru-RU" dirty="0" smtClean="0"/>
              <a:t>Торговое предприятие: экономическая сущность, функции</a:t>
            </a:r>
          </a:p>
          <a:p>
            <a:pPr marL="514350" indent="-514350" fontAlgn="auto">
              <a:spcAft>
                <a:spcPts val="0"/>
              </a:spcAft>
              <a:buClr>
                <a:schemeClr val="accent3"/>
              </a:buClr>
              <a:buFont typeface="+mj-lt"/>
              <a:buAutoNum type="arabicPeriod"/>
              <a:defRPr/>
            </a:pPr>
            <a:r>
              <a:rPr lang="ru-RU" dirty="0" smtClean="0"/>
              <a:t>Организационные формы функционирования торгового предприятия</a:t>
            </a:r>
          </a:p>
          <a:p>
            <a:pPr marL="514350" indent="-514350" fontAlgn="auto">
              <a:spcAft>
                <a:spcPts val="0"/>
              </a:spcAft>
              <a:buClr>
                <a:schemeClr val="accent3"/>
              </a:buClr>
              <a:buFont typeface="+mj-lt"/>
              <a:buAutoNum type="arabicPeriod"/>
              <a:defRPr/>
            </a:pPr>
            <a:r>
              <a:rPr lang="ru-RU" dirty="0" smtClean="0"/>
              <a:t>Виды  оптовых торговых предприятий </a:t>
            </a:r>
          </a:p>
          <a:p>
            <a:pPr marL="514350" indent="-514350" fontAlgn="auto">
              <a:spcAft>
                <a:spcPts val="0"/>
              </a:spcAft>
              <a:buClr>
                <a:schemeClr val="accent3"/>
              </a:buClr>
              <a:buFont typeface="+mj-lt"/>
              <a:buAutoNum type="arabicPeriod"/>
              <a:defRPr/>
            </a:pPr>
            <a:r>
              <a:rPr lang="ru-RU" dirty="0" smtClean="0"/>
              <a:t>Типология розничных торговых предприятий</a:t>
            </a:r>
          </a:p>
          <a:p>
            <a:pPr marL="514350" indent="-514350" fontAlgn="auto">
              <a:spcAft>
                <a:spcPts val="0"/>
              </a:spcAft>
              <a:buClr>
                <a:schemeClr val="accent3"/>
              </a:buClr>
              <a:buFont typeface="+mj-lt"/>
              <a:buAutoNum type="arabicPeriod"/>
              <a:defRPr/>
            </a:pPr>
            <a:r>
              <a:rPr lang="ru-RU" dirty="0" smtClean="0"/>
              <a:t>Организационные структуры управления торговыми предприятиями</a:t>
            </a:r>
          </a:p>
          <a:p>
            <a:pPr marL="274320" indent="-274320" fontAlgn="auto">
              <a:spcAft>
                <a:spcPts val="0"/>
              </a:spcAft>
              <a:buClr>
                <a:schemeClr val="accent3"/>
              </a:buClr>
              <a:buFont typeface="Wingdings 2"/>
              <a:buChar char=""/>
              <a:defRPr/>
            </a:pP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00063"/>
            <a:ext cx="8229600" cy="795337"/>
          </a:xfrm>
        </p:spPr>
        <p:txBody>
          <a:bodyPr>
            <a:normAutofit fontScale="90000"/>
          </a:bodyPr>
          <a:lstStyle/>
          <a:p>
            <a:pPr fontAlgn="auto">
              <a:spcAft>
                <a:spcPts val="0"/>
              </a:spcAft>
              <a:defRPr/>
            </a:pPr>
            <a:r>
              <a:rPr lang="ru-RU" sz="2800" dirty="0" smtClean="0">
                <a:solidFill>
                  <a:srgbClr val="00B050"/>
                </a:solidFill>
              </a:rPr>
              <a:t>Виды розничных предприятий.</a:t>
            </a:r>
            <a:br>
              <a:rPr lang="ru-RU" sz="2800" dirty="0" smtClean="0">
                <a:solidFill>
                  <a:srgbClr val="00B050"/>
                </a:solidFill>
              </a:rPr>
            </a:br>
            <a:endParaRPr lang="ru-RU" sz="2800" dirty="0">
              <a:solidFill>
                <a:srgbClr val="00B050"/>
              </a:solidFill>
            </a:endParaRPr>
          </a:p>
        </p:txBody>
      </p:sp>
      <p:sp>
        <p:nvSpPr>
          <p:cNvPr id="3" name="Содержимое 2"/>
          <p:cNvSpPr>
            <a:spLocks noGrp="1"/>
          </p:cNvSpPr>
          <p:nvPr>
            <p:ph idx="1"/>
          </p:nvPr>
        </p:nvSpPr>
        <p:spPr>
          <a:xfrm>
            <a:off x="0" y="928688"/>
            <a:ext cx="9144000" cy="5929312"/>
          </a:xfrm>
        </p:spPr>
        <p:txBody>
          <a:bodyPr>
            <a:normAutofit fontScale="62500" lnSpcReduction="20000"/>
          </a:bodyPr>
          <a:lstStyle/>
          <a:p>
            <a:pPr marL="274320" indent="-274320" algn="just" fontAlgn="auto">
              <a:spcAft>
                <a:spcPts val="0"/>
              </a:spcAft>
              <a:buClr>
                <a:schemeClr val="accent3"/>
              </a:buClr>
              <a:buFont typeface="Wingdings 2"/>
              <a:buChar char=""/>
              <a:defRPr/>
            </a:pPr>
            <a:r>
              <a:rPr lang="ru-RU" sz="2900" i="1" dirty="0" smtClean="0"/>
              <a:t>Специализированные магазины</a:t>
            </a:r>
            <a:r>
              <a:rPr lang="ru-RU" sz="2900" dirty="0" smtClean="0"/>
              <a:t>, предлагающие узкий, но насыщенный ассортимент, способный удовлетворить специфическую потребность покупателя. Структура ассортимента может быть направлена как на широкое предложение разных вариантов одного вида товара (магазины по продаже велосипедов, теннисного инвентаря, джинсов и т.д.), так и на удовлетворение потребностей узкого сегмента потребителей (магазин для новорожденных, магазин одежды для людей высокого роста и т.д.).</a:t>
            </a:r>
          </a:p>
          <a:p>
            <a:pPr marL="274320" indent="-274320" algn="just" fontAlgn="auto">
              <a:spcAft>
                <a:spcPts val="0"/>
              </a:spcAft>
              <a:buClr>
                <a:schemeClr val="accent3"/>
              </a:buClr>
              <a:buFont typeface="Wingdings 2"/>
              <a:buChar char=""/>
              <a:defRPr/>
            </a:pPr>
            <a:r>
              <a:rPr lang="ru-RU" sz="2900" i="1" dirty="0" smtClean="0"/>
              <a:t>Универмаги</a:t>
            </a:r>
            <a:r>
              <a:rPr lang="ru-RU" sz="2900" dirty="0" smtClean="0"/>
              <a:t> предлагают широкий ассортимент, в первую очередь, непродовольственных товаров. Располагаясь в престижных местах города, универмаги притягивают к себе большое число покупателей. В целом, универмаги характеризуются средним уровнем обслуживания при средних и высоких ценах на товары.</a:t>
            </a:r>
          </a:p>
          <a:p>
            <a:pPr marL="274320" indent="-274320" algn="just" fontAlgn="auto">
              <a:spcAft>
                <a:spcPts val="0"/>
              </a:spcAft>
              <a:buClr>
                <a:schemeClr val="accent3"/>
              </a:buClr>
              <a:buFont typeface="Wingdings 2"/>
              <a:buChar char=""/>
              <a:defRPr/>
            </a:pPr>
            <a:r>
              <a:rPr lang="ru-RU" sz="2900" i="1" dirty="0" smtClean="0"/>
              <a:t>Универсальные продовольственные магазины</a:t>
            </a:r>
            <a:r>
              <a:rPr lang="ru-RU" sz="2900" dirty="0" smtClean="0"/>
              <a:t> (</a:t>
            </a:r>
            <a:r>
              <a:rPr lang="ru-RU" sz="2900" dirty="0" err="1" smtClean="0"/>
              <a:t>бентамы</a:t>
            </a:r>
            <a:r>
              <a:rPr lang="ru-RU" sz="2900" dirty="0" smtClean="0"/>
              <a:t>, универсамы, супермаркеты, гипермаркеты) различаются широтой ассортимента и площадью торгового зала.</a:t>
            </a:r>
          </a:p>
          <a:p>
            <a:pPr marL="274320" indent="-274320" algn="just" fontAlgn="auto">
              <a:spcAft>
                <a:spcPts val="0"/>
              </a:spcAft>
              <a:buClr>
                <a:schemeClr val="accent3"/>
              </a:buClr>
              <a:buFont typeface="Wingdings 2"/>
              <a:buChar char=""/>
              <a:defRPr/>
            </a:pPr>
            <a:r>
              <a:rPr lang="ru-RU" sz="2900" i="1" dirty="0" smtClean="0"/>
              <a:t>Магазины товаров повседневного спроса</a:t>
            </a:r>
            <a:r>
              <a:rPr lang="ru-RU" sz="2900" dirty="0" smtClean="0"/>
              <a:t> ориентированы на массового покупателя, имеют небольшой размер торговой площади, поэтому отпускают товар, как правило, через прилавок.</a:t>
            </a:r>
          </a:p>
          <a:p>
            <a:pPr marL="274320" indent="-274320" algn="just" fontAlgn="auto">
              <a:spcAft>
                <a:spcPts val="0"/>
              </a:spcAft>
              <a:buClr>
                <a:schemeClr val="accent3"/>
              </a:buClr>
              <a:buFont typeface="Wingdings 2"/>
              <a:buChar char=""/>
              <a:defRPr/>
            </a:pPr>
            <a:r>
              <a:rPr lang="ru-RU" sz="2900" i="1" dirty="0" smtClean="0"/>
              <a:t>Комбинированный универсальный торговый комплекс</a:t>
            </a:r>
            <a:r>
              <a:rPr lang="ru-RU" sz="2900" dirty="0" smtClean="0"/>
              <a:t> включает в себя разные, не связанные между собой группы товаров (например, бытовая техника, мебель, продукты питания, медицинские товары и т.д.). В этом случае структура товарооборота имеет случайный характер.</a:t>
            </a:r>
          </a:p>
          <a:p>
            <a:pPr marL="274320" indent="-274320" algn="just" fontAlgn="auto">
              <a:spcAft>
                <a:spcPts val="0"/>
              </a:spcAft>
              <a:buClr>
                <a:schemeClr val="accent3"/>
              </a:buClr>
              <a:buFont typeface="Wingdings 2"/>
              <a:buChar char=""/>
              <a:defRPr/>
            </a:pPr>
            <a:r>
              <a:rPr lang="ru-RU" sz="2900" dirty="0" smtClean="0"/>
              <a:t>Если торговый комплекс принадлежит одному владельцу, то иногда его называют торговым домом. Юридически понятие «торговый дом» не определено, поэтому в его структуру может включаться оптовая торговля и производство.</a:t>
            </a:r>
          </a:p>
          <a:p>
            <a:pPr marL="274320" indent="-274320" fontAlgn="auto">
              <a:spcAft>
                <a:spcPts val="0"/>
              </a:spcAft>
              <a:buClr>
                <a:schemeClr val="accent3"/>
              </a:buClr>
              <a:buFont typeface="Wingdings 2"/>
              <a:buChar char=""/>
              <a:defRPr/>
            </a:pP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75" y="642938"/>
            <a:ext cx="8786813" cy="6000750"/>
          </a:xfrm>
        </p:spPr>
        <p:txBody>
          <a:bodyPr>
            <a:normAutofit fontScale="77500" lnSpcReduction="20000"/>
          </a:bodyPr>
          <a:lstStyle/>
          <a:p>
            <a:pPr marL="274320" indent="-274320" algn="just" fontAlgn="auto">
              <a:spcAft>
                <a:spcPts val="0"/>
              </a:spcAft>
              <a:buClr>
                <a:schemeClr val="accent3"/>
              </a:buClr>
              <a:buFont typeface="Wingdings 2"/>
              <a:buNone/>
              <a:defRPr/>
            </a:pPr>
            <a:r>
              <a:rPr lang="ru-RU" b="1" i="1" dirty="0" smtClean="0"/>
              <a:t>3) подразделяются по относительному вниманию к ценам</a:t>
            </a:r>
            <a:r>
              <a:rPr lang="ru-RU" i="1" dirty="0" smtClean="0"/>
              <a:t>: </a:t>
            </a:r>
            <a:endParaRPr lang="ru-RU" dirty="0" smtClean="0"/>
          </a:p>
          <a:p>
            <a:pPr marL="274320" indent="-274320" algn="just" fontAlgn="auto">
              <a:spcAft>
                <a:spcPts val="0"/>
              </a:spcAft>
              <a:buClr>
                <a:schemeClr val="accent3"/>
              </a:buClr>
              <a:buFont typeface="Wingdings 2"/>
              <a:buChar char=""/>
              <a:defRPr/>
            </a:pPr>
            <a:r>
              <a:rPr lang="ru-RU" dirty="0" smtClean="0"/>
              <a:t>а) магазин сниженных цен – торгует стандартными товарами по более низким ценам за счет снижения нормы прибыли и увеличения объемов сбыта (</a:t>
            </a:r>
            <a:r>
              <a:rPr lang="ru-RU" dirty="0" err="1" smtClean="0"/>
              <a:t>дискаунты</a:t>
            </a:r>
            <a:r>
              <a:rPr lang="ru-RU" dirty="0" smtClean="0"/>
              <a:t>, «кэш </a:t>
            </a:r>
            <a:r>
              <a:rPr lang="ru-RU" dirty="0" err="1" smtClean="0"/>
              <a:t>энд</a:t>
            </a:r>
            <a:r>
              <a:rPr lang="ru-RU" dirty="0" smtClean="0"/>
              <a:t> кэрри», </a:t>
            </a:r>
            <a:r>
              <a:rPr lang="ru-RU" i="1" dirty="0" smtClean="0"/>
              <a:t>комиссионные магазины, «</a:t>
            </a:r>
            <a:r>
              <a:rPr lang="ru-RU" i="1" dirty="0" err="1" smtClean="0"/>
              <a:t>секонд-хэнд</a:t>
            </a:r>
            <a:r>
              <a:rPr lang="ru-RU" i="1" dirty="0" smtClean="0"/>
              <a:t>», система уличной торговли</a:t>
            </a:r>
            <a:r>
              <a:rPr lang="ru-RU" dirty="0" smtClean="0"/>
              <a:t>);</a:t>
            </a:r>
          </a:p>
          <a:p>
            <a:pPr marL="274320" indent="-274320" algn="just" fontAlgn="auto">
              <a:spcAft>
                <a:spcPts val="0"/>
              </a:spcAft>
              <a:buClr>
                <a:schemeClr val="accent3"/>
              </a:buClr>
              <a:buFont typeface="Wingdings 2"/>
              <a:buChar char=""/>
              <a:defRPr/>
            </a:pPr>
            <a:r>
              <a:rPr lang="ru-RU" dirty="0" smtClean="0"/>
              <a:t>б) склад-магазин – лишенное всяких излишеств торговое предприятие сниженных цен с ограниченным объемом услуг, цель которого – продажа больших объемов товаров по низким ценам (мебельные склады магазины);</a:t>
            </a:r>
          </a:p>
          <a:p>
            <a:pPr marL="274320" indent="-274320" algn="just" fontAlgn="auto">
              <a:spcAft>
                <a:spcPts val="0"/>
              </a:spcAft>
              <a:buClr>
                <a:schemeClr val="accent3"/>
              </a:buClr>
              <a:buFont typeface="Wingdings 2"/>
              <a:buChar char=""/>
              <a:defRPr/>
            </a:pPr>
            <a:r>
              <a:rPr lang="ru-RU" dirty="0" smtClean="0"/>
              <a:t>в) магазин демонстрационный зал, работающий по каталогу – использует принципы торговли по каталогам плюс принципы торговли по сниженным ценам для сбыта широкого ассортимента ходовых марочных товаров, продающихся обычно с высокой наценкой (ювелирные магазины).</a:t>
            </a:r>
          </a:p>
          <a:p>
            <a:pPr marL="274320" indent="-274320" algn="just" fontAlgn="auto">
              <a:spcAft>
                <a:spcPts val="0"/>
              </a:spcAft>
              <a:buClr>
                <a:schemeClr val="accent3"/>
              </a:buClr>
              <a:buFont typeface="Wingdings 2"/>
              <a:buChar char=""/>
              <a:defRPr/>
            </a:pPr>
            <a:r>
              <a:rPr lang="ru-RU" dirty="0" smtClean="0"/>
              <a:t>г) магазины модных товаров (бутики), как правило, одежды, наоборот, имеют высокие цены и рассчитывают на узкий сегмент обеспеченных людей. Оборот таких магазинов относительно невысок, но прибыль достигается большой торговой наценкой. После того, как товар перестал быть модным, цена на него снижается. Для стимулирования используются специальные скидки.</a:t>
            </a:r>
          </a:p>
          <a:p>
            <a:pPr marL="274320" indent="-274320" algn="just" fontAlgn="auto">
              <a:spcAft>
                <a:spcPts val="0"/>
              </a:spcAft>
              <a:buClr>
                <a:schemeClr val="accent3"/>
              </a:buClr>
              <a:buFont typeface="Wingdings 2"/>
              <a:buChar char=""/>
              <a:defRPr/>
            </a:pPr>
            <a:r>
              <a:rPr lang="ru-RU" dirty="0" err="1" smtClean="0"/>
              <a:t>д</a:t>
            </a:r>
            <a:r>
              <a:rPr lang="ru-RU" dirty="0" smtClean="0"/>
              <a:t>) фирменная торговля ориентируется производителем только своей продукцией под своей торговой маркой.</a:t>
            </a:r>
          </a:p>
          <a:p>
            <a:pPr marL="274320" indent="-274320" fontAlgn="auto">
              <a:spcAft>
                <a:spcPts val="0"/>
              </a:spcAft>
              <a:buClr>
                <a:schemeClr val="accent3"/>
              </a:buClr>
              <a:buFont typeface="Wingdings 2"/>
              <a:buChar char=""/>
              <a:defRPr/>
            </a:pPr>
            <a:endParaRPr lang="ru-RU" dirty="0" smtClean="0"/>
          </a:p>
          <a:p>
            <a:pPr marL="274320" indent="-274320" fontAlgn="auto">
              <a:spcAft>
                <a:spcPts val="0"/>
              </a:spcAft>
              <a:buClr>
                <a:schemeClr val="accent3"/>
              </a:buClr>
              <a:buFont typeface="Wingdings 2"/>
              <a:buChar char=""/>
              <a:defRPr/>
            </a:pP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313" y="642938"/>
            <a:ext cx="8715375" cy="5929312"/>
          </a:xfrm>
        </p:spPr>
        <p:txBody>
          <a:bodyPr>
            <a:normAutofit fontScale="77500" lnSpcReduction="20000"/>
          </a:bodyPr>
          <a:lstStyle/>
          <a:p>
            <a:pPr marL="274320" indent="-274320" algn="just" fontAlgn="auto">
              <a:spcAft>
                <a:spcPts val="0"/>
              </a:spcAft>
              <a:buClr>
                <a:schemeClr val="accent3"/>
              </a:buClr>
              <a:buFont typeface="Wingdings 2"/>
              <a:buNone/>
              <a:defRPr/>
            </a:pPr>
            <a:r>
              <a:rPr lang="ru-RU" b="1" i="1" dirty="0" smtClean="0"/>
              <a:t>4) подразделяются по принадлежности:</a:t>
            </a:r>
            <a:endParaRPr lang="ru-RU" dirty="0" smtClean="0"/>
          </a:p>
          <a:p>
            <a:pPr marL="274320" indent="-274320" algn="just" fontAlgn="auto">
              <a:spcAft>
                <a:spcPts val="0"/>
              </a:spcAft>
              <a:buClr>
                <a:schemeClr val="accent3"/>
              </a:buClr>
              <a:buFont typeface="Wingdings 2"/>
              <a:buChar char=""/>
              <a:defRPr/>
            </a:pPr>
            <a:r>
              <a:rPr lang="ru-RU" i="1" dirty="0" smtClean="0"/>
              <a:t>а) корпоративная сеть</a:t>
            </a:r>
            <a:r>
              <a:rPr lang="ru-RU" dirty="0" smtClean="0"/>
              <a:t> – это несколько торговых предприятий, имеющих одного владельца. Каждый магазин, входящий в корпоративную сеть, экономически не самостоятелен, но в правовом отношении он может быть и самостоятельным.</a:t>
            </a:r>
          </a:p>
          <a:p>
            <a:pPr marL="274320" indent="-274320" algn="just" fontAlgn="auto">
              <a:spcAft>
                <a:spcPts val="0"/>
              </a:spcAft>
              <a:buClr>
                <a:schemeClr val="accent3"/>
              </a:buClr>
              <a:buFont typeface="Wingdings 2"/>
              <a:buChar char=""/>
              <a:defRPr/>
            </a:pPr>
            <a:r>
              <a:rPr lang="ru-RU" i="1" dirty="0" smtClean="0"/>
              <a:t>б) добровольная сеть</a:t>
            </a:r>
            <a:r>
              <a:rPr lang="ru-RU" dirty="0" smtClean="0"/>
              <a:t> – объединение или кооперация независимых розничных предприятий (в виде Союзов, Ассоциаций) для решения задач в сфере закупок, логистики, координации ассортимента, поддержания делового контакта с государственными учреждениями и, целом, для повышения конкурентоспособности.</a:t>
            </a:r>
          </a:p>
          <a:p>
            <a:pPr marL="274320" indent="-274320" algn="just" fontAlgn="auto">
              <a:spcAft>
                <a:spcPts val="0"/>
              </a:spcAft>
              <a:buClr>
                <a:schemeClr val="accent3"/>
              </a:buClr>
              <a:buFont typeface="Wingdings 2"/>
              <a:buChar char=""/>
              <a:defRPr/>
            </a:pPr>
            <a:r>
              <a:rPr lang="ru-RU" i="1" dirty="0" smtClean="0"/>
              <a:t>в) потребительские кооперативы</a:t>
            </a:r>
            <a:r>
              <a:rPr lang="ru-RU" dirty="0" smtClean="0"/>
              <a:t>, являясь собственниками оборотных и основных средств, организуют закупку товаров и реализуют через свои магазины. Для членов кооператива предусматриваются специальные льготы в виде скидок на покупаемые ими товары.</a:t>
            </a:r>
          </a:p>
          <a:p>
            <a:pPr marL="274320" indent="-274320" algn="just" fontAlgn="auto">
              <a:spcAft>
                <a:spcPts val="0"/>
              </a:spcAft>
              <a:buClr>
                <a:schemeClr val="accent3"/>
              </a:buClr>
              <a:buFont typeface="Wingdings 2"/>
              <a:buChar char=""/>
              <a:defRPr/>
            </a:pPr>
            <a:r>
              <a:rPr lang="ru-RU" i="1" dirty="0" smtClean="0"/>
              <a:t>г) организации держателей привилегий</a:t>
            </a:r>
            <a:r>
              <a:rPr lang="ru-RU" dirty="0" smtClean="0"/>
              <a:t> представляют объединение с вертикальной структурой вокруг одного предприятия, имеющего уникальную технологию, уникальный товар, известную торговую марку и т.д. </a:t>
            </a:r>
          </a:p>
          <a:p>
            <a:pPr marL="274320" indent="-274320" algn="just" fontAlgn="auto">
              <a:spcAft>
                <a:spcPts val="0"/>
              </a:spcAft>
              <a:buClr>
                <a:schemeClr val="accent3"/>
              </a:buClr>
              <a:buFont typeface="Wingdings 2"/>
              <a:buChar char=""/>
              <a:defRPr/>
            </a:pPr>
            <a:r>
              <a:rPr lang="ru-RU" i="1" dirty="0" err="1" smtClean="0"/>
              <a:t>д</a:t>
            </a:r>
            <a:r>
              <a:rPr lang="ru-RU" i="1" dirty="0" smtClean="0"/>
              <a:t>) розничные конгломераты</a:t>
            </a:r>
            <a:r>
              <a:rPr lang="ru-RU" dirty="0" smtClean="0"/>
              <a:t> — объединения под единым владением розничных предприятий разного профиля и форм торгового обслуживания.</a:t>
            </a:r>
          </a:p>
          <a:p>
            <a:pPr marL="274320" indent="-274320" fontAlgn="auto">
              <a:spcAft>
                <a:spcPts val="0"/>
              </a:spcAft>
              <a:buClr>
                <a:schemeClr val="accent3"/>
              </a:buClr>
              <a:buFont typeface="Wingdings 2"/>
              <a:buChar char=""/>
              <a:defRPr/>
            </a:pP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625" y="928688"/>
            <a:ext cx="8229600" cy="795337"/>
          </a:xfrm>
        </p:spPr>
        <p:txBody>
          <a:bodyPr>
            <a:normAutofit fontScale="90000"/>
          </a:bodyPr>
          <a:lstStyle/>
          <a:p>
            <a:pPr algn="ctr" fontAlgn="auto">
              <a:spcAft>
                <a:spcPts val="0"/>
              </a:spcAft>
              <a:defRPr/>
            </a:pPr>
            <a:r>
              <a:rPr lang="ru-RU" sz="2800" b="1" dirty="0" smtClean="0"/>
              <a:t>5 Организационные структуры управления торговыми предприятиями</a:t>
            </a:r>
            <a:r>
              <a:rPr lang="ru-RU" sz="2800" dirty="0" smtClean="0"/>
              <a:t/>
            </a:r>
            <a:br>
              <a:rPr lang="ru-RU" sz="2800" dirty="0" smtClean="0"/>
            </a:br>
            <a:endParaRPr lang="ru-RU" sz="2800" dirty="0"/>
          </a:p>
        </p:txBody>
      </p:sp>
      <p:sp>
        <p:nvSpPr>
          <p:cNvPr id="3" name="Содержимое 2"/>
          <p:cNvSpPr>
            <a:spLocks noGrp="1"/>
          </p:cNvSpPr>
          <p:nvPr>
            <p:ph idx="1"/>
          </p:nvPr>
        </p:nvSpPr>
        <p:spPr>
          <a:xfrm>
            <a:off x="214313" y="1428750"/>
            <a:ext cx="8715375" cy="5286375"/>
          </a:xfrm>
        </p:spPr>
        <p:txBody>
          <a:bodyPr>
            <a:normAutofit fontScale="92500" lnSpcReduction="20000"/>
          </a:bodyPr>
          <a:lstStyle/>
          <a:p>
            <a:pPr marL="274320" indent="-274320" algn="just" fontAlgn="auto">
              <a:spcAft>
                <a:spcPts val="0"/>
              </a:spcAft>
              <a:buClr>
                <a:schemeClr val="accent3"/>
              </a:buClr>
              <a:buFont typeface="Wingdings 2"/>
              <a:buNone/>
              <a:defRPr/>
            </a:pPr>
            <a:r>
              <a:rPr lang="ru-RU" dirty="0" smtClean="0"/>
              <a:t>Структура управления - это совокупность специализированных функциональных подразделений, взаимосвязанных в процессе обоснования, выработки, принятия и реализации управленческих решений. </a:t>
            </a:r>
          </a:p>
          <a:p>
            <a:pPr marL="274320" indent="-274320" algn="just" fontAlgn="auto">
              <a:spcAft>
                <a:spcPts val="0"/>
              </a:spcAft>
              <a:buClr>
                <a:schemeClr val="accent3"/>
              </a:buClr>
              <a:buFont typeface="Wingdings 2"/>
              <a:buNone/>
              <a:defRPr/>
            </a:pPr>
            <a:r>
              <a:rPr lang="ru-RU" dirty="0" smtClean="0"/>
              <a:t>Основными элементами организационной структуры являются: </a:t>
            </a:r>
          </a:p>
          <a:p>
            <a:pPr marL="274320" indent="-274320" algn="just" fontAlgn="auto">
              <a:spcAft>
                <a:spcPts val="0"/>
              </a:spcAft>
              <a:buClr>
                <a:schemeClr val="accent3"/>
              </a:buClr>
              <a:buFont typeface="Wingdings 2"/>
              <a:buChar char=""/>
              <a:defRPr/>
            </a:pPr>
            <a:r>
              <a:rPr lang="ru-RU" dirty="0" smtClean="0"/>
              <a:t>уровни управления; </a:t>
            </a:r>
          </a:p>
          <a:p>
            <a:pPr marL="274320" indent="-274320" algn="just" fontAlgn="auto">
              <a:spcAft>
                <a:spcPts val="0"/>
              </a:spcAft>
              <a:buClr>
                <a:schemeClr val="accent3"/>
              </a:buClr>
              <a:buFont typeface="Wingdings 2"/>
              <a:buChar char=""/>
              <a:defRPr/>
            </a:pPr>
            <a:r>
              <a:rPr lang="ru-RU" dirty="0" smtClean="0"/>
              <a:t>подразделения и звенья управления; </a:t>
            </a:r>
          </a:p>
          <a:p>
            <a:pPr marL="274320" indent="-274320" algn="just" fontAlgn="auto">
              <a:spcAft>
                <a:spcPts val="0"/>
              </a:spcAft>
              <a:buClr>
                <a:schemeClr val="accent3"/>
              </a:buClr>
              <a:buFont typeface="Wingdings 2"/>
              <a:buChar char=""/>
              <a:defRPr/>
            </a:pPr>
            <a:r>
              <a:rPr lang="ru-RU" dirty="0" smtClean="0"/>
              <a:t>управленческие связи. </a:t>
            </a:r>
          </a:p>
          <a:p>
            <a:pPr marL="274320" indent="-274320" algn="just" fontAlgn="auto">
              <a:spcAft>
                <a:spcPts val="0"/>
              </a:spcAft>
              <a:buClr>
                <a:schemeClr val="accent3"/>
              </a:buClr>
              <a:buFont typeface="Wingdings 2"/>
              <a:buNone/>
              <a:defRPr/>
            </a:pPr>
            <a:r>
              <a:rPr lang="ru-RU" dirty="0" smtClean="0"/>
              <a:t>Многочисленность факторов, определяющих организационную структуру управления, предполагает, что каждая торговая организация должна иметь только ей присущую структуру. Вместе с тем все организационные структуры управления можно разделить на бюрократические (механические) и органические (адаптивные).</a:t>
            </a:r>
          </a:p>
          <a:p>
            <a:pPr marL="274320" indent="-274320" fontAlgn="auto">
              <a:spcAft>
                <a:spcPts val="0"/>
              </a:spcAft>
              <a:buClr>
                <a:schemeClr val="accent3"/>
              </a:buClr>
              <a:buFont typeface="Wingdings 2"/>
              <a:buChar char=""/>
              <a:defRPr/>
            </a:pPr>
            <a:endParaRPr lang="ru-RU" dirty="0" smtClean="0"/>
          </a:p>
          <a:p>
            <a:pPr marL="274320" indent="-274320" fontAlgn="auto">
              <a:spcAft>
                <a:spcPts val="0"/>
              </a:spcAft>
              <a:buClr>
                <a:schemeClr val="accent3"/>
              </a:buClr>
              <a:buFont typeface="Wingdings 2"/>
              <a:buChar char=""/>
              <a:defRPr/>
            </a:pP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071563"/>
            <a:ext cx="8186738" cy="5253037"/>
          </a:xfrm>
        </p:spPr>
        <p:txBody>
          <a:bodyPr>
            <a:normAutofit fontScale="85000" lnSpcReduction="20000"/>
          </a:bodyPr>
          <a:lstStyle/>
          <a:p>
            <a:pPr marL="274320" indent="-274320" algn="just" fontAlgn="auto">
              <a:spcAft>
                <a:spcPts val="0"/>
              </a:spcAft>
              <a:buClr>
                <a:schemeClr val="accent3"/>
              </a:buClr>
              <a:buFont typeface="Wingdings 2"/>
              <a:buNone/>
              <a:defRPr/>
            </a:pPr>
            <a:r>
              <a:rPr lang="ru-RU" i="1" dirty="0" smtClean="0"/>
              <a:t>Бюрократические организационные структуры управления </a:t>
            </a:r>
            <a:r>
              <a:rPr lang="ru-RU" dirty="0" smtClean="0"/>
              <a:t>отвечают принципам бюрократии, сформулированным М. Вебером, которые сводятся к следующему:</a:t>
            </a:r>
          </a:p>
          <a:p>
            <a:pPr marL="274320" indent="-274320" algn="just" fontAlgn="auto">
              <a:spcAft>
                <a:spcPts val="0"/>
              </a:spcAft>
              <a:buClr>
                <a:schemeClr val="accent3"/>
              </a:buClr>
              <a:buFont typeface="Wingdings" pitchFamily="2" charset="2"/>
              <a:buChar char="q"/>
              <a:defRPr/>
            </a:pPr>
            <a:r>
              <a:rPr lang="ru-RU" dirty="0" smtClean="0"/>
              <a:t> четкое разделение труда, приводящее к появлению высококвалифицированных специалистов в каждой области;</a:t>
            </a:r>
          </a:p>
          <a:p>
            <a:pPr marL="274320" indent="-274320" algn="just" fontAlgn="auto">
              <a:spcAft>
                <a:spcPts val="0"/>
              </a:spcAft>
              <a:buClr>
                <a:schemeClr val="accent3"/>
              </a:buClr>
              <a:buFont typeface="Wingdings" pitchFamily="2" charset="2"/>
              <a:buChar char="q"/>
              <a:defRPr/>
            </a:pPr>
            <a:r>
              <a:rPr lang="ru-RU" dirty="0" smtClean="0"/>
              <a:t> иерархичность уровней управления, при котором каждый нижестоящий уровень контролируется вышестоящим уровнем;</a:t>
            </a:r>
          </a:p>
          <a:p>
            <a:pPr marL="274320" indent="-274320" algn="just" fontAlgn="auto">
              <a:spcAft>
                <a:spcPts val="0"/>
              </a:spcAft>
              <a:buClr>
                <a:schemeClr val="accent3"/>
              </a:buClr>
              <a:buFont typeface="Wingdings" pitchFamily="2" charset="2"/>
              <a:buChar char="q"/>
              <a:defRPr/>
            </a:pPr>
            <a:r>
              <a:rPr lang="ru-RU" dirty="0" smtClean="0"/>
              <a:t> наличие взаимосвязанной системы формальных правил и стандартов, которые предполагают однородность выполнения сотрудниками своих обязанностей, а также </a:t>
            </a:r>
            <a:r>
              <a:rPr lang="ru-RU" dirty="0" err="1" smtClean="0"/>
              <a:t>скоординированность</a:t>
            </a:r>
            <a:r>
              <a:rPr lang="ru-RU" dirty="0" smtClean="0"/>
              <a:t> целей и задач;</a:t>
            </a:r>
          </a:p>
          <a:p>
            <a:pPr marL="274320" indent="-274320" algn="just" fontAlgn="auto">
              <a:spcAft>
                <a:spcPts val="0"/>
              </a:spcAft>
              <a:buClr>
                <a:schemeClr val="accent3"/>
              </a:buClr>
              <a:buFont typeface="Wingdings" pitchFamily="2" charset="2"/>
              <a:buChar char="q"/>
              <a:defRPr/>
            </a:pPr>
            <a:r>
              <a:rPr lang="ru-RU" dirty="0" smtClean="0"/>
              <a:t> дух формальной </a:t>
            </a:r>
            <a:r>
              <a:rPr lang="ru-RU" dirty="0" err="1" smtClean="0"/>
              <a:t>обезличенности</a:t>
            </a:r>
            <a:r>
              <a:rPr lang="ru-RU" dirty="0" smtClean="0"/>
              <a:t>, с которой официальные лица должны выполнять свои обязанности;</a:t>
            </a:r>
          </a:p>
          <a:p>
            <a:pPr marL="274320" indent="-274320" algn="just" fontAlgn="auto">
              <a:spcAft>
                <a:spcPts val="0"/>
              </a:spcAft>
              <a:buClr>
                <a:schemeClr val="accent3"/>
              </a:buClr>
              <a:buFont typeface="Wingdings" pitchFamily="2" charset="2"/>
              <a:buChar char="q"/>
              <a:defRPr/>
            </a:pPr>
            <a:r>
              <a:rPr lang="ru-RU" dirty="0" smtClean="0"/>
              <a:t> осуществление найма на работу в строгом соответствии с квалификацией работника.</a:t>
            </a:r>
          </a:p>
          <a:p>
            <a:pPr marL="274320" indent="-274320" fontAlgn="auto">
              <a:spcAft>
                <a:spcPts val="0"/>
              </a:spcAft>
              <a:buClr>
                <a:schemeClr val="accent3"/>
              </a:buClr>
              <a:buFont typeface="Wingdings 2"/>
              <a:buChar char=""/>
              <a:defRPr/>
            </a:pP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Содержимое 2"/>
          <p:cNvSpPr>
            <a:spLocks noGrp="1"/>
          </p:cNvSpPr>
          <p:nvPr>
            <p:ph idx="1"/>
          </p:nvPr>
        </p:nvSpPr>
        <p:spPr>
          <a:xfrm>
            <a:off x="457200" y="785813"/>
            <a:ext cx="8401050" cy="5538787"/>
          </a:xfrm>
        </p:spPr>
        <p:txBody>
          <a:bodyPr/>
          <a:lstStyle/>
          <a:p>
            <a:pPr algn="just"/>
            <a:r>
              <a:rPr lang="ru-RU" sz="1800" i="1" smtClean="0"/>
              <a:t>Линейная структура управления </a:t>
            </a:r>
            <a:r>
              <a:rPr lang="ru-RU" sz="1800" smtClean="0"/>
              <a:t>присуща небольшим (по численности работников) торговым организациям. При линейной структуре управления (руководители) работники, находящиеся на низших ступенях управления, подчиняются одному руководителю. Руководитель несет полную ответственность за результаты деятельности подчиненных ему подразделений (рисунок 1).</a:t>
            </a:r>
          </a:p>
          <a:p>
            <a:pPr algn="just"/>
            <a:endParaRPr lang="ru-RU" sz="1800" smtClean="0"/>
          </a:p>
          <a:p>
            <a:pPr algn="just"/>
            <a:endParaRPr lang="ru-RU" sz="1800" smtClean="0"/>
          </a:p>
          <a:p>
            <a:pPr>
              <a:buFont typeface="Wingdings 2" pitchFamily="18" charset="2"/>
              <a:buNone/>
            </a:pPr>
            <a:endParaRPr lang="ru-RU" smtClean="0"/>
          </a:p>
        </p:txBody>
      </p:sp>
      <p:sp>
        <p:nvSpPr>
          <p:cNvPr id="4" name="Прямоугольник 3"/>
          <p:cNvSpPr/>
          <p:nvPr/>
        </p:nvSpPr>
        <p:spPr>
          <a:xfrm>
            <a:off x="2500313" y="2500313"/>
            <a:ext cx="4714875" cy="571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solidFill>
                  <a:schemeClr val="tx1"/>
                </a:solidFill>
              </a:rPr>
              <a:t>Руководитель торговой организации</a:t>
            </a:r>
          </a:p>
          <a:p>
            <a:pPr algn="ctr" fontAlgn="auto">
              <a:spcBef>
                <a:spcPts val="0"/>
              </a:spcBef>
              <a:spcAft>
                <a:spcPts val="0"/>
              </a:spcAft>
              <a:defRPr/>
            </a:pPr>
            <a:endParaRPr lang="ru-RU" dirty="0"/>
          </a:p>
        </p:txBody>
      </p:sp>
      <p:cxnSp>
        <p:nvCxnSpPr>
          <p:cNvPr id="6" name="Прямая со стрелкой 5"/>
          <p:cNvCxnSpPr>
            <a:stCxn id="4" idx="2"/>
          </p:cNvCxnSpPr>
          <p:nvPr/>
        </p:nvCxnSpPr>
        <p:spPr>
          <a:xfrm rot="5400000">
            <a:off x="4607719" y="3321844"/>
            <a:ext cx="5016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rot="5400000">
            <a:off x="7466012" y="3821113"/>
            <a:ext cx="500063"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p:nvPr/>
        </p:nvCxnSpPr>
        <p:spPr>
          <a:xfrm rot="5400000">
            <a:off x="5322887" y="3821113"/>
            <a:ext cx="500063"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rot="5400000">
            <a:off x="3322637" y="3821113"/>
            <a:ext cx="500063"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rot="5400000">
            <a:off x="1036637" y="3821113"/>
            <a:ext cx="500063"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1285875" y="3571875"/>
            <a:ext cx="6429375" cy="1588"/>
          </a:xfrm>
          <a:prstGeom prst="line">
            <a:avLst/>
          </a:prstGeom>
        </p:spPr>
        <p:style>
          <a:lnRef idx="1">
            <a:schemeClr val="accent1"/>
          </a:lnRef>
          <a:fillRef idx="0">
            <a:schemeClr val="accent1"/>
          </a:fillRef>
          <a:effectRef idx="0">
            <a:schemeClr val="accent1"/>
          </a:effectRef>
          <a:fontRef idx="minor">
            <a:schemeClr val="tx1"/>
          </a:fontRef>
        </p:style>
      </p:cxnSp>
      <p:sp>
        <p:nvSpPr>
          <p:cNvPr id="37897" name="Text Box 2"/>
          <p:cNvSpPr txBox="1">
            <a:spLocks noChangeArrowheads="1"/>
          </p:cNvSpPr>
          <p:nvPr/>
        </p:nvSpPr>
        <p:spPr bwMode="auto">
          <a:xfrm>
            <a:off x="714375" y="4071938"/>
            <a:ext cx="1073150" cy="358775"/>
          </a:xfrm>
          <a:prstGeom prst="rect">
            <a:avLst/>
          </a:prstGeom>
          <a:solidFill>
            <a:srgbClr val="FFFFFF"/>
          </a:solidFill>
          <a:ln w="9525">
            <a:solidFill>
              <a:srgbClr val="000000"/>
            </a:solidFill>
            <a:miter lim="800000"/>
            <a:headEnd/>
            <a:tailEnd/>
          </a:ln>
        </p:spPr>
        <p:txBody>
          <a:bodyPr/>
          <a:lstStyle/>
          <a:p>
            <a:pPr algn="ctr">
              <a:spcAft>
                <a:spcPts val="1000"/>
              </a:spcAft>
            </a:pPr>
            <a:r>
              <a:rPr lang="ru-RU" sz="1200">
                <a:latin typeface="Times New Roman" pitchFamily="18" charset="0"/>
              </a:rPr>
              <a:t>Исполнитель</a:t>
            </a:r>
            <a:endParaRPr lang="ru-RU"/>
          </a:p>
        </p:txBody>
      </p:sp>
      <p:sp>
        <p:nvSpPr>
          <p:cNvPr id="37898" name="Text Box 3"/>
          <p:cNvSpPr txBox="1">
            <a:spLocks noChangeArrowheads="1"/>
          </p:cNvSpPr>
          <p:nvPr/>
        </p:nvSpPr>
        <p:spPr bwMode="auto">
          <a:xfrm>
            <a:off x="7143750" y="4071938"/>
            <a:ext cx="1073150" cy="358775"/>
          </a:xfrm>
          <a:prstGeom prst="rect">
            <a:avLst/>
          </a:prstGeom>
          <a:solidFill>
            <a:srgbClr val="FFFFFF"/>
          </a:solidFill>
          <a:ln w="9525">
            <a:solidFill>
              <a:srgbClr val="000000"/>
            </a:solidFill>
            <a:miter lim="800000"/>
            <a:headEnd/>
            <a:tailEnd/>
          </a:ln>
        </p:spPr>
        <p:txBody>
          <a:bodyPr/>
          <a:lstStyle/>
          <a:p>
            <a:pPr algn="ctr">
              <a:spcAft>
                <a:spcPts val="1000"/>
              </a:spcAft>
            </a:pPr>
            <a:r>
              <a:rPr lang="ru-RU" sz="1200">
                <a:latin typeface="Times New Roman" pitchFamily="18" charset="0"/>
              </a:rPr>
              <a:t>Исполнитель</a:t>
            </a:r>
            <a:endParaRPr lang="ru-RU"/>
          </a:p>
        </p:txBody>
      </p:sp>
      <p:sp>
        <p:nvSpPr>
          <p:cNvPr id="37899" name="Text Box 4"/>
          <p:cNvSpPr txBox="1">
            <a:spLocks noChangeArrowheads="1"/>
          </p:cNvSpPr>
          <p:nvPr/>
        </p:nvSpPr>
        <p:spPr bwMode="auto">
          <a:xfrm>
            <a:off x="5072063" y="4071938"/>
            <a:ext cx="1073150" cy="358775"/>
          </a:xfrm>
          <a:prstGeom prst="rect">
            <a:avLst/>
          </a:prstGeom>
          <a:solidFill>
            <a:srgbClr val="FFFFFF"/>
          </a:solidFill>
          <a:ln w="9525">
            <a:solidFill>
              <a:srgbClr val="000000"/>
            </a:solidFill>
            <a:miter lim="800000"/>
            <a:headEnd/>
            <a:tailEnd/>
          </a:ln>
        </p:spPr>
        <p:txBody>
          <a:bodyPr/>
          <a:lstStyle/>
          <a:p>
            <a:pPr algn="ctr">
              <a:spcAft>
                <a:spcPts val="1000"/>
              </a:spcAft>
            </a:pPr>
            <a:r>
              <a:rPr lang="ru-RU" sz="1200">
                <a:latin typeface="Times New Roman" pitchFamily="18" charset="0"/>
              </a:rPr>
              <a:t>Исполнитель</a:t>
            </a:r>
            <a:endParaRPr lang="ru-RU"/>
          </a:p>
        </p:txBody>
      </p:sp>
      <p:sp>
        <p:nvSpPr>
          <p:cNvPr id="37900" name="Text Box 5"/>
          <p:cNvSpPr txBox="1">
            <a:spLocks noChangeArrowheads="1"/>
          </p:cNvSpPr>
          <p:nvPr/>
        </p:nvSpPr>
        <p:spPr bwMode="auto">
          <a:xfrm>
            <a:off x="3071813" y="4071938"/>
            <a:ext cx="1073150" cy="358775"/>
          </a:xfrm>
          <a:prstGeom prst="rect">
            <a:avLst/>
          </a:prstGeom>
          <a:solidFill>
            <a:srgbClr val="FFFFFF"/>
          </a:solidFill>
          <a:ln w="9525">
            <a:solidFill>
              <a:srgbClr val="000000"/>
            </a:solidFill>
            <a:miter lim="800000"/>
            <a:headEnd/>
            <a:tailEnd/>
          </a:ln>
        </p:spPr>
        <p:txBody>
          <a:bodyPr/>
          <a:lstStyle/>
          <a:p>
            <a:pPr algn="ctr">
              <a:spcAft>
                <a:spcPts val="1000"/>
              </a:spcAft>
            </a:pPr>
            <a:r>
              <a:rPr lang="ru-RU" sz="1200">
                <a:latin typeface="Times New Roman" pitchFamily="18" charset="0"/>
              </a:rPr>
              <a:t>Исполнитель</a:t>
            </a:r>
            <a:endParaRPr lang="ru-RU"/>
          </a:p>
        </p:txBody>
      </p:sp>
      <p:sp>
        <p:nvSpPr>
          <p:cNvPr id="37901" name="Rectangle 6"/>
          <p:cNvSpPr>
            <a:spLocks noChangeArrowheads="1"/>
          </p:cNvSpPr>
          <p:nvPr/>
        </p:nvSpPr>
        <p:spPr bwMode="auto">
          <a:xfrm>
            <a:off x="0" y="4929188"/>
            <a:ext cx="9144000" cy="457200"/>
          </a:xfrm>
          <a:prstGeom prst="rect">
            <a:avLst/>
          </a:prstGeom>
          <a:noFill/>
          <a:ln w="9525">
            <a:noFill/>
            <a:miter lim="800000"/>
            <a:headEnd/>
            <a:tailEnd/>
          </a:ln>
        </p:spPr>
        <p:txBody>
          <a:bodyPr wrap="none" anchor="ctr">
            <a:spAutoFit/>
          </a:bodyPr>
          <a:lstStyle/>
          <a:p>
            <a:pPr algn="ctr"/>
            <a:r>
              <a:rPr lang="ru-RU" sz="1400">
                <a:latin typeface="Times New Roman" pitchFamily="18" charset="0"/>
                <a:cs typeface="Times New Roman" pitchFamily="18" charset="0"/>
              </a:rPr>
              <a:t>Рисунок 1 -</a:t>
            </a:r>
            <a:r>
              <a:rPr lang="ru-RU" sz="1400" i="1">
                <a:latin typeface="Times New Roman" pitchFamily="18" charset="0"/>
                <a:cs typeface="Times New Roman" pitchFamily="18" charset="0"/>
              </a:rPr>
              <a:t> </a:t>
            </a:r>
            <a:r>
              <a:rPr lang="ru-RU" sz="1400">
                <a:latin typeface="Times New Roman" pitchFamily="18" charset="0"/>
                <a:cs typeface="Times New Roman" pitchFamily="18" charset="0"/>
              </a:rPr>
              <a:t>Линейная структура управления торговой организацией</a:t>
            </a:r>
            <a:endParaRPr lang="ru-RU"/>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Содержимое 2"/>
          <p:cNvSpPr>
            <a:spLocks noGrp="1"/>
          </p:cNvSpPr>
          <p:nvPr>
            <p:ph idx="1"/>
          </p:nvPr>
        </p:nvSpPr>
        <p:spPr>
          <a:xfrm>
            <a:off x="285750" y="785813"/>
            <a:ext cx="8643938" cy="5929312"/>
          </a:xfrm>
        </p:spPr>
        <p:txBody>
          <a:bodyPr/>
          <a:lstStyle/>
          <a:p>
            <a:pPr algn="just"/>
            <a:r>
              <a:rPr lang="ru-RU" sz="1800" i="1" smtClean="0"/>
              <a:t>Функциональная структура управления </a:t>
            </a:r>
            <a:r>
              <a:rPr lang="ru-RU" sz="1800" smtClean="0"/>
              <a:t>основывается на принципе полноправного распорядительства – функциональный руководитель в пределах своих функциональных обязанностей имеет право давать указания подчиненным. Каждый специалист в пределах своей компетенции отвечает только за свой участок. Например, главный бухгалтер торговой организации отвечает за функцию учета и контроля,</a:t>
            </a:r>
            <a:r>
              <a:rPr lang="ru-RU" sz="1800" i="1" smtClean="0"/>
              <a:t> </a:t>
            </a:r>
            <a:r>
              <a:rPr lang="ru-RU" sz="1800" smtClean="0"/>
              <a:t>начальник  планового отдела – за функцию планирования и т.д.</a:t>
            </a:r>
          </a:p>
          <a:p>
            <a:pPr algn="just"/>
            <a:r>
              <a:rPr lang="ru-RU" sz="1800" smtClean="0"/>
              <a:t>Функциональная организационная структура управления торговым предприятием представлена на рисунке 2.</a:t>
            </a:r>
          </a:p>
          <a:p>
            <a:pPr>
              <a:buFont typeface="Wingdings 2" pitchFamily="18" charset="2"/>
              <a:buNone/>
            </a:pPr>
            <a:endParaRPr lang="ru-RU" smtClean="0"/>
          </a:p>
          <a:p>
            <a:endParaRPr lang="ru-RU" smtClean="0"/>
          </a:p>
        </p:txBody>
      </p:sp>
      <p:sp>
        <p:nvSpPr>
          <p:cNvPr id="4" name="Прямоугольник 3"/>
          <p:cNvSpPr/>
          <p:nvPr/>
        </p:nvSpPr>
        <p:spPr>
          <a:xfrm>
            <a:off x="2357438" y="3500438"/>
            <a:ext cx="4714875" cy="571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solidFill>
                  <a:schemeClr val="tx1"/>
                </a:solidFill>
              </a:rPr>
              <a:t>Руководитель торговой организации</a:t>
            </a:r>
          </a:p>
          <a:p>
            <a:pPr algn="ctr" fontAlgn="auto">
              <a:spcBef>
                <a:spcPts val="0"/>
              </a:spcBef>
              <a:spcAft>
                <a:spcPts val="0"/>
              </a:spcAft>
              <a:defRPr/>
            </a:pPr>
            <a:endParaRPr lang="ru-RU" dirty="0"/>
          </a:p>
        </p:txBody>
      </p:sp>
      <p:cxnSp>
        <p:nvCxnSpPr>
          <p:cNvPr id="5" name="Прямая со стрелкой 4"/>
          <p:cNvCxnSpPr/>
          <p:nvPr/>
        </p:nvCxnSpPr>
        <p:spPr>
          <a:xfrm rot="5400000">
            <a:off x="4108450" y="4535488"/>
            <a:ext cx="928687"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a:off x="1428750" y="4572000"/>
            <a:ext cx="64293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p:nvPr/>
        </p:nvCxnSpPr>
        <p:spPr>
          <a:xfrm rot="5400000">
            <a:off x="7608887" y="4821238"/>
            <a:ext cx="500063"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rot="5400000">
            <a:off x="1179512" y="4821238"/>
            <a:ext cx="500063"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919" name="Text Box 2"/>
          <p:cNvSpPr txBox="1">
            <a:spLocks noChangeArrowheads="1"/>
          </p:cNvSpPr>
          <p:nvPr/>
        </p:nvSpPr>
        <p:spPr bwMode="auto">
          <a:xfrm>
            <a:off x="785813" y="5072063"/>
            <a:ext cx="1473200" cy="342900"/>
          </a:xfrm>
          <a:prstGeom prst="rect">
            <a:avLst/>
          </a:prstGeom>
          <a:solidFill>
            <a:srgbClr val="FFFFFF"/>
          </a:solidFill>
          <a:ln w="9525">
            <a:solidFill>
              <a:srgbClr val="000000"/>
            </a:solidFill>
            <a:miter lim="800000"/>
            <a:headEnd/>
            <a:tailEnd/>
          </a:ln>
        </p:spPr>
        <p:txBody>
          <a:bodyPr/>
          <a:lstStyle/>
          <a:p>
            <a:pPr algn="ctr">
              <a:spcAft>
                <a:spcPts val="1000"/>
              </a:spcAft>
            </a:pPr>
            <a:r>
              <a:rPr lang="ru-RU" sz="1100">
                <a:latin typeface="Calibri" pitchFamily="34" charset="0"/>
              </a:rPr>
              <a:t>Главный бухгалтер</a:t>
            </a:r>
            <a:endParaRPr lang="ru-RU"/>
          </a:p>
        </p:txBody>
      </p:sp>
      <p:sp>
        <p:nvSpPr>
          <p:cNvPr id="38920" name="Text Box 3"/>
          <p:cNvSpPr txBox="1">
            <a:spLocks noChangeArrowheads="1"/>
          </p:cNvSpPr>
          <p:nvPr/>
        </p:nvSpPr>
        <p:spPr bwMode="auto">
          <a:xfrm>
            <a:off x="3571875" y="5000625"/>
            <a:ext cx="1944688" cy="342900"/>
          </a:xfrm>
          <a:prstGeom prst="rect">
            <a:avLst/>
          </a:prstGeom>
          <a:solidFill>
            <a:srgbClr val="FFFFFF"/>
          </a:solidFill>
          <a:ln w="9525">
            <a:solidFill>
              <a:srgbClr val="000000"/>
            </a:solidFill>
            <a:miter lim="800000"/>
            <a:headEnd/>
            <a:tailEnd/>
          </a:ln>
        </p:spPr>
        <p:txBody>
          <a:bodyPr/>
          <a:lstStyle/>
          <a:p>
            <a:pPr algn="ctr">
              <a:spcAft>
                <a:spcPts val="1000"/>
              </a:spcAft>
            </a:pPr>
            <a:r>
              <a:rPr lang="ru-RU" sz="1100">
                <a:latin typeface="Calibri" pitchFamily="34" charset="0"/>
              </a:rPr>
              <a:t>Коммерческий директор</a:t>
            </a:r>
            <a:endParaRPr lang="ru-RU"/>
          </a:p>
        </p:txBody>
      </p:sp>
      <p:sp>
        <p:nvSpPr>
          <p:cNvPr id="38921" name="Text Box 4"/>
          <p:cNvSpPr txBox="1">
            <a:spLocks noChangeArrowheads="1"/>
          </p:cNvSpPr>
          <p:nvPr/>
        </p:nvSpPr>
        <p:spPr bwMode="auto">
          <a:xfrm>
            <a:off x="7072313" y="5072063"/>
            <a:ext cx="1624012" cy="342900"/>
          </a:xfrm>
          <a:prstGeom prst="rect">
            <a:avLst/>
          </a:prstGeom>
          <a:solidFill>
            <a:srgbClr val="FFFFFF"/>
          </a:solidFill>
          <a:ln w="9525">
            <a:solidFill>
              <a:srgbClr val="000000"/>
            </a:solidFill>
            <a:miter lim="800000"/>
            <a:headEnd/>
            <a:tailEnd/>
          </a:ln>
        </p:spPr>
        <p:txBody>
          <a:bodyPr/>
          <a:lstStyle/>
          <a:p>
            <a:pPr algn="ctr">
              <a:spcAft>
                <a:spcPts val="1000"/>
              </a:spcAft>
            </a:pPr>
            <a:r>
              <a:rPr lang="ru-RU" sz="1100">
                <a:latin typeface="Calibri" pitchFamily="34" charset="0"/>
              </a:rPr>
              <a:t>Менеджер по кадрам</a:t>
            </a:r>
            <a:endParaRPr lang="ru-RU"/>
          </a:p>
        </p:txBody>
      </p:sp>
      <p:sp>
        <p:nvSpPr>
          <p:cNvPr id="38922" name="Text Box 5"/>
          <p:cNvSpPr txBox="1">
            <a:spLocks noChangeArrowheads="1"/>
          </p:cNvSpPr>
          <p:nvPr/>
        </p:nvSpPr>
        <p:spPr bwMode="auto">
          <a:xfrm>
            <a:off x="1785938" y="6215063"/>
            <a:ext cx="1095375" cy="228600"/>
          </a:xfrm>
          <a:prstGeom prst="rect">
            <a:avLst/>
          </a:prstGeom>
          <a:solidFill>
            <a:srgbClr val="FFFFFF"/>
          </a:solidFill>
          <a:ln w="9525">
            <a:solidFill>
              <a:srgbClr val="000000"/>
            </a:solidFill>
            <a:miter lim="800000"/>
            <a:headEnd/>
            <a:tailEnd/>
          </a:ln>
        </p:spPr>
        <p:txBody>
          <a:bodyPr/>
          <a:lstStyle/>
          <a:p>
            <a:pPr algn="ctr">
              <a:spcAft>
                <a:spcPts val="1000"/>
              </a:spcAft>
            </a:pPr>
            <a:r>
              <a:rPr lang="ru-RU" sz="1100">
                <a:latin typeface="Calibri" pitchFamily="34" charset="0"/>
              </a:rPr>
              <a:t>Зав. секцией</a:t>
            </a:r>
            <a:endParaRPr lang="ru-RU"/>
          </a:p>
        </p:txBody>
      </p:sp>
      <p:sp>
        <p:nvSpPr>
          <p:cNvPr id="38923" name="Text Box 6"/>
          <p:cNvSpPr txBox="1">
            <a:spLocks noChangeArrowheads="1"/>
          </p:cNvSpPr>
          <p:nvPr/>
        </p:nvSpPr>
        <p:spPr bwMode="auto">
          <a:xfrm>
            <a:off x="4071938" y="6215063"/>
            <a:ext cx="984250" cy="228600"/>
          </a:xfrm>
          <a:prstGeom prst="rect">
            <a:avLst/>
          </a:prstGeom>
          <a:solidFill>
            <a:srgbClr val="FFFFFF"/>
          </a:solidFill>
          <a:ln w="9525">
            <a:solidFill>
              <a:srgbClr val="000000"/>
            </a:solidFill>
            <a:miter lim="800000"/>
            <a:headEnd/>
            <a:tailEnd/>
          </a:ln>
        </p:spPr>
        <p:txBody>
          <a:bodyPr/>
          <a:lstStyle/>
          <a:p>
            <a:pPr>
              <a:spcAft>
                <a:spcPts val="1000"/>
              </a:spcAft>
            </a:pPr>
            <a:r>
              <a:rPr lang="ru-RU" sz="1100">
                <a:latin typeface="Calibri" pitchFamily="34" charset="0"/>
              </a:rPr>
              <a:t>Зав. секцией</a:t>
            </a:r>
            <a:endParaRPr lang="ru-RU"/>
          </a:p>
        </p:txBody>
      </p:sp>
      <p:sp>
        <p:nvSpPr>
          <p:cNvPr id="38924" name="Text Box 7"/>
          <p:cNvSpPr txBox="1">
            <a:spLocks noChangeArrowheads="1"/>
          </p:cNvSpPr>
          <p:nvPr/>
        </p:nvSpPr>
        <p:spPr bwMode="auto">
          <a:xfrm>
            <a:off x="6143625" y="6215063"/>
            <a:ext cx="984250" cy="228600"/>
          </a:xfrm>
          <a:prstGeom prst="rect">
            <a:avLst/>
          </a:prstGeom>
          <a:solidFill>
            <a:srgbClr val="FFFFFF"/>
          </a:solidFill>
          <a:ln w="9525">
            <a:solidFill>
              <a:srgbClr val="000000"/>
            </a:solidFill>
            <a:miter lim="800000"/>
            <a:headEnd/>
            <a:tailEnd/>
          </a:ln>
        </p:spPr>
        <p:txBody>
          <a:bodyPr/>
          <a:lstStyle/>
          <a:p>
            <a:pPr>
              <a:spcAft>
                <a:spcPts val="1000"/>
              </a:spcAft>
            </a:pPr>
            <a:r>
              <a:rPr lang="ru-RU" sz="1100">
                <a:latin typeface="Calibri" pitchFamily="34" charset="0"/>
              </a:rPr>
              <a:t>Зав. секцией</a:t>
            </a:r>
            <a:endParaRPr lang="ru-RU"/>
          </a:p>
        </p:txBody>
      </p:sp>
      <p:cxnSp>
        <p:nvCxnSpPr>
          <p:cNvPr id="38925" name="AutoShape 8"/>
          <p:cNvCxnSpPr>
            <a:cxnSpLocks noChangeShapeType="1"/>
          </p:cNvCxnSpPr>
          <p:nvPr/>
        </p:nvCxnSpPr>
        <p:spPr bwMode="auto">
          <a:xfrm>
            <a:off x="1500188" y="5429250"/>
            <a:ext cx="1000125" cy="785813"/>
          </a:xfrm>
          <a:prstGeom prst="straightConnector1">
            <a:avLst/>
          </a:prstGeom>
          <a:noFill/>
          <a:ln w="9525">
            <a:solidFill>
              <a:srgbClr val="000000"/>
            </a:solidFill>
            <a:prstDash val="dash"/>
            <a:round/>
            <a:headEnd/>
            <a:tailEnd/>
          </a:ln>
        </p:spPr>
      </p:cxnSp>
      <p:cxnSp>
        <p:nvCxnSpPr>
          <p:cNvPr id="38926" name="AutoShape 9"/>
          <p:cNvCxnSpPr>
            <a:cxnSpLocks noChangeShapeType="1"/>
          </p:cNvCxnSpPr>
          <p:nvPr/>
        </p:nvCxnSpPr>
        <p:spPr bwMode="auto">
          <a:xfrm flipH="1">
            <a:off x="2500313" y="5357813"/>
            <a:ext cx="1928812" cy="854075"/>
          </a:xfrm>
          <a:prstGeom prst="straightConnector1">
            <a:avLst/>
          </a:prstGeom>
          <a:noFill/>
          <a:ln w="9525">
            <a:solidFill>
              <a:srgbClr val="000000"/>
            </a:solidFill>
            <a:prstDash val="dash"/>
            <a:round/>
            <a:headEnd/>
            <a:tailEnd/>
          </a:ln>
        </p:spPr>
      </p:cxnSp>
      <p:cxnSp>
        <p:nvCxnSpPr>
          <p:cNvPr id="38927" name="AutoShape 10"/>
          <p:cNvCxnSpPr>
            <a:cxnSpLocks noChangeShapeType="1"/>
          </p:cNvCxnSpPr>
          <p:nvPr/>
        </p:nvCxnSpPr>
        <p:spPr bwMode="auto">
          <a:xfrm>
            <a:off x="4500563" y="5357813"/>
            <a:ext cx="214312" cy="857250"/>
          </a:xfrm>
          <a:prstGeom prst="straightConnector1">
            <a:avLst/>
          </a:prstGeom>
          <a:noFill/>
          <a:ln w="9525">
            <a:solidFill>
              <a:srgbClr val="000000"/>
            </a:solidFill>
            <a:prstDash val="dash"/>
            <a:round/>
            <a:headEnd/>
            <a:tailEnd/>
          </a:ln>
        </p:spPr>
      </p:cxnSp>
      <p:cxnSp>
        <p:nvCxnSpPr>
          <p:cNvPr id="38928" name="AutoShape 11"/>
          <p:cNvCxnSpPr>
            <a:cxnSpLocks noChangeShapeType="1"/>
          </p:cNvCxnSpPr>
          <p:nvPr/>
        </p:nvCxnSpPr>
        <p:spPr bwMode="auto">
          <a:xfrm flipH="1">
            <a:off x="4714875" y="5429250"/>
            <a:ext cx="2786063" cy="782638"/>
          </a:xfrm>
          <a:prstGeom prst="straightConnector1">
            <a:avLst/>
          </a:prstGeom>
          <a:noFill/>
          <a:ln w="9525">
            <a:solidFill>
              <a:srgbClr val="000000"/>
            </a:solidFill>
            <a:prstDash val="dash"/>
            <a:round/>
            <a:headEnd/>
            <a:tailEnd/>
          </a:ln>
        </p:spPr>
      </p:cxnSp>
      <p:cxnSp>
        <p:nvCxnSpPr>
          <p:cNvPr id="38929" name="AutoShape 12"/>
          <p:cNvCxnSpPr>
            <a:cxnSpLocks noChangeShapeType="1"/>
          </p:cNvCxnSpPr>
          <p:nvPr/>
        </p:nvCxnSpPr>
        <p:spPr bwMode="auto">
          <a:xfrm>
            <a:off x="1500188" y="5429250"/>
            <a:ext cx="3214687" cy="785813"/>
          </a:xfrm>
          <a:prstGeom prst="straightConnector1">
            <a:avLst/>
          </a:prstGeom>
          <a:noFill/>
          <a:ln w="9525">
            <a:solidFill>
              <a:srgbClr val="000000"/>
            </a:solidFill>
            <a:prstDash val="lgDash"/>
            <a:round/>
            <a:headEnd/>
            <a:tailEnd/>
          </a:ln>
        </p:spPr>
      </p:cxnSp>
      <p:cxnSp>
        <p:nvCxnSpPr>
          <p:cNvPr id="38930" name="AutoShape 14"/>
          <p:cNvCxnSpPr>
            <a:cxnSpLocks noChangeShapeType="1"/>
          </p:cNvCxnSpPr>
          <p:nvPr/>
        </p:nvCxnSpPr>
        <p:spPr bwMode="auto">
          <a:xfrm>
            <a:off x="1500188" y="5429250"/>
            <a:ext cx="5072062" cy="785813"/>
          </a:xfrm>
          <a:prstGeom prst="straightConnector1">
            <a:avLst/>
          </a:prstGeom>
          <a:noFill/>
          <a:ln w="9525">
            <a:solidFill>
              <a:srgbClr val="000000"/>
            </a:solidFill>
            <a:prstDash val="dash"/>
            <a:round/>
            <a:headEnd/>
            <a:tailEnd/>
          </a:ln>
        </p:spPr>
      </p:cxnSp>
      <p:cxnSp>
        <p:nvCxnSpPr>
          <p:cNvPr id="38931" name="AutoShape 15"/>
          <p:cNvCxnSpPr>
            <a:cxnSpLocks noChangeShapeType="1"/>
          </p:cNvCxnSpPr>
          <p:nvPr/>
        </p:nvCxnSpPr>
        <p:spPr bwMode="auto">
          <a:xfrm flipH="1">
            <a:off x="6500813" y="5429250"/>
            <a:ext cx="1000125" cy="782638"/>
          </a:xfrm>
          <a:prstGeom prst="straightConnector1">
            <a:avLst/>
          </a:prstGeom>
          <a:noFill/>
          <a:ln w="9525">
            <a:solidFill>
              <a:srgbClr val="000000"/>
            </a:solidFill>
            <a:prstDash val="lgDash"/>
            <a:round/>
            <a:headEnd/>
            <a:tailEnd/>
          </a:ln>
        </p:spPr>
      </p:cxnSp>
      <p:cxnSp>
        <p:nvCxnSpPr>
          <p:cNvPr id="38932" name="AutoShape 16"/>
          <p:cNvCxnSpPr>
            <a:cxnSpLocks noChangeShapeType="1"/>
          </p:cNvCxnSpPr>
          <p:nvPr/>
        </p:nvCxnSpPr>
        <p:spPr bwMode="auto">
          <a:xfrm>
            <a:off x="4500563" y="5357813"/>
            <a:ext cx="2000250" cy="785812"/>
          </a:xfrm>
          <a:prstGeom prst="straightConnector1">
            <a:avLst/>
          </a:prstGeom>
          <a:noFill/>
          <a:ln w="9525">
            <a:solidFill>
              <a:srgbClr val="000000"/>
            </a:solidFill>
            <a:prstDash val="dash"/>
            <a:round/>
            <a:headEnd/>
            <a:tailEnd/>
          </a:ln>
        </p:spPr>
      </p:cxnSp>
      <p:cxnSp>
        <p:nvCxnSpPr>
          <p:cNvPr id="38933" name="AutoShape 17"/>
          <p:cNvCxnSpPr>
            <a:cxnSpLocks noChangeShapeType="1"/>
          </p:cNvCxnSpPr>
          <p:nvPr/>
        </p:nvCxnSpPr>
        <p:spPr bwMode="auto">
          <a:xfrm flipH="1">
            <a:off x="2500313" y="5429250"/>
            <a:ext cx="4972050" cy="785813"/>
          </a:xfrm>
          <a:prstGeom prst="straightConnector1">
            <a:avLst/>
          </a:prstGeom>
          <a:noFill/>
          <a:ln w="9525">
            <a:solidFill>
              <a:srgbClr val="000000"/>
            </a:solidFill>
            <a:prstDash val="dash"/>
            <a:round/>
            <a:headEnd/>
            <a:tailEnd/>
          </a:ln>
        </p:spPr>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Содержимое 2"/>
          <p:cNvSpPr>
            <a:spLocks noGrp="1"/>
          </p:cNvSpPr>
          <p:nvPr>
            <p:ph idx="1"/>
          </p:nvPr>
        </p:nvSpPr>
        <p:spPr>
          <a:xfrm>
            <a:off x="457200" y="714375"/>
            <a:ext cx="8472488" cy="5610225"/>
          </a:xfrm>
        </p:spPr>
        <p:txBody>
          <a:bodyPr/>
          <a:lstStyle/>
          <a:p>
            <a:pPr algn="just"/>
            <a:r>
              <a:rPr lang="ru-RU" sz="2000" i="1" smtClean="0"/>
              <a:t>Линейно-функциональная структура управления </a:t>
            </a:r>
            <a:r>
              <a:rPr lang="ru-RU" sz="2000" smtClean="0"/>
              <a:t>основывается на сочетании преимуществ линейной и функциональной форм (рисунок 3).</a:t>
            </a:r>
          </a:p>
          <a:p>
            <a:pPr>
              <a:buFont typeface="Wingdings 2" pitchFamily="18" charset="2"/>
              <a:buNone/>
            </a:pPr>
            <a:endParaRPr lang="ru-RU" smtClean="0"/>
          </a:p>
        </p:txBody>
      </p:sp>
      <p:sp>
        <p:nvSpPr>
          <p:cNvPr id="4" name="Прямоугольник 3"/>
          <p:cNvSpPr/>
          <p:nvPr/>
        </p:nvSpPr>
        <p:spPr>
          <a:xfrm>
            <a:off x="2143125" y="2071688"/>
            <a:ext cx="4714875" cy="5715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ru-RU" dirty="0">
                <a:solidFill>
                  <a:schemeClr val="tx1"/>
                </a:solidFill>
              </a:rPr>
              <a:t>Руководитель торговой организации</a:t>
            </a:r>
          </a:p>
          <a:p>
            <a:pPr algn="ctr" fontAlgn="auto">
              <a:spcBef>
                <a:spcPts val="0"/>
              </a:spcBef>
              <a:spcAft>
                <a:spcPts val="0"/>
              </a:spcAft>
              <a:defRPr/>
            </a:pPr>
            <a:endParaRPr lang="ru-RU" dirty="0"/>
          </a:p>
        </p:txBody>
      </p:sp>
      <p:cxnSp>
        <p:nvCxnSpPr>
          <p:cNvPr id="5" name="Прямая со стрелкой 4"/>
          <p:cNvCxnSpPr/>
          <p:nvPr/>
        </p:nvCxnSpPr>
        <p:spPr>
          <a:xfrm rot="5400000">
            <a:off x="4037013" y="3106738"/>
            <a:ext cx="928687"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Прямая соединительная линия 5"/>
          <p:cNvCxnSpPr/>
          <p:nvPr/>
        </p:nvCxnSpPr>
        <p:spPr>
          <a:xfrm>
            <a:off x="1357313" y="3071813"/>
            <a:ext cx="6429375"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rot="5400000">
            <a:off x="1108076" y="3321050"/>
            <a:ext cx="50006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p:nvPr/>
        </p:nvCxnSpPr>
        <p:spPr>
          <a:xfrm rot="5400000">
            <a:off x="7537451" y="3321050"/>
            <a:ext cx="500062"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9943" name="Text Box 2"/>
          <p:cNvSpPr txBox="1">
            <a:spLocks noChangeArrowheads="1"/>
          </p:cNvSpPr>
          <p:nvPr/>
        </p:nvSpPr>
        <p:spPr bwMode="auto">
          <a:xfrm>
            <a:off x="928688" y="3643313"/>
            <a:ext cx="1141412" cy="508000"/>
          </a:xfrm>
          <a:prstGeom prst="rect">
            <a:avLst/>
          </a:prstGeom>
          <a:solidFill>
            <a:srgbClr val="FFFFFF"/>
          </a:solidFill>
          <a:ln w="9525">
            <a:solidFill>
              <a:srgbClr val="000000"/>
            </a:solidFill>
            <a:miter lim="800000"/>
            <a:headEnd/>
            <a:tailEnd/>
          </a:ln>
        </p:spPr>
        <p:txBody>
          <a:bodyPr/>
          <a:lstStyle/>
          <a:p>
            <a:pPr algn="ctr">
              <a:spcAft>
                <a:spcPts val="1000"/>
              </a:spcAft>
            </a:pPr>
            <a:r>
              <a:rPr lang="ru-RU" sz="1200">
                <a:latin typeface="Times New Roman" pitchFamily="18" charset="0"/>
              </a:rPr>
              <a:t>Руководитель подразделения</a:t>
            </a:r>
            <a:endParaRPr lang="ru-RU"/>
          </a:p>
        </p:txBody>
      </p:sp>
      <p:sp>
        <p:nvSpPr>
          <p:cNvPr id="39944" name="Text Box 3"/>
          <p:cNvSpPr txBox="1">
            <a:spLocks noChangeArrowheads="1"/>
          </p:cNvSpPr>
          <p:nvPr/>
        </p:nvSpPr>
        <p:spPr bwMode="auto">
          <a:xfrm>
            <a:off x="2928938" y="3571875"/>
            <a:ext cx="1420812" cy="457200"/>
          </a:xfrm>
          <a:prstGeom prst="rect">
            <a:avLst/>
          </a:prstGeom>
          <a:solidFill>
            <a:srgbClr val="FFFFFF"/>
          </a:solidFill>
          <a:ln w="9525">
            <a:solidFill>
              <a:srgbClr val="000000"/>
            </a:solidFill>
            <a:miter lim="800000"/>
            <a:headEnd/>
            <a:tailEnd/>
          </a:ln>
        </p:spPr>
        <p:txBody>
          <a:bodyPr/>
          <a:lstStyle/>
          <a:p>
            <a:pPr algn="ctr">
              <a:spcAft>
                <a:spcPts val="1000"/>
              </a:spcAft>
            </a:pPr>
            <a:r>
              <a:rPr lang="ru-RU" sz="1200">
                <a:latin typeface="Times New Roman" pitchFamily="18" charset="0"/>
              </a:rPr>
              <a:t>Функциональные службы</a:t>
            </a:r>
            <a:endParaRPr lang="ru-RU"/>
          </a:p>
        </p:txBody>
      </p:sp>
      <p:sp>
        <p:nvSpPr>
          <p:cNvPr id="39945" name="Text Box 4"/>
          <p:cNvSpPr txBox="1">
            <a:spLocks noChangeArrowheads="1"/>
          </p:cNvSpPr>
          <p:nvPr/>
        </p:nvSpPr>
        <p:spPr bwMode="auto">
          <a:xfrm>
            <a:off x="4572000" y="3571875"/>
            <a:ext cx="1484313" cy="457200"/>
          </a:xfrm>
          <a:prstGeom prst="rect">
            <a:avLst/>
          </a:prstGeom>
          <a:solidFill>
            <a:srgbClr val="FFFFFF"/>
          </a:solidFill>
          <a:ln w="9525">
            <a:solidFill>
              <a:srgbClr val="000000"/>
            </a:solidFill>
            <a:miter lim="800000"/>
            <a:headEnd/>
            <a:tailEnd/>
          </a:ln>
        </p:spPr>
        <p:txBody>
          <a:bodyPr/>
          <a:lstStyle/>
          <a:p>
            <a:pPr algn="ctr">
              <a:spcAft>
                <a:spcPts val="1000"/>
              </a:spcAft>
            </a:pPr>
            <a:r>
              <a:rPr lang="ru-RU" sz="1200">
                <a:latin typeface="Times New Roman" pitchFamily="18" charset="0"/>
              </a:rPr>
              <a:t>Функциональные службы</a:t>
            </a:r>
            <a:endParaRPr lang="ru-RU"/>
          </a:p>
        </p:txBody>
      </p:sp>
      <p:sp>
        <p:nvSpPr>
          <p:cNvPr id="39946" name="Text Box 5"/>
          <p:cNvSpPr txBox="1">
            <a:spLocks noChangeArrowheads="1"/>
          </p:cNvSpPr>
          <p:nvPr/>
        </p:nvSpPr>
        <p:spPr bwMode="auto">
          <a:xfrm>
            <a:off x="6786563" y="3643313"/>
            <a:ext cx="1236662" cy="457200"/>
          </a:xfrm>
          <a:prstGeom prst="rect">
            <a:avLst/>
          </a:prstGeom>
          <a:solidFill>
            <a:srgbClr val="FFFFFF"/>
          </a:solidFill>
          <a:ln w="9525">
            <a:solidFill>
              <a:srgbClr val="000000"/>
            </a:solidFill>
            <a:miter lim="800000"/>
            <a:headEnd/>
            <a:tailEnd/>
          </a:ln>
        </p:spPr>
        <p:txBody>
          <a:bodyPr/>
          <a:lstStyle/>
          <a:p>
            <a:pPr algn="ctr">
              <a:spcAft>
                <a:spcPts val="1000"/>
              </a:spcAft>
            </a:pPr>
            <a:r>
              <a:rPr lang="ru-RU" sz="1200">
                <a:latin typeface="Times New Roman" pitchFamily="18" charset="0"/>
              </a:rPr>
              <a:t>Руководитель подразделения</a:t>
            </a:r>
            <a:endParaRPr lang="ru-RU"/>
          </a:p>
        </p:txBody>
      </p:sp>
      <p:sp>
        <p:nvSpPr>
          <p:cNvPr id="39947" name="Line 6"/>
          <p:cNvSpPr>
            <a:spLocks noChangeShapeType="1"/>
          </p:cNvSpPr>
          <p:nvPr/>
        </p:nvSpPr>
        <p:spPr bwMode="auto">
          <a:xfrm>
            <a:off x="1428750" y="4143375"/>
            <a:ext cx="0" cy="342900"/>
          </a:xfrm>
          <a:prstGeom prst="line">
            <a:avLst/>
          </a:prstGeom>
          <a:noFill/>
          <a:ln w="9525">
            <a:solidFill>
              <a:srgbClr val="000000"/>
            </a:solidFill>
            <a:round/>
            <a:headEnd/>
            <a:tailEnd/>
          </a:ln>
        </p:spPr>
        <p:txBody>
          <a:bodyPr/>
          <a:lstStyle/>
          <a:p>
            <a:endParaRPr lang="ru-RU"/>
          </a:p>
        </p:txBody>
      </p:sp>
      <p:sp>
        <p:nvSpPr>
          <p:cNvPr id="39948" name="Line 7"/>
          <p:cNvSpPr>
            <a:spLocks noChangeShapeType="1"/>
          </p:cNvSpPr>
          <p:nvPr/>
        </p:nvSpPr>
        <p:spPr bwMode="auto">
          <a:xfrm>
            <a:off x="7358063" y="4071938"/>
            <a:ext cx="0" cy="342900"/>
          </a:xfrm>
          <a:prstGeom prst="line">
            <a:avLst/>
          </a:prstGeom>
          <a:noFill/>
          <a:ln w="9525">
            <a:solidFill>
              <a:srgbClr val="000000"/>
            </a:solidFill>
            <a:round/>
            <a:headEnd/>
            <a:tailEnd/>
          </a:ln>
        </p:spPr>
        <p:txBody>
          <a:bodyPr/>
          <a:lstStyle/>
          <a:p>
            <a:endParaRPr lang="ru-RU"/>
          </a:p>
        </p:txBody>
      </p:sp>
      <p:sp>
        <p:nvSpPr>
          <p:cNvPr id="39949" name="Text Box 8"/>
          <p:cNvSpPr txBox="1">
            <a:spLocks noChangeArrowheads="1"/>
          </p:cNvSpPr>
          <p:nvPr/>
        </p:nvSpPr>
        <p:spPr bwMode="auto">
          <a:xfrm>
            <a:off x="785813" y="4500563"/>
            <a:ext cx="1331912" cy="342900"/>
          </a:xfrm>
          <a:prstGeom prst="rect">
            <a:avLst/>
          </a:prstGeom>
          <a:solidFill>
            <a:srgbClr val="FFFFFF"/>
          </a:solidFill>
          <a:ln w="9525">
            <a:solidFill>
              <a:srgbClr val="000000"/>
            </a:solidFill>
            <a:miter lim="800000"/>
            <a:headEnd/>
            <a:tailEnd/>
          </a:ln>
        </p:spPr>
        <p:txBody>
          <a:bodyPr/>
          <a:lstStyle/>
          <a:p>
            <a:pPr>
              <a:spcAft>
                <a:spcPts val="1000"/>
              </a:spcAft>
            </a:pPr>
            <a:r>
              <a:rPr lang="ru-RU" sz="1200">
                <a:latin typeface="Times New Roman" pitchFamily="18" charset="0"/>
              </a:rPr>
              <a:t>Подразделение</a:t>
            </a:r>
            <a:endParaRPr lang="ru-RU"/>
          </a:p>
        </p:txBody>
      </p:sp>
      <p:sp>
        <p:nvSpPr>
          <p:cNvPr id="39950" name="Text Box 9"/>
          <p:cNvSpPr txBox="1">
            <a:spLocks noChangeArrowheads="1"/>
          </p:cNvSpPr>
          <p:nvPr/>
        </p:nvSpPr>
        <p:spPr bwMode="auto">
          <a:xfrm>
            <a:off x="6715125" y="4429125"/>
            <a:ext cx="1331913" cy="342900"/>
          </a:xfrm>
          <a:prstGeom prst="rect">
            <a:avLst/>
          </a:prstGeom>
          <a:solidFill>
            <a:srgbClr val="FFFFFF"/>
          </a:solidFill>
          <a:ln w="9525">
            <a:solidFill>
              <a:srgbClr val="000000"/>
            </a:solidFill>
            <a:miter lim="800000"/>
            <a:headEnd/>
            <a:tailEnd/>
          </a:ln>
        </p:spPr>
        <p:txBody>
          <a:bodyPr/>
          <a:lstStyle/>
          <a:p>
            <a:pPr>
              <a:spcAft>
                <a:spcPts val="1000"/>
              </a:spcAft>
            </a:pPr>
            <a:r>
              <a:rPr lang="ru-RU" sz="1200">
                <a:latin typeface="Times New Roman" pitchFamily="18" charset="0"/>
              </a:rPr>
              <a:t>Подразделение</a:t>
            </a:r>
            <a:endParaRPr lang="ru-RU"/>
          </a:p>
        </p:txBody>
      </p:sp>
      <p:cxnSp>
        <p:nvCxnSpPr>
          <p:cNvPr id="39951" name="AutoShape 10"/>
          <p:cNvCxnSpPr>
            <a:cxnSpLocks noChangeShapeType="1"/>
          </p:cNvCxnSpPr>
          <p:nvPr/>
        </p:nvCxnSpPr>
        <p:spPr bwMode="auto">
          <a:xfrm flipH="1">
            <a:off x="1428750" y="4000500"/>
            <a:ext cx="3857625" cy="500063"/>
          </a:xfrm>
          <a:prstGeom prst="straightConnector1">
            <a:avLst/>
          </a:prstGeom>
          <a:noFill/>
          <a:ln w="9525">
            <a:solidFill>
              <a:srgbClr val="000000"/>
            </a:solidFill>
            <a:prstDash val="lgDash"/>
            <a:round/>
            <a:headEnd/>
            <a:tailEnd/>
          </a:ln>
        </p:spPr>
      </p:cxnSp>
      <p:cxnSp>
        <p:nvCxnSpPr>
          <p:cNvPr id="39952" name="AutoShape 11"/>
          <p:cNvCxnSpPr>
            <a:cxnSpLocks noChangeShapeType="1"/>
          </p:cNvCxnSpPr>
          <p:nvPr/>
        </p:nvCxnSpPr>
        <p:spPr bwMode="auto">
          <a:xfrm flipV="1">
            <a:off x="1428750" y="4000500"/>
            <a:ext cx="1928813" cy="500063"/>
          </a:xfrm>
          <a:prstGeom prst="straightConnector1">
            <a:avLst/>
          </a:prstGeom>
          <a:noFill/>
          <a:ln w="9525">
            <a:solidFill>
              <a:srgbClr val="000000"/>
            </a:solidFill>
            <a:prstDash val="lgDash"/>
            <a:round/>
            <a:headEnd/>
            <a:tailEnd/>
          </a:ln>
        </p:spPr>
      </p:cxnSp>
      <p:cxnSp>
        <p:nvCxnSpPr>
          <p:cNvPr id="39953" name="AutoShape 12"/>
          <p:cNvCxnSpPr>
            <a:cxnSpLocks noChangeShapeType="1"/>
          </p:cNvCxnSpPr>
          <p:nvPr/>
        </p:nvCxnSpPr>
        <p:spPr bwMode="auto">
          <a:xfrm>
            <a:off x="3286125" y="4000500"/>
            <a:ext cx="4071938" cy="428625"/>
          </a:xfrm>
          <a:prstGeom prst="straightConnector1">
            <a:avLst/>
          </a:prstGeom>
          <a:noFill/>
          <a:ln w="9525">
            <a:solidFill>
              <a:srgbClr val="000000"/>
            </a:solidFill>
            <a:prstDash val="lgDash"/>
            <a:round/>
            <a:headEnd/>
            <a:tailEnd/>
          </a:ln>
        </p:spPr>
      </p:cxnSp>
      <p:cxnSp>
        <p:nvCxnSpPr>
          <p:cNvPr id="39954" name="AutoShape 13"/>
          <p:cNvCxnSpPr>
            <a:cxnSpLocks noChangeShapeType="1"/>
          </p:cNvCxnSpPr>
          <p:nvPr/>
        </p:nvCxnSpPr>
        <p:spPr bwMode="auto">
          <a:xfrm>
            <a:off x="5286375" y="4000500"/>
            <a:ext cx="2071688" cy="428625"/>
          </a:xfrm>
          <a:prstGeom prst="straightConnector1">
            <a:avLst/>
          </a:prstGeom>
          <a:noFill/>
          <a:ln w="9525">
            <a:solidFill>
              <a:srgbClr val="000000"/>
            </a:solidFill>
            <a:prstDash val="lgDash"/>
            <a:round/>
            <a:headEnd/>
            <a:tailEnd/>
          </a:ln>
        </p:spPr>
      </p:cxnSp>
      <p:sp>
        <p:nvSpPr>
          <p:cNvPr id="39955" name="Rectangle 14"/>
          <p:cNvSpPr>
            <a:spLocks noChangeArrowheads="1"/>
          </p:cNvSpPr>
          <p:nvPr/>
        </p:nvSpPr>
        <p:spPr bwMode="auto">
          <a:xfrm>
            <a:off x="1500188" y="5214938"/>
            <a:ext cx="5573712" cy="338137"/>
          </a:xfrm>
          <a:prstGeom prst="rect">
            <a:avLst/>
          </a:prstGeom>
          <a:noFill/>
          <a:ln w="9525">
            <a:noFill/>
            <a:miter lim="800000"/>
            <a:headEnd/>
            <a:tailEnd/>
          </a:ln>
        </p:spPr>
        <p:txBody>
          <a:bodyPr wrap="none" anchor="ctr">
            <a:spAutoFit/>
          </a:bodyPr>
          <a:lstStyle/>
          <a:p>
            <a:pPr algn="ctr"/>
            <a:r>
              <a:rPr lang="ru-RU" sz="1600">
                <a:latin typeface="Times New Roman" pitchFamily="18" charset="0"/>
                <a:cs typeface="Times New Roman" pitchFamily="18" charset="0"/>
              </a:rPr>
              <a:t>Рисунок 3 -</a:t>
            </a:r>
            <a:r>
              <a:rPr lang="ru-RU" sz="1600" i="1">
                <a:latin typeface="Times New Roman" pitchFamily="18" charset="0"/>
                <a:cs typeface="Times New Roman" pitchFamily="18" charset="0"/>
              </a:rPr>
              <a:t>  </a:t>
            </a:r>
            <a:r>
              <a:rPr lang="ru-RU" sz="1600">
                <a:latin typeface="Times New Roman" pitchFamily="18" charset="0"/>
                <a:cs typeface="Times New Roman" pitchFamily="18" charset="0"/>
              </a:rPr>
              <a:t>Линейно-функциональная структура управления</a:t>
            </a:r>
            <a:endParaRPr lang="ru-RU" sz="16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857250"/>
            <a:ext cx="8401050" cy="5786438"/>
          </a:xfrm>
        </p:spPr>
        <p:txBody>
          <a:bodyPr>
            <a:normAutofit fontScale="92500" lnSpcReduction="20000"/>
          </a:bodyPr>
          <a:lstStyle/>
          <a:p>
            <a:pPr marL="274320" indent="-274320" algn="just" fontAlgn="auto">
              <a:spcAft>
                <a:spcPts val="0"/>
              </a:spcAft>
              <a:buClr>
                <a:schemeClr val="accent3"/>
              </a:buClr>
              <a:buFont typeface="Wingdings 2"/>
              <a:buChar char=""/>
              <a:defRPr/>
            </a:pPr>
            <a:r>
              <a:rPr lang="ru-RU" dirty="0" smtClean="0"/>
              <a:t>Весь сложный процесс проектирования организационной структуры управления можно разбить на ряд последовательных этапов.</a:t>
            </a:r>
          </a:p>
          <a:p>
            <a:pPr marL="274320" indent="-274320" algn="just" fontAlgn="auto">
              <a:spcAft>
                <a:spcPts val="0"/>
              </a:spcAft>
              <a:buClr>
                <a:schemeClr val="accent3"/>
              </a:buClr>
              <a:buFont typeface="Wingdings 2"/>
              <a:buNone/>
              <a:defRPr/>
            </a:pPr>
            <a:endParaRPr lang="ru-RU" dirty="0" smtClean="0"/>
          </a:p>
          <a:p>
            <a:pPr marL="274320" indent="-274320" algn="just" fontAlgn="auto">
              <a:spcAft>
                <a:spcPts val="0"/>
              </a:spcAft>
              <a:buClr>
                <a:schemeClr val="accent3"/>
              </a:buClr>
              <a:buFont typeface="Wingdings 2"/>
              <a:buChar char=""/>
              <a:defRPr/>
            </a:pPr>
            <a:r>
              <a:rPr lang="ru-RU" dirty="0" smtClean="0"/>
              <a:t>1.</a:t>
            </a:r>
            <a:r>
              <a:rPr lang="ru-RU" i="1" dirty="0" smtClean="0"/>
              <a:t> Разделение труда и специализация</a:t>
            </a:r>
            <a:r>
              <a:rPr lang="ru-RU" dirty="0" smtClean="0"/>
              <a:t>.</a:t>
            </a:r>
          </a:p>
          <a:p>
            <a:pPr marL="274320" indent="-274320" algn="just" fontAlgn="auto">
              <a:spcAft>
                <a:spcPts val="0"/>
              </a:spcAft>
              <a:buClr>
                <a:schemeClr val="accent3"/>
              </a:buClr>
              <a:buFont typeface="Wingdings 2"/>
              <a:buChar char=""/>
              <a:defRPr/>
            </a:pPr>
            <a:r>
              <a:rPr lang="ru-RU" dirty="0" smtClean="0"/>
              <a:t>2.</a:t>
            </a:r>
            <a:r>
              <a:rPr lang="ru-RU" i="1" dirty="0" smtClean="0"/>
              <a:t> </a:t>
            </a:r>
            <a:r>
              <a:rPr lang="ru-RU" i="1" dirty="0" err="1" smtClean="0"/>
              <a:t>Департаментализация</a:t>
            </a:r>
            <a:r>
              <a:rPr lang="ru-RU" i="1" dirty="0" smtClean="0"/>
              <a:t> и кооперация. </a:t>
            </a:r>
            <a:endParaRPr lang="ru-RU" dirty="0" smtClean="0"/>
          </a:p>
          <a:p>
            <a:pPr marL="274320" indent="-274320" algn="just" fontAlgn="auto">
              <a:spcAft>
                <a:spcPts val="0"/>
              </a:spcAft>
              <a:buClr>
                <a:schemeClr val="accent3"/>
              </a:buClr>
              <a:buFont typeface="Wingdings 2"/>
              <a:buChar char=""/>
              <a:defRPr/>
            </a:pPr>
            <a:r>
              <a:rPr lang="ru-RU" dirty="0" smtClean="0"/>
              <a:t>3. </a:t>
            </a:r>
            <a:r>
              <a:rPr lang="ru-RU" i="1" dirty="0" smtClean="0"/>
              <a:t>Установление связей между подразделениями и обеспечение координации</a:t>
            </a:r>
            <a:endParaRPr lang="ru-RU" dirty="0" smtClean="0"/>
          </a:p>
          <a:p>
            <a:pPr marL="274320" indent="-274320" algn="just" fontAlgn="auto">
              <a:spcAft>
                <a:spcPts val="0"/>
              </a:spcAft>
              <a:buClr>
                <a:schemeClr val="accent3"/>
              </a:buClr>
              <a:buFont typeface="Wingdings 2"/>
              <a:buChar char=""/>
              <a:defRPr/>
            </a:pPr>
            <a:r>
              <a:rPr lang="ru-RU" dirty="0" smtClean="0"/>
              <a:t>4.</a:t>
            </a:r>
            <a:r>
              <a:rPr lang="ru-RU" i="1" dirty="0" smtClean="0"/>
              <a:t> Определение масштабов</a:t>
            </a:r>
            <a:r>
              <a:rPr lang="ru-RU" dirty="0" smtClean="0"/>
              <a:t>.</a:t>
            </a:r>
          </a:p>
          <a:p>
            <a:pPr marL="274320" indent="-274320" algn="just" fontAlgn="auto">
              <a:spcAft>
                <a:spcPts val="0"/>
              </a:spcAft>
              <a:buClr>
                <a:schemeClr val="accent3"/>
              </a:buClr>
              <a:buFont typeface="Wingdings 2"/>
              <a:buChar char=""/>
              <a:defRPr/>
            </a:pPr>
            <a:r>
              <a:rPr lang="ru-RU" dirty="0" smtClean="0"/>
              <a:t>5. </a:t>
            </a:r>
            <a:r>
              <a:rPr lang="ru-RU" i="1" dirty="0" smtClean="0"/>
              <a:t>Построение иерархии организации и определение уровня ее </a:t>
            </a:r>
            <a:r>
              <a:rPr lang="ru-RU" i="1" dirty="0" err="1" smtClean="0"/>
              <a:t>звенности</a:t>
            </a:r>
            <a:r>
              <a:rPr lang="ru-RU" i="1" dirty="0" smtClean="0"/>
              <a:t>. </a:t>
            </a:r>
            <a:endParaRPr lang="ru-RU" dirty="0" smtClean="0"/>
          </a:p>
          <a:p>
            <a:pPr marL="274320" indent="-274320" algn="just" fontAlgn="auto">
              <a:spcAft>
                <a:spcPts val="0"/>
              </a:spcAft>
              <a:buClr>
                <a:schemeClr val="accent3"/>
              </a:buClr>
              <a:buFont typeface="Wingdings 2"/>
              <a:buChar char=""/>
              <a:defRPr/>
            </a:pPr>
            <a:r>
              <a:rPr lang="ru-RU" dirty="0" smtClean="0"/>
              <a:t>6. </a:t>
            </a:r>
            <a:r>
              <a:rPr lang="ru-RU" i="1" dirty="0" smtClean="0"/>
              <a:t>Распределение прав и ответственности</a:t>
            </a:r>
            <a:r>
              <a:rPr lang="ru-RU" dirty="0" smtClean="0"/>
              <a:t>.</a:t>
            </a:r>
          </a:p>
          <a:p>
            <a:pPr marL="274320" indent="-274320" algn="just" fontAlgn="auto">
              <a:spcAft>
                <a:spcPts val="0"/>
              </a:spcAft>
              <a:buClr>
                <a:schemeClr val="accent3"/>
              </a:buClr>
              <a:buFont typeface="Wingdings 2"/>
              <a:buChar char=""/>
              <a:defRPr/>
            </a:pPr>
            <a:r>
              <a:rPr lang="ru-RU" dirty="0" smtClean="0"/>
              <a:t>7. </a:t>
            </a:r>
            <a:r>
              <a:rPr lang="ru-RU" i="1" dirty="0" smtClean="0"/>
              <a:t>Определение уровня централизации или децентрализации. </a:t>
            </a:r>
            <a:endParaRPr lang="ru-RU" dirty="0" smtClean="0"/>
          </a:p>
          <a:p>
            <a:pPr marL="274320" indent="-274320" algn="just" fontAlgn="auto">
              <a:spcAft>
                <a:spcPts val="0"/>
              </a:spcAft>
              <a:buClr>
                <a:schemeClr val="accent3"/>
              </a:buClr>
              <a:buFont typeface="Wingdings 2"/>
              <a:buChar char=""/>
              <a:defRPr/>
            </a:pPr>
            <a:r>
              <a:rPr lang="ru-RU" dirty="0" smtClean="0"/>
              <a:t>8. </a:t>
            </a:r>
            <a:r>
              <a:rPr lang="ru-RU" i="1" dirty="0" smtClean="0"/>
              <a:t>Определение уровня дифференциации и интеграции работ. </a:t>
            </a:r>
            <a:endParaRPr lang="ru-R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Заголовок 1"/>
          <p:cNvSpPr>
            <a:spLocks noGrp="1"/>
          </p:cNvSpPr>
          <p:nvPr>
            <p:ph type="title"/>
          </p:nvPr>
        </p:nvSpPr>
        <p:spPr/>
        <p:txBody>
          <a:bodyPr/>
          <a:lstStyle/>
          <a:p>
            <a:r>
              <a:rPr lang="ru-RU" smtClean="0"/>
              <a:t>Контрольные вопросы:</a:t>
            </a:r>
          </a:p>
        </p:txBody>
      </p:sp>
      <p:sp>
        <p:nvSpPr>
          <p:cNvPr id="3" name="Содержимое 2"/>
          <p:cNvSpPr>
            <a:spLocks noGrp="1"/>
          </p:cNvSpPr>
          <p:nvPr>
            <p:ph idx="1"/>
          </p:nvPr>
        </p:nvSpPr>
        <p:spPr/>
        <p:txBody>
          <a:bodyPr>
            <a:normAutofit fontScale="85000" lnSpcReduction="20000"/>
          </a:bodyPr>
          <a:lstStyle/>
          <a:p>
            <a:pPr marL="274320" indent="-274320" fontAlgn="auto">
              <a:spcAft>
                <a:spcPts val="0"/>
              </a:spcAft>
              <a:buClr>
                <a:schemeClr val="accent3"/>
              </a:buClr>
              <a:buFont typeface="Wingdings 2"/>
              <a:buChar char=""/>
              <a:defRPr/>
            </a:pPr>
            <a:r>
              <a:rPr lang="ru-RU" dirty="0" smtClean="0"/>
              <a:t>1 Дайте определение предприятию. Каковы его признаки?</a:t>
            </a:r>
          </a:p>
          <a:p>
            <a:pPr marL="274320" indent="-274320" fontAlgn="auto">
              <a:spcAft>
                <a:spcPts val="0"/>
              </a:spcAft>
              <a:buClr>
                <a:schemeClr val="accent3"/>
              </a:buClr>
              <a:buFont typeface="Wingdings 2"/>
              <a:buChar char=""/>
              <a:defRPr/>
            </a:pPr>
            <a:r>
              <a:rPr lang="ru-RU" dirty="0" smtClean="0"/>
              <a:t>2 Назовите функции коммерции и торговли.</a:t>
            </a:r>
          </a:p>
          <a:p>
            <a:pPr marL="274320" indent="-274320" fontAlgn="auto">
              <a:spcAft>
                <a:spcPts val="0"/>
              </a:spcAft>
              <a:buClr>
                <a:schemeClr val="accent3"/>
              </a:buClr>
              <a:buFont typeface="Wingdings 2"/>
              <a:buChar char=""/>
              <a:defRPr/>
            </a:pPr>
            <a:r>
              <a:rPr lang="ru-RU" dirty="0" smtClean="0"/>
              <a:t>3 Назовите основные типы розничного предприятия. Какие классификационные признаки являются наиболее важными?</a:t>
            </a:r>
          </a:p>
          <a:p>
            <a:pPr marL="274320" indent="-274320" fontAlgn="auto">
              <a:spcAft>
                <a:spcPts val="0"/>
              </a:spcAft>
              <a:buClr>
                <a:schemeClr val="accent3"/>
              </a:buClr>
              <a:buFont typeface="Wingdings 2"/>
              <a:buChar char=""/>
              <a:defRPr/>
            </a:pPr>
            <a:r>
              <a:rPr lang="ru-RU" dirty="0" smtClean="0"/>
              <a:t>4 Каковы организационно-правовые формы торговых предприятий и чем обусловлено многообразие таких форм?</a:t>
            </a:r>
          </a:p>
          <a:p>
            <a:pPr marL="274320" indent="-274320" fontAlgn="auto">
              <a:spcAft>
                <a:spcPts val="0"/>
              </a:spcAft>
              <a:buClr>
                <a:schemeClr val="accent3"/>
              </a:buClr>
              <a:buFont typeface="Wingdings 2"/>
              <a:buChar char=""/>
              <a:defRPr/>
            </a:pPr>
            <a:r>
              <a:rPr lang="ru-RU" dirty="0" smtClean="0"/>
              <a:t>5 Охарактеризуйте состав и число учредителей и участников коммерческих структур.</a:t>
            </a:r>
          </a:p>
          <a:p>
            <a:pPr marL="274320" indent="-274320" fontAlgn="auto">
              <a:spcAft>
                <a:spcPts val="0"/>
              </a:spcAft>
              <a:buClr>
                <a:schemeClr val="accent3"/>
              </a:buClr>
              <a:buFont typeface="Wingdings 2"/>
              <a:buChar char=""/>
              <a:defRPr/>
            </a:pPr>
            <a:r>
              <a:rPr lang="ru-RU" dirty="0" smtClean="0"/>
              <a:t>6 Какие факторы влияют на выбор организационно- правовых форм в сфере торговли?</a:t>
            </a:r>
          </a:p>
          <a:p>
            <a:pPr marL="274320" indent="-274320" fontAlgn="auto">
              <a:spcAft>
                <a:spcPts val="0"/>
              </a:spcAft>
              <a:buClr>
                <a:schemeClr val="accent3"/>
              </a:buClr>
              <a:buFont typeface="Wingdings 2"/>
              <a:buChar char=""/>
              <a:defRPr/>
            </a:pPr>
            <a:r>
              <a:rPr lang="ru-RU" dirty="0" smtClean="0"/>
              <a:t>7 Дайте характеристику видов предприятий  оптовой торговли.</a:t>
            </a:r>
          </a:p>
          <a:p>
            <a:pPr marL="274320" indent="-274320" fontAlgn="auto">
              <a:spcAft>
                <a:spcPts val="0"/>
              </a:spcAft>
              <a:buClr>
                <a:schemeClr val="accent3"/>
              </a:buClr>
              <a:buFont typeface="Wingdings 2"/>
              <a:buChar char=""/>
              <a:defRPr/>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Заголовок 1"/>
          <p:cNvSpPr>
            <a:spLocks noGrp="1"/>
          </p:cNvSpPr>
          <p:nvPr>
            <p:ph type="title"/>
          </p:nvPr>
        </p:nvSpPr>
        <p:spPr>
          <a:xfrm>
            <a:off x="0" y="1357313"/>
            <a:ext cx="8496300" cy="1871662"/>
          </a:xfrm>
        </p:spPr>
        <p:txBody>
          <a:bodyPr/>
          <a:lstStyle/>
          <a:p>
            <a:pPr indent="449263" algn="ctr">
              <a:lnSpc>
                <a:spcPct val="115000"/>
              </a:lnSpc>
            </a:pPr>
            <a:r>
              <a:rPr lang="ru-RU" sz="2800" b="1" smtClean="0">
                <a:latin typeface="Cambria Math" pitchFamily="18" charset="0"/>
                <a:ea typeface="Cambria Math" pitchFamily="18" charset="0"/>
                <a:cs typeface="Times New Roman" pitchFamily="18" charset="0"/>
              </a:rPr>
              <a:t>1Торговое предприятие: экономическая сущность, функции</a:t>
            </a:r>
            <a:r>
              <a:rPr lang="ru-RU" sz="4800" smtClean="0">
                <a:ea typeface="Cambria Math" pitchFamily="18" charset="0"/>
                <a:cs typeface="Times New Roman" pitchFamily="18" charset="0"/>
              </a:rPr>
              <a:t/>
            </a:r>
            <a:br>
              <a:rPr lang="ru-RU" sz="4800" smtClean="0">
                <a:ea typeface="Cambria Math" pitchFamily="18" charset="0"/>
                <a:cs typeface="Times New Roman" pitchFamily="18" charset="0"/>
              </a:rPr>
            </a:br>
            <a:r>
              <a:rPr lang="ru-RU" sz="4500" b="1" smtClean="0">
                <a:latin typeface="Times New Roman" pitchFamily="18" charset="0"/>
                <a:ea typeface="Cambria Math" pitchFamily="18" charset="0"/>
                <a:cs typeface="Times New Roman" pitchFamily="18" charset="0"/>
              </a:rPr>
              <a:t>  </a:t>
            </a:r>
            <a:br>
              <a:rPr lang="ru-RU" sz="4500" b="1" smtClean="0">
                <a:latin typeface="Times New Roman" pitchFamily="18" charset="0"/>
                <a:ea typeface="Cambria Math" pitchFamily="18" charset="0"/>
                <a:cs typeface="Times New Roman" pitchFamily="18" charset="0"/>
              </a:rPr>
            </a:br>
            <a:endParaRPr lang="ru-RU" sz="4500" b="1" smtClean="0">
              <a:latin typeface="Times New Roman" pitchFamily="18" charset="0"/>
              <a:ea typeface="Cambria Math" pitchFamily="18" charset="0"/>
              <a:cs typeface="Times New Roman" pitchFamily="18" charset="0"/>
            </a:endParaRPr>
          </a:p>
        </p:txBody>
      </p:sp>
      <p:sp>
        <p:nvSpPr>
          <p:cNvPr id="3" name="Содержимое 2"/>
          <p:cNvSpPr>
            <a:spLocks noGrp="1"/>
          </p:cNvSpPr>
          <p:nvPr>
            <p:ph idx="1"/>
          </p:nvPr>
        </p:nvSpPr>
        <p:spPr>
          <a:xfrm>
            <a:off x="0" y="1785938"/>
            <a:ext cx="9144000" cy="5072062"/>
          </a:xfrm>
        </p:spPr>
        <p:txBody>
          <a:bodyPr>
            <a:normAutofit fontScale="70000" lnSpcReduction="20000"/>
          </a:bodyPr>
          <a:lstStyle/>
          <a:p>
            <a:pPr marL="274320" indent="-274320" algn="just" fontAlgn="auto">
              <a:spcAft>
                <a:spcPts val="0"/>
              </a:spcAft>
              <a:buClr>
                <a:schemeClr val="accent3"/>
              </a:buClr>
              <a:buFont typeface="Wingdings 2"/>
              <a:buChar char=""/>
              <a:defRPr/>
            </a:pPr>
            <a:r>
              <a:rPr lang="ru-RU" sz="3600" dirty="0" smtClean="0"/>
              <a:t>Диалектический метод познания предполагает выделение в объекте исследования – сфере обращения – первичного элемента. Его изучение позволяет, применяя метод научной абстракции, осмыслить логику развития всего объекта как составной части экономической системы. Таким первичным элементом можно считать торговое предприятие.</a:t>
            </a:r>
          </a:p>
          <a:p>
            <a:pPr marL="274320" indent="-274320" algn="just" fontAlgn="auto">
              <a:spcAft>
                <a:spcPts val="0"/>
              </a:spcAft>
              <a:buClr>
                <a:schemeClr val="accent3"/>
              </a:buClr>
              <a:buFont typeface="Wingdings 2"/>
              <a:buChar char=""/>
              <a:defRPr/>
            </a:pPr>
            <a:r>
              <a:rPr lang="ru-RU" sz="3600" b="1" i="1" dirty="0" smtClean="0"/>
              <a:t>Торговое предприятие</a:t>
            </a:r>
            <a:r>
              <a:rPr lang="ru-RU" sz="3600" b="1" dirty="0" smtClean="0"/>
              <a:t> </a:t>
            </a:r>
            <a:r>
              <a:rPr lang="ru-RU" sz="3600" dirty="0" smtClean="0"/>
              <a:t>– основное звено сферы обращения, обладающее хозяйственной и юридической самостоятельностью, осуществляющее продвижение товаров от производителей к потребителям посредством купли-продажи и реализующее собственные интересы на основе удовлетворения потребностей людей, представленных на рынке.</a:t>
            </a:r>
          </a:p>
          <a:p>
            <a:pPr marL="274320" indent="-274320" algn="ctr" fontAlgn="auto">
              <a:spcAft>
                <a:spcPts val="0"/>
              </a:spcAft>
              <a:buClr>
                <a:schemeClr val="accent3"/>
              </a:buClr>
              <a:buFont typeface="Wingdings 2"/>
              <a:buNone/>
              <a:defRPr/>
            </a:pPr>
            <a:endParaRPr lang="ru-RU" sz="3600"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4"/>
          <p:cNvSpPr>
            <a:spLocks noGrp="1"/>
          </p:cNvSpPr>
          <p:nvPr>
            <p:ph type="ctrTitle"/>
          </p:nvPr>
        </p:nvSpPr>
        <p:spPr/>
        <p:txBody>
          <a:bodyPr/>
          <a:lstStyle/>
          <a:p>
            <a:r>
              <a:rPr lang="ru-RU" smtClean="0">
                <a:latin typeface="Arial" charset="0"/>
              </a:rPr>
              <a:t>Спасибо за внимание!!!</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42938"/>
            <a:ext cx="8329613" cy="5681662"/>
          </a:xfrm>
        </p:spPr>
        <p:txBody>
          <a:bodyPr>
            <a:normAutofit fontScale="77500" lnSpcReduction="20000"/>
          </a:bodyPr>
          <a:lstStyle/>
          <a:p>
            <a:pPr marL="274320" indent="-274320" algn="just" fontAlgn="auto">
              <a:spcAft>
                <a:spcPts val="0"/>
              </a:spcAft>
              <a:buClr>
                <a:schemeClr val="accent3"/>
              </a:buClr>
              <a:buFont typeface="Wingdings 2"/>
              <a:buChar char=""/>
              <a:defRPr/>
            </a:pPr>
            <a:r>
              <a:rPr lang="ru-RU" dirty="0" smtClean="0"/>
              <a:t>С позиций общесистемного подхода принципиальной особенностью предприятия торговли как открытой системы является присутствие человека в качестве активного элемента системы. Это обстоятельство обусловило наличие у рассматриваемой системы особых свойств:</a:t>
            </a:r>
          </a:p>
          <a:p>
            <a:pPr marL="274320" indent="-274320" algn="just" fontAlgn="auto">
              <a:spcAft>
                <a:spcPts val="0"/>
              </a:spcAft>
              <a:buClr>
                <a:schemeClr val="accent3"/>
              </a:buClr>
              <a:buFont typeface="Wingdings 2"/>
              <a:buChar char=""/>
              <a:defRPr/>
            </a:pPr>
            <a:r>
              <a:rPr lang="ru-RU" dirty="0" smtClean="0"/>
              <a:t>• </a:t>
            </a:r>
            <a:r>
              <a:rPr lang="ru-RU" dirty="0" err="1" smtClean="0"/>
              <a:t>нестационарность</a:t>
            </a:r>
            <a:r>
              <a:rPr lang="ru-RU" dirty="0" smtClean="0"/>
              <a:t> отдельных параметров и стохастичность (вероятностный характер) ее поведения;</a:t>
            </a:r>
          </a:p>
          <a:p>
            <a:pPr marL="274320" indent="-274320" algn="just" fontAlgn="auto">
              <a:spcAft>
                <a:spcPts val="0"/>
              </a:spcAft>
              <a:buClr>
                <a:schemeClr val="accent3"/>
              </a:buClr>
              <a:buFont typeface="Wingdings 2"/>
              <a:buChar char=""/>
              <a:defRPr/>
            </a:pPr>
            <a:r>
              <a:rPr lang="ru-RU" dirty="0" smtClean="0"/>
              <a:t>• уникальность и неопределенность поведения системы в конкретных условиях при одновременном наличии у нее предельных возможностей, определяемых имеющимися ресурсами и структурными связями;</a:t>
            </a:r>
          </a:p>
          <a:p>
            <a:pPr marL="274320" indent="-274320" algn="just" fontAlgn="auto">
              <a:spcAft>
                <a:spcPts val="0"/>
              </a:spcAft>
              <a:buClr>
                <a:schemeClr val="accent3"/>
              </a:buClr>
              <a:buFont typeface="Wingdings 2"/>
              <a:buChar char=""/>
              <a:defRPr/>
            </a:pPr>
            <a:r>
              <a:rPr lang="ru-RU" dirty="0" smtClean="0"/>
              <a:t>• способность к самоорганизации, что выражается через:</a:t>
            </a:r>
          </a:p>
          <a:p>
            <a:pPr marL="274320" indent="-274320" algn="just" fontAlgn="auto">
              <a:spcAft>
                <a:spcPts val="0"/>
              </a:spcAft>
              <a:buClr>
                <a:schemeClr val="accent3"/>
              </a:buClr>
              <a:buFont typeface="Wingdings 2"/>
              <a:buChar char=""/>
              <a:defRPr/>
            </a:pPr>
            <a:r>
              <a:rPr lang="ru-RU" dirty="0" smtClean="0"/>
              <a:t>способность изменять свою структуру, сохраняя целостность, и формировать варианты поведения;</a:t>
            </a:r>
          </a:p>
          <a:p>
            <a:pPr marL="274320" indent="-274320" algn="just" fontAlgn="auto">
              <a:spcAft>
                <a:spcPts val="0"/>
              </a:spcAft>
              <a:buClr>
                <a:schemeClr val="accent3"/>
              </a:buClr>
              <a:buFont typeface="Wingdings 2"/>
              <a:buChar char=""/>
              <a:defRPr/>
            </a:pPr>
            <a:r>
              <a:rPr lang="ru-RU" dirty="0" smtClean="0"/>
              <a:t>способность противостоять </a:t>
            </a:r>
            <a:r>
              <a:rPr lang="ru-RU" dirty="0" err="1" smtClean="0"/>
              <a:t>энтропийным</a:t>
            </a:r>
            <a:r>
              <a:rPr lang="ru-RU" dirty="0" smtClean="0"/>
              <a:t> (разрушающим систему) тенденциям и генерировать </a:t>
            </a:r>
            <a:r>
              <a:rPr lang="ru-RU" dirty="0" err="1" smtClean="0"/>
              <a:t>неэнтропийные</a:t>
            </a:r>
            <a:r>
              <a:rPr lang="ru-RU" dirty="0" smtClean="0"/>
              <a:t> тенденции (развития);</a:t>
            </a:r>
          </a:p>
          <a:p>
            <a:pPr marL="274320" indent="-274320" algn="just" fontAlgn="auto">
              <a:spcAft>
                <a:spcPts val="0"/>
              </a:spcAft>
              <a:buClr>
                <a:schemeClr val="accent3"/>
              </a:buClr>
              <a:buFont typeface="Wingdings 2"/>
              <a:buChar char=""/>
              <a:defRPr/>
            </a:pPr>
            <a:r>
              <a:rPr lang="ru-RU" dirty="0" smtClean="0"/>
              <a:t>способность адаптироваться к изменяющимся условиям;</a:t>
            </a:r>
          </a:p>
          <a:p>
            <a:pPr marL="274320" indent="-274320" algn="just" fontAlgn="auto">
              <a:spcAft>
                <a:spcPts val="0"/>
              </a:spcAft>
              <a:buClr>
                <a:schemeClr val="accent3"/>
              </a:buClr>
              <a:buFont typeface="Wingdings 2"/>
              <a:buChar char=""/>
              <a:defRPr/>
            </a:pPr>
            <a:r>
              <a:rPr lang="ru-RU" dirty="0" smtClean="0"/>
              <a:t>способность и стремление к формированию целей внутри системы, к </a:t>
            </a:r>
            <a:r>
              <a:rPr lang="ru-RU" dirty="0" err="1" smtClean="0"/>
              <a:t>целеобразованию</a:t>
            </a:r>
            <a:r>
              <a:rPr lang="ru-RU" dirty="0" smtClean="0"/>
              <a:t>.</a:t>
            </a:r>
          </a:p>
          <a:p>
            <a:pPr marL="274320" indent="-274320" fontAlgn="auto">
              <a:spcAft>
                <a:spcPts val="0"/>
              </a:spcAft>
              <a:buClr>
                <a:schemeClr val="accent3"/>
              </a:buClr>
              <a:buFont typeface="Wingdings 2"/>
              <a:buChar char=""/>
              <a:defRPr/>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63" y="1143000"/>
            <a:ext cx="8229600" cy="1009650"/>
          </a:xfrm>
        </p:spPr>
        <p:txBody>
          <a:bodyPr>
            <a:normAutofit fontScale="90000"/>
          </a:bodyPr>
          <a:lstStyle/>
          <a:p>
            <a:pPr algn="ctr" fontAlgn="auto">
              <a:spcAft>
                <a:spcPts val="0"/>
              </a:spcAft>
              <a:defRPr/>
            </a:pPr>
            <a:r>
              <a:rPr lang="ru-RU" sz="3200" b="1" dirty="0" smtClean="0"/>
              <a:t>2 Организационные формы функционирования торгового предприятия</a:t>
            </a:r>
            <a:r>
              <a:rPr lang="ru-RU" sz="3200" dirty="0" smtClean="0"/>
              <a:t/>
            </a:r>
            <a:br>
              <a:rPr lang="ru-RU" sz="3200" dirty="0" smtClean="0"/>
            </a:br>
            <a:endParaRPr lang="ru-RU" sz="3200" dirty="0"/>
          </a:p>
        </p:txBody>
      </p:sp>
      <p:sp>
        <p:nvSpPr>
          <p:cNvPr id="3" name="Содержимое 2"/>
          <p:cNvSpPr>
            <a:spLocks noGrp="1"/>
          </p:cNvSpPr>
          <p:nvPr>
            <p:ph idx="1"/>
          </p:nvPr>
        </p:nvSpPr>
        <p:spPr/>
        <p:txBody>
          <a:bodyPr>
            <a:normAutofit fontScale="92500" lnSpcReduction="10000"/>
          </a:bodyPr>
          <a:lstStyle/>
          <a:p>
            <a:pPr marL="274320" indent="-274320" algn="just" fontAlgn="auto">
              <a:spcAft>
                <a:spcPts val="0"/>
              </a:spcAft>
              <a:buClr>
                <a:schemeClr val="accent3"/>
              </a:buClr>
              <a:buFont typeface="Wingdings 2"/>
              <a:buChar char=""/>
              <a:defRPr/>
            </a:pPr>
            <a:r>
              <a:rPr lang="ru-RU" dirty="0" smtClean="0"/>
              <a:t>Основными хозяйствующими субъектами на потребительском рынке, осуществляющими розничную продажу товаров, выступают торговые предприятия (юридические лица) и отдельные предприниматели (физические лица).</a:t>
            </a:r>
          </a:p>
          <a:p>
            <a:pPr marL="274320" indent="-274320" algn="just" fontAlgn="auto">
              <a:spcAft>
                <a:spcPts val="0"/>
              </a:spcAft>
              <a:buClr>
                <a:schemeClr val="accent3"/>
              </a:buClr>
              <a:buFont typeface="Wingdings 2"/>
              <a:buChar char=""/>
              <a:defRPr/>
            </a:pPr>
            <a:r>
              <a:rPr lang="ru-RU" dirty="0" smtClean="0"/>
              <a:t>Под торговым предприятием понимается самостоятельный хозяйствующий субъект с правами юридического лица, осуществляющий закупку и реализацию потребительских товаров, а также другие виды вспомогательной хозяйственной деятельности, не запрещенные законодательством и предусмотренные его уставом.</a:t>
            </a:r>
          </a:p>
          <a:p>
            <a:pPr marL="274320" indent="450215" algn="just" fontAlgn="auto">
              <a:lnSpc>
                <a:spcPct val="115000"/>
              </a:lnSpc>
              <a:spcAft>
                <a:spcPts val="0"/>
              </a:spcAft>
              <a:buClr>
                <a:schemeClr val="accent3"/>
              </a:buClr>
              <a:buFont typeface="Wingdings 2"/>
              <a:buChar char=""/>
              <a:defRPr/>
            </a:pPr>
            <a:endParaRPr lang="ru-RU" dirty="0" smtClean="0">
              <a:latin typeface="Calibri"/>
              <a:ea typeface="Times New Roman"/>
              <a:cs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50" y="500063"/>
            <a:ext cx="8715375" cy="6215062"/>
          </a:xfrm>
        </p:spPr>
        <p:txBody>
          <a:bodyPr>
            <a:normAutofit fontScale="85000" lnSpcReduction="10000"/>
          </a:bodyPr>
          <a:lstStyle/>
          <a:p>
            <a:pPr marL="274320" indent="-274320" algn="just" fontAlgn="auto">
              <a:spcAft>
                <a:spcPts val="0"/>
              </a:spcAft>
              <a:buClr>
                <a:schemeClr val="accent3"/>
              </a:buClr>
              <a:buFont typeface="Wingdings 2"/>
              <a:buChar char=""/>
              <a:defRPr/>
            </a:pPr>
            <a:r>
              <a:rPr lang="ru-RU" i="1" u="sng" dirty="0" smtClean="0">
                <a:solidFill>
                  <a:srgbClr val="FF0000"/>
                </a:solidFill>
              </a:rPr>
              <a:t>По формам создания и функционирования </a:t>
            </a:r>
            <a:r>
              <a:rPr lang="ru-RU" dirty="0" smtClean="0"/>
              <a:t>различают три принципиальных вида торговых предприятий, основанных на личной и коллективной формах собственности: индивидуальные, партнерские и корпоративные.</a:t>
            </a:r>
          </a:p>
          <a:p>
            <a:pPr marL="274320" indent="-274320" algn="just" fontAlgn="auto">
              <a:spcAft>
                <a:spcPts val="0"/>
              </a:spcAft>
              <a:buClr>
                <a:schemeClr val="accent3"/>
              </a:buClr>
              <a:buFont typeface="Wingdings 2"/>
              <a:buChar char=""/>
              <a:defRPr/>
            </a:pPr>
            <a:r>
              <a:rPr lang="ru-RU" i="1" dirty="0" smtClean="0"/>
              <a:t>1</a:t>
            </a:r>
            <a:r>
              <a:rPr lang="ru-RU" b="1" i="1" dirty="0" smtClean="0"/>
              <a:t>. Индивидуальное торговое предприятие</a:t>
            </a:r>
            <a:r>
              <a:rPr lang="ru-RU" b="1" dirty="0" smtClean="0"/>
              <a:t> </a:t>
            </a:r>
            <a:r>
              <a:rPr lang="ru-RU" dirty="0" smtClean="0"/>
              <a:t>представляет собой хозяйствующий субъект с правами юридического лица, созданный за счет капитала только одного предпринимателя (или членов одной семьи). </a:t>
            </a:r>
          </a:p>
          <a:p>
            <a:pPr marL="274320" indent="-274320" algn="just" fontAlgn="auto">
              <a:spcAft>
                <a:spcPts val="0"/>
              </a:spcAft>
              <a:buClr>
                <a:schemeClr val="accent3"/>
              </a:buClr>
              <a:buFont typeface="Wingdings 2"/>
              <a:buNone/>
              <a:defRPr/>
            </a:pPr>
            <a:r>
              <a:rPr lang="ru-RU" dirty="0" smtClean="0"/>
              <a:t>Такие предприятия в соответствии с действующим законодательством могут быть созданы в следующих организационно-правовых формах: </a:t>
            </a:r>
          </a:p>
          <a:p>
            <a:pPr marL="274320" indent="-274320" algn="just" fontAlgn="auto">
              <a:spcAft>
                <a:spcPts val="0"/>
              </a:spcAft>
              <a:buClr>
                <a:schemeClr val="accent3"/>
              </a:buClr>
              <a:buFont typeface="Wingdings 2"/>
              <a:buNone/>
              <a:defRPr/>
            </a:pPr>
            <a:r>
              <a:rPr lang="ru-RU" dirty="0" smtClean="0"/>
              <a:t>а) индивидуальное предприятие, основанное на личной собственности физического лица и исключительно на его труде; </a:t>
            </a:r>
          </a:p>
          <a:p>
            <a:pPr marL="274320" indent="-274320" algn="just" fontAlgn="auto">
              <a:spcAft>
                <a:spcPts val="0"/>
              </a:spcAft>
              <a:buClr>
                <a:schemeClr val="accent3"/>
              </a:buClr>
              <a:buFont typeface="Wingdings 2"/>
              <a:buNone/>
              <a:defRPr/>
            </a:pPr>
            <a:r>
              <a:rPr lang="ru-RU" dirty="0" smtClean="0"/>
              <a:t>б) семейное предприятие, основанное на семейной собственности и использовании труда членов одной семьи, проживающих совместно;</a:t>
            </a:r>
          </a:p>
          <a:p>
            <a:pPr marL="274320" indent="-274320" algn="just" fontAlgn="auto">
              <a:spcAft>
                <a:spcPts val="0"/>
              </a:spcAft>
              <a:buClr>
                <a:schemeClr val="accent3"/>
              </a:buClr>
              <a:buFont typeface="Wingdings 2"/>
              <a:buNone/>
              <a:defRPr/>
            </a:pPr>
            <a:r>
              <a:rPr lang="ru-RU" dirty="0" smtClean="0"/>
              <a:t>в) частное предприятие, основанное на личной собственности физического лица, но с правом найма рабочей силы.</a:t>
            </a:r>
          </a:p>
          <a:p>
            <a:pPr marL="274320" indent="-274320" fontAlgn="auto">
              <a:spcAft>
                <a:spcPts val="0"/>
              </a:spcAft>
              <a:buClr>
                <a:schemeClr val="accent3"/>
              </a:buClr>
              <a:buFont typeface="Wingdings 2"/>
              <a:buChar char=""/>
              <a:defRPr/>
            </a:pPr>
            <a:endParaRPr lang="ru-RU" dirty="0" smtClean="0"/>
          </a:p>
          <a:p>
            <a:pPr marL="274320" indent="-274320" fontAlgn="auto">
              <a:spcAft>
                <a:spcPts val="0"/>
              </a:spcAft>
              <a:buClr>
                <a:schemeClr val="accent3"/>
              </a:buClr>
              <a:buFont typeface="Wingdings 2"/>
              <a:buChar char=""/>
              <a:defRPr/>
            </a:pP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88" y="714375"/>
            <a:ext cx="8572500" cy="6143625"/>
          </a:xfrm>
        </p:spPr>
        <p:txBody>
          <a:bodyPr>
            <a:normAutofit fontScale="92500"/>
          </a:bodyPr>
          <a:lstStyle/>
          <a:p>
            <a:pPr marL="274320" indent="-274320" fontAlgn="auto">
              <a:spcAft>
                <a:spcPts val="0"/>
              </a:spcAft>
              <a:buClr>
                <a:schemeClr val="accent3"/>
              </a:buClr>
              <a:buFont typeface="Wingdings 2"/>
              <a:buChar char=""/>
              <a:defRPr/>
            </a:pPr>
            <a:r>
              <a:rPr lang="ru-RU" b="1" dirty="0" smtClean="0"/>
              <a:t>2. </a:t>
            </a:r>
            <a:r>
              <a:rPr lang="ru-RU" b="1" i="1" dirty="0" smtClean="0"/>
              <a:t>Партнерское торговое предприятие</a:t>
            </a:r>
            <a:r>
              <a:rPr lang="ru-RU" b="1" dirty="0" smtClean="0"/>
              <a:t> </a:t>
            </a:r>
            <a:r>
              <a:rPr lang="ru-RU" dirty="0" smtClean="0"/>
              <a:t>представляет собой хозяйствующий субъект с правами юридического лица, созданный для осуществления совместной деятельности двумя и более предпринимателями, объединившими свой капитал.</a:t>
            </a:r>
          </a:p>
          <a:p>
            <a:pPr marL="274320" indent="-274320" fontAlgn="auto">
              <a:spcAft>
                <a:spcPts val="0"/>
              </a:spcAft>
              <a:buClr>
                <a:schemeClr val="accent3"/>
              </a:buClr>
              <a:buFont typeface="Wingdings 2"/>
              <a:buChar char=""/>
              <a:defRPr/>
            </a:pPr>
            <a:r>
              <a:rPr lang="ru-RU" dirty="0" smtClean="0"/>
              <a:t>Каждый из партнеров является представителем торгового предприятия и несет имущественную ответственность по его обязательствам. В соответствии с действующим законодательством партнерские торговые предприятия создаются в следующих организационно-правовых формах:</a:t>
            </a:r>
          </a:p>
          <a:p>
            <a:pPr marL="274320" indent="-274320" fontAlgn="auto">
              <a:spcAft>
                <a:spcPts val="0"/>
              </a:spcAft>
              <a:buClr>
                <a:schemeClr val="accent3"/>
              </a:buClr>
              <a:buFont typeface="Wingdings 2"/>
              <a:buChar char=""/>
              <a:defRPr/>
            </a:pPr>
            <a:r>
              <a:rPr lang="ru-RU" dirty="0" smtClean="0"/>
              <a:t>а) полное товарищество;</a:t>
            </a:r>
          </a:p>
          <a:p>
            <a:pPr marL="274320" indent="-274320" fontAlgn="auto">
              <a:spcAft>
                <a:spcPts val="0"/>
              </a:spcAft>
              <a:buClr>
                <a:schemeClr val="accent3"/>
              </a:buClr>
              <a:buFont typeface="Wingdings 2"/>
              <a:buChar char=""/>
              <a:defRPr/>
            </a:pPr>
            <a:r>
              <a:rPr lang="ru-RU" dirty="0" smtClean="0"/>
              <a:t>б) товарищества с ограниченной ответственностью;</a:t>
            </a:r>
          </a:p>
          <a:p>
            <a:pPr marL="274320" indent="-274320" fontAlgn="auto">
              <a:spcAft>
                <a:spcPts val="0"/>
              </a:spcAft>
              <a:buClr>
                <a:schemeClr val="accent3"/>
              </a:buClr>
              <a:buFont typeface="Wingdings 2"/>
              <a:buChar char=""/>
              <a:defRPr/>
            </a:pPr>
            <a:r>
              <a:rPr lang="ru-RU" dirty="0" smtClean="0"/>
              <a:t>в) товарищества с дополнительной ответственностью; </a:t>
            </a:r>
          </a:p>
          <a:p>
            <a:pPr marL="274320" indent="-274320" fontAlgn="auto">
              <a:spcAft>
                <a:spcPts val="0"/>
              </a:spcAft>
              <a:buClr>
                <a:schemeClr val="accent3"/>
              </a:buClr>
              <a:buFont typeface="Wingdings 2"/>
              <a:buChar char=""/>
              <a:defRPr/>
            </a:pPr>
            <a:r>
              <a:rPr lang="ru-RU" dirty="0" smtClean="0"/>
              <a:t>г) коммандитное общество</a:t>
            </a:r>
          </a:p>
          <a:p>
            <a:pPr marL="274320" indent="-274320" fontAlgn="auto">
              <a:spcAft>
                <a:spcPts val="0"/>
              </a:spcAft>
              <a:buClr>
                <a:schemeClr val="accent3"/>
              </a:buClr>
              <a:buFont typeface="Wingdings 2"/>
              <a:buChar char=""/>
              <a:defRPr/>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50" y="642938"/>
            <a:ext cx="8401050" cy="5895975"/>
          </a:xfrm>
        </p:spPr>
        <p:txBody>
          <a:bodyPr>
            <a:normAutofit fontScale="92500" lnSpcReduction="20000"/>
          </a:bodyPr>
          <a:lstStyle/>
          <a:p>
            <a:pPr marL="274320" indent="-274320" algn="just" fontAlgn="auto">
              <a:spcAft>
                <a:spcPts val="0"/>
              </a:spcAft>
              <a:buClr>
                <a:schemeClr val="accent3"/>
              </a:buClr>
              <a:buFont typeface="Wingdings 2"/>
              <a:buChar char=""/>
              <a:defRPr/>
            </a:pPr>
            <a:r>
              <a:rPr lang="ru-RU" b="1" dirty="0" smtClean="0"/>
              <a:t>3. </a:t>
            </a:r>
            <a:r>
              <a:rPr lang="ru-RU" b="1" i="1" dirty="0" smtClean="0"/>
              <a:t>Корпоративное торговое </a:t>
            </a:r>
            <a:r>
              <a:rPr lang="ru-RU" i="1" dirty="0" smtClean="0"/>
              <a:t>предприятие</a:t>
            </a:r>
            <a:r>
              <a:rPr lang="ru-RU" dirty="0" smtClean="0"/>
              <a:t> представляет собой хозяйствующий субъект с правами юридического лица, созданный в форме акционерного общества. Такое общество имеет уставной фонд, поделенный на определенное количество акций одинаковой номинальной стоимости, и несет ответственность по обязательствам только в пределах своего имущества. Высшим органом управления акционерным обществом является общее собрание его акционеров.</a:t>
            </a:r>
          </a:p>
          <a:p>
            <a:pPr marL="274320" indent="-274320" algn="just" fontAlgn="auto">
              <a:spcAft>
                <a:spcPts val="0"/>
              </a:spcAft>
              <a:buClr>
                <a:schemeClr val="accent3"/>
              </a:buClr>
              <a:buFont typeface="Wingdings 2"/>
              <a:buChar char=""/>
              <a:defRPr/>
            </a:pPr>
            <a:r>
              <a:rPr lang="ru-RU" dirty="0" smtClean="0"/>
              <a:t>Исполнительным органом, осуществляющим оперативное управление, является правление акционерного общества во главе с его председателем. В акционерном обществе может быть создан наблюдательный, осуществляющий контроль за деятельностью правления. Минимальный размер уставного фонда торгового предприятия, создаваемого в форме акционерного общества, регулируются государством. </a:t>
            </a:r>
          </a:p>
          <a:p>
            <a:pPr marL="274320" indent="-274320" fontAlgn="auto">
              <a:spcAft>
                <a:spcPts val="0"/>
              </a:spcAft>
              <a:buClr>
                <a:schemeClr val="accent3"/>
              </a:buClr>
              <a:buFont typeface="Wingdings 2"/>
              <a:buChar char=""/>
              <a:defRPr/>
            </a:pP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0063" y="785813"/>
            <a:ext cx="8472487" cy="6072187"/>
          </a:xfrm>
        </p:spPr>
        <p:txBody>
          <a:bodyPr>
            <a:normAutofit fontScale="85000" lnSpcReduction="10000"/>
          </a:bodyPr>
          <a:lstStyle/>
          <a:p>
            <a:pPr marL="274320" indent="-274320" algn="just" fontAlgn="auto">
              <a:spcAft>
                <a:spcPts val="0"/>
              </a:spcAft>
              <a:buClr>
                <a:schemeClr val="accent3"/>
              </a:buClr>
              <a:buFont typeface="Wingdings 2"/>
              <a:buNone/>
              <a:defRPr/>
            </a:pPr>
            <a:r>
              <a:rPr lang="ru-RU" dirty="0" smtClean="0"/>
              <a:t>Выбор конкретных организационно- правовых  форм учредителями торгового предприятия осуществляется обычно в два этапа:</a:t>
            </a:r>
          </a:p>
          <a:p>
            <a:pPr marL="274320" indent="-274320" algn="just" fontAlgn="auto">
              <a:spcAft>
                <a:spcPts val="0"/>
              </a:spcAft>
              <a:buClr>
                <a:schemeClr val="accent3"/>
              </a:buClr>
              <a:buFont typeface="Wingdings 2"/>
              <a:buChar char=""/>
              <a:defRPr/>
            </a:pPr>
            <a:r>
              <a:rPr lang="ru-RU" b="1" u="sng" dirty="0" smtClean="0">
                <a:solidFill>
                  <a:srgbClr val="C00000"/>
                </a:solidFill>
              </a:rPr>
              <a:t>На первом этапе</a:t>
            </a:r>
            <a:r>
              <a:rPr lang="ru-RU" b="1" dirty="0" smtClean="0">
                <a:solidFill>
                  <a:srgbClr val="C00000"/>
                </a:solidFill>
              </a:rPr>
              <a:t> </a:t>
            </a:r>
            <a:r>
              <a:rPr lang="ru-RU" dirty="0" smtClean="0"/>
              <a:t>определяется принципиальный вид торгового предприятия (индивидуальное, партнерское, корпоративное), в рамках которого будет избрана та или иная организационно-правовая форма его деятельности. В этих целях должны быть подробно рассмотрены преимущества и недостатки создания и функционирования торговых предприятий различных видов. </a:t>
            </a:r>
          </a:p>
          <a:p>
            <a:pPr marL="274320" indent="-274320" algn="just" fontAlgn="auto">
              <a:spcAft>
                <a:spcPts val="0"/>
              </a:spcAft>
              <a:buClr>
                <a:schemeClr val="accent3"/>
              </a:buClr>
              <a:buFont typeface="Wingdings 2"/>
              <a:buChar char=""/>
              <a:defRPr/>
            </a:pPr>
            <a:r>
              <a:rPr lang="ru-RU" i="1" dirty="0" smtClean="0"/>
              <a:t>Индивидуальные предприятия </a:t>
            </a:r>
            <a:r>
              <a:rPr lang="ru-RU" dirty="0" smtClean="0"/>
              <a:t>являются наиболее эффективной формой функционирования относительно небольших по размерам торговых предприятий, реализующих одну или несколько однородных групп продовольственных или непродовольственных товаров. По мере накопления предпринимателями необходимого стартового капитала этот вид может быть использован и для создания средних по размерам торговых предприятий.</a:t>
            </a:r>
          </a:p>
          <a:p>
            <a:pPr marL="274320" indent="-274320" fontAlgn="auto">
              <a:spcAft>
                <a:spcPts val="0"/>
              </a:spcAft>
              <a:buClr>
                <a:schemeClr val="accent3"/>
              </a:buClr>
              <a:buFont typeface="Wingdings 2"/>
              <a:buChar char=""/>
              <a:defRPr/>
            </a:pP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167</TotalTime>
  <Words>2404</Words>
  <Application>Microsoft Office PowerPoint</Application>
  <PresentationFormat>Экран (4:3)</PresentationFormat>
  <Paragraphs>185</Paragraphs>
  <Slides>30</Slides>
  <Notes>0</Notes>
  <HiddenSlides>0</HiddenSlides>
  <MMClips>0</MMClips>
  <ScaleCrop>false</ScaleCrop>
  <HeadingPairs>
    <vt:vector size="6" baseType="variant">
      <vt:variant>
        <vt:lpstr>Использованные шрифты</vt:lpstr>
      </vt:variant>
      <vt:variant>
        <vt:i4>7</vt:i4>
      </vt:variant>
      <vt:variant>
        <vt:lpstr>Шаблон оформления</vt:lpstr>
      </vt:variant>
      <vt:variant>
        <vt:i4>4</vt:i4>
      </vt:variant>
      <vt:variant>
        <vt:lpstr>Заголовки слайдов</vt:lpstr>
      </vt:variant>
      <vt:variant>
        <vt:i4>30</vt:i4>
      </vt:variant>
    </vt:vector>
  </HeadingPairs>
  <TitlesOfParts>
    <vt:vector size="41" baseType="lpstr">
      <vt:lpstr>Constantia</vt:lpstr>
      <vt:lpstr>Arial</vt:lpstr>
      <vt:lpstr>Calibri</vt:lpstr>
      <vt:lpstr>Wingdings 2</vt:lpstr>
      <vt:lpstr>Cambria Math</vt:lpstr>
      <vt:lpstr>Times New Roman</vt:lpstr>
      <vt:lpstr>Wingdings</vt:lpstr>
      <vt:lpstr>Поток</vt:lpstr>
      <vt:lpstr>Поток</vt:lpstr>
      <vt:lpstr>Поток</vt:lpstr>
      <vt:lpstr>Поток</vt:lpstr>
      <vt:lpstr>Слайд 1</vt:lpstr>
      <vt:lpstr>Вопросы:</vt:lpstr>
      <vt:lpstr>1Торговое предприятие: экономическая сущность, функции    </vt:lpstr>
      <vt:lpstr>Слайд 4</vt:lpstr>
      <vt:lpstr>2 Организационные формы функционирования торгового предприятия </vt:lpstr>
      <vt:lpstr>Слайд 6</vt:lpstr>
      <vt:lpstr>Слайд 7</vt:lpstr>
      <vt:lpstr>Слайд 8</vt:lpstr>
      <vt:lpstr>Слайд 9</vt:lpstr>
      <vt:lpstr>Слайд 10</vt:lpstr>
      <vt:lpstr>Слайд 11</vt:lpstr>
      <vt:lpstr>Слайд 12</vt:lpstr>
      <vt:lpstr>3 Виды оптовых торговых предприятий </vt:lpstr>
      <vt:lpstr>Слайд 14</vt:lpstr>
      <vt:lpstr>Слайд 15</vt:lpstr>
      <vt:lpstr>Слайд 16</vt:lpstr>
      <vt:lpstr>Слайд 17</vt:lpstr>
      <vt:lpstr>4 Типология розничных торговых предприятий </vt:lpstr>
      <vt:lpstr>Слайд 19</vt:lpstr>
      <vt:lpstr>Виды розничных предприятий. </vt:lpstr>
      <vt:lpstr>Слайд 21</vt:lpstr>
      <vt:lpstr>Слайд 22</vt:lpstr>
      <vt:lpstr>5 Организационные структуры управления торговыми предприятиями </vt:lpstr>
      <vt:lpstr>Слайд 24</vt:lpstr>
      <vt:lpstr>Слайд 25</vt:lpstr>
      <vt:lpstr>Слайд 26</vt:lpstr>
      <vt:lpstr>Слайд 27</vt:lpstr>
      <vt:lpstr>Слайд 28</vt:lpstr>
      <vt:lpstr>Контрольные вопросы:</vt:lpstr>
      <vt:lpstr>Спасибо за внимание!!!</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Роль торговли в формировании потребительского рынка</dc:title>
  <dc:creator>Alia</dc:creator>
  <cp:lastModifiedBy>пользователь</cp:lastModifiedBy>
  <cp:revision>23</cp:revision>
  <dcterms:created xsi:type="dcterms:W3CDTF">2013-12-07T03:54:15Z</dcterms:created>
  <dcterms:modified xsi:type="dcterms:W3CDTF">2013-12-10T08:47:26Z</dcterms:modified>
</cp:coreProperties>
</file>