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29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2FE99-A0EA-4EEC-A48F-E0D2A676706A}" type="doc">
      <dgm:prSet loTypeId="urn:microsoft.com/office/officeart/2005/8/layout/vList6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1426526-4884-45C2-9C3A-D18BFEBA9B53}">
      <dgm:prSet phldrT="[Текст]"/>
      <dgm:spPr/>
      <dgm:t>
        <a:bodyPr/>
        <a:lstStyle/>
        <a:p>
          <a:r>
            <a:rPr lang="ru-RU" dirty="0" smtClean="0"/>
            <a:t>монетаристская</a:t>
          </a:r>
          <a:endParaRPr lang="ru-RU" dirty="0"/>
        </a:p>
      </dgm:t>
    </dgm:pt>
    <dgm:pt modelId="{571DF185-F34A-4E41-A7BE-F335D7774D63}" type="parTrans" cxnId="{7BBF0876-F636-4933-BAA1-3E6AA821AFE3}">
      <dgm:prSet/>
      <dgm:spPr/>
      <dgm:t>
        <a:bodyPr/>
        <a:lstStyle/>
        <a:p>
          <a:endParaRPr lang="ru-RU"/>
        </a:p>
      </dgm:t>
    </dgm:pt>
    <dgm:pt modelId="{991F66EB-61DE-4EDA-A532-1DD70820AC68}" type="sibTrans" cxnId="{7BBF0876-F636-4933-BAA1-3E6AA821AFE3}">
      <dgm:prSet/>
      <dgm:spPr/>
      <dgm:t>
        <a:bodyPr/>
        <a:lstStyle/>
        <a:p>
          <a:endParaRPr lang="ru-RU"/>
        </a:p>
      </dgm:t>
    </dgm:pt>
    <dgm:pt modelId="{896DD5D6-7CE4-40D8-AEF2-7EEBE27EFE4B}">
      <dgm:prSet phldrT="[Текст]"/>
      <dgm:spPr/>
      <dgm:t>
        <a:bodyPr/>
        <a:lstStyle/>
        <a:p>
          <a:r>
            <a:rPr lang="ru-RU" dirty="0" smtClean="0"/>
            <a:t>исходит из минимального уровня государственного регулирования рыночных отношений</a:t>
          </a:r>
          <a:endParaRPr lang="ru-RU" dirty="0"/>
        </a:p>
      </dgm:t>
    </dgm:pt>
    <dgm:pt modelId="{FA134076-7A61-41AB-9A9B-5B44602EFCB2}" type="parTrans" cxnId="{C7D22153-29C7-410F-B6C7-DC9C296B18F5}">
      <dgm:prSet/>
      <dgm:spPr/>
      <dgm:t>
        <a:bodyPr/>
        <a:lstStyle/>
        <a:p>
          <a:endParaRPr lang="ru-RU"/>
        </a:p>
      </dgm:t>
    </dgm:pt>
    <dgm:pt modelId="{899CD92F-012B-427A-91E7-069C9D997AD2}" type="sibTrans" cxnId="{C7D22153-29C7-410F-B6C7-DC9C296B18F5}">
      <dgm:prSet/>
      <dgm:spPr/>
      <dgm:t>
        <a:bodyPr/>
        <a:lstStyle/>
        <a:p>
          <a:endParaRPr lang="ru-RU"/>
        </a:p>
      </dgm:t>
    </dgm:pt>
    <dgm:pt modelId="{501453E2-A310-4ECC-AA80-FDF8C8BABE2D}">
      <dgm:prSet phldrT="[Текст]"/>
      <dgm:spPr/>
      <dgm:t>
        <a:bodyPr/>
        <a:lstStyle/>
        <a:p>
          <a:r>
            <a:rPr lang="ru-RU" dirty="0" smtClean="0"/>
            <a:t>кейнсианская</a:t>
          </a:r>
          <a:endParaRPr lang="ru-RU" dirty="0"/>
        </a:p>
      </dgm:t>
    </dgm:pt>
    <dgm:pt modelId="{10E928C0-F1E5-4D51-96E4-5C6CF5D2DE60}" type="parTrans" cxnId="{0FF36150-24A8-4498-98CB-F5DDD58B7DFB}">
      <dgm:prSet/>
      <dgm:spPr/>
      <dgm:t>
        <a:bodyPr/>
        <a:lstStyle/>
        <a:p>
          <a:endParaRPr lang="ru-RU"/>
        </a:p>
      </dgm:t>
    </dgm:pt>
    <dgm:pt modelId="{0C974A90-1E04-455B-8695-0EFFE63862B4}" type="sibTrans" cxnId="{0FF36150-24A8-4498-98CB-F5DDD58B7DFB}">
      <dgm:prSet/>
      <dgm:spPr/>
      <dgm:t>
        <a:bodyPr/>
        <a:lstStyle/>
        <a:p>
          <a:endParaRPr lang="ru-RU"/>
        </a:p>
      </dgm:t>
    </dgm:pt>
    <dgm:pt modelId="{BFB29D70-9CB4-4149-AB0B-87A0D831A266}">
      <dgm:prSet phldrT="[Текст]"/>
      <dgm:spPr/>
      <dgm:t>
        <a:bodyPr/>
        <a:lstStyle/>
        <a:p>
          <a:r>
            <a:rPr lang="ru-RU" dirty="0" smtClean="0"/>
            <a:t>состоит в том, что государство должно основательно регулировать рыночные отношения</a:t>
          </a:r>
          <a:endParaRPr lang="ru-RU" dirty="0"/>
        </a:p>
      </dgm:t>
    </dgm:pt>
    <dgm:pt modelId="{2AFFA54F-B63D-4A1A-A5DC-7B7E828F6CF5}" type="parTrans" cxnId="{65C83085-887F-4F49-832A-C3CC1BFDBFE9}">
      <dgm:prSet/>
      <dgm:spPr/>
      <dgm:t>
        <a:bodyPr/>
        <a:lstStyle/>
        <a:p>
          <a:endParaRPr lang="ru-RU"/>
        </a:p>
      </dgm:t>
    </dgm:pt>
    <dgm:pt modelId="{2E8F3638-6AD0-4BC0-8366-45A1954FFB71}" type="sibTrans" cxnId="{65C83085-887F-4F49-832A-C3CC1BFDBFE9}">
      <dgm:prSet/>
      <dgm:spPr/>
      <dgm:t>
        <a:bodyPr/>
        <a:lstStyle/>
        <a:p>
          <a:endParaRPr lang="ru-RU"/>
        </a:p>
      </dgm:t>
    </dgm:pt>
    <dgm:pt modelId="{E7CCF336-E228-4B09-868E-FF9E18E8B6DE}" type="pres">
      <dgm:prSet presAssocID="{8A22FE99-A0EA-4EEC-A48F-E0D2A676706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40A380-6FA0-4DAD-ABC3-C129F6BEF50B}" type="pres">
      <dgm:prSet presAssocID="{71426526-4884-45C2-9C3A-D18BFEBA9B53}" presName="linNode" presStyleCnt="0"/>
      <dgm:spPr/>
    </dgm:pt>
    <dgm:pt modelId="{1696530D-C086-4212-9D4C-77B9438E5256}" type="pres">
      <dgm:prSet presAssocID="{71426526-4884-45C2-9C3A-D18BFEBA9B5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BAF34-4780-4E35-8369-440F0DE7AFF7}" type="pres">
      <dgm:prSet presAssocID="{71426526-4884-45C2-9C3A-D18BFEBA9B5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2762E-AFB4-4258-A0F8-5FF2ADF71A50}" type="pres">
      <dgm:prSet presAssocID="{991F66EB-61DE-4EDA-A532-1DD70820AC68}" presName="spacing" presStyleCnt="0"/>
      <dgm:spPr/>
    </dgm:pt>
    <dgm:pt modelId="{2E3C6DCA-0D7C-4951-8098-ABD40E233A0F}" type="pres">
      <dgm:prSet presAssocID="{501453E2-A310-4ECC-AA80-FDF8C8BABE2D}" presName="linNode" presStyleCnt="0"/>
      <dgm:spPr/>
    </dgm:pt>
    <dgm:pt modelId="{77CF209E-1859-4ED8-A7D4-31A9E640F14E}" type="pres">
      <dgm:prSet presAssocID="{501453E2-A310-4ECC-AA80-FDF8C8BABE2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14A3A-8E7D-4823-9C26-3E3688A324D8}" type="pres">
      <dgm:prSet presAssocID="{501453E2-A310-4ECC-AA80-FDF8C8BABE2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BF0876-F636-4933-BAA1-3E6AA821AFE3}" srcId="{8A22FE99-A0EA-4EEC-A48F-E0D2A676706A}" destId="{71426526-4884-45C2-9C3A-D18BFEBA9B53}" srcOrd="0" destOrd="0" parTransId="{571DF185-F34A-4E41-A7BE-F335D7774D63}" sibTransId="{991F66EB-61DE-4EDA-A532-1DD70820AC68}"/>
    <dgm:cxn modelId="{65C83085-887F-4F49-832A-C3CC1BFDBFE9}" srcId="{501453E2-A310-4ECC-AA80-FDF8C8BABE2D}" destId="{BFB29D70-9CB4-4149-AB0B-87A0D831A266}" srcOrd="0" destOrd="0" parTransId="{2AFFA54F-B63D-4A1A-A5DC-7B7E828F6CF5}" sibTransId="{2E8F3638-6AD0-4BC0-8366-45A1954FFB71}"/>
    <dgm:cxn modelId="{02BCF833-7DAD-4E71-9C5F-AB202369D37B}" type="presOf" srcId="{896DD5D6-7CE4-40D8-AEF2-7EEBE27EFE4B}" destId="{473BAF34-4780-4E35-8369-440F0DE7AFF7}" srcOrd="0" destOrd="0" presId="urn:microsoft.com/office/officeart/2005/8/layout/vList6"/>
    <dgm:cxn modelId="{C7D22153-29C7-410F-B6C7-DC9C296B18F5}" srcId="{71426526-4884-45C2-9C3A-D18BFEBA9B53}" destId="{896DD5D6-7CE4-40D8-AEF2-7EEBE27EFE4B}" srcOrd="0" destOrd="0" parTransId="{FA134076-7A61-41AB-9A9B-5B44602EFCB2}" sibTransId="{899CD92F-012B-427A-91E7-069C9D997AD2}"/>
    <dgm:cxn modelId="{2C0C8B8A-2AA7-43ED-B704-5E66E81694E4}" type="presOf" srcId="{71426526-4884-45C2-9C3A-D18BFEBA9B53}" destId="{1696530D-C086-4212-9D4C-77B9438E5256}" srcOrd="0" destOrd="0" presId="urn:microsoft.com/office/officeart/2005/8/layout/vList6"/>
    <dgm:cxn modelId="{07C2D370-E037-4AB7-9652-15846E6F6DEF}" type="presOf" srcId="{BFB29D70-9CB4-4149-AB0B-87A0D831A266}" destId="{2F714A3A-8E7D-4823-9C26-3E3688A324D8}" srcOrd="0" destOrd="0" presId="urn:microsoft.com/office/officeart/2005/8/layout/vList6"/>
    <dgm:cxn modelId="{0FF36150-24A8-4498-98CB-F5DDD58B7DFB}" srcId="{8A22FE99-A0EA-4EEC-A48F-E0D2A676706A}" destId="{501453E2-A310-4ECC-AA80-FDF8C8BABE2D}" srcOrd="1" destOrd="0" parTransId="{10E928C0-F1E5-4D51-96E4-5C6CF5D2DE60}" sibTransId="{0C974A90-1E04-455B-8695-0EFFE63862B4}"/>
    <dgm:cxn modelId="{0D4CCEAC-CCC0-4808-AC4F-5921373EB564}" type="presOf" srcId="{8A22FE99-A0EA-4EEC-A48F-E0D2A676706A}" destId="{E7CCF336-E228-4B09-868E-FF9E18E8B6DE}" srcOrd="0" destOrd="0" presId="urn:microsoft.com/office/officeart/2005/8/layout/vList6"/>
    <dgm:cxn modelId="{C58933FF-3BD4-4664-85F0-B8A531007868}" type="presOf" srcId="{501453E2-A310-4ECC-AA80-FDF8C8BABE2D}" destId="{77CF209E-1859-4ED8-A7D4-31A9E640F14E}" srcOrd="0" destOrd="0" presId="urn:microsoft.com/office/officeart/2005/8/layout/vList6"/>
    <dgm:cxn modelId="{DF7B5EAB-824E-4882-8292-0584FD1B89DF}" type="presParOf" srcId="{E7CCF336-E228-4B09-868E-FF9E18E8B6DE}" destId="{7E40A380-6FA0-4DAD-ABC3-C129F6BEF50B}" srcOrd="0" destOrd="0" presId="urn:microsoft.com/office/officeart/2005/8/layout/vList6"/>
    <dgm:cxn modelId="{E1D4F900-1AC9-46F2-97F6-3025837DFDA7}" type="presParOf" srcId="{7E40A380-6FA0-4DAD-ABC3-C129F6BEF50B}" destId="{1696530D-C086-4212-9D4C-77B9438E5256}" srcOrd="0" destOrd="0" presId="urn:microsoft.com/office/officeart/2005/8/layout/vList6"/>
    <dgm:cxn modelId="{E89226A2-6DAD-487D-9663-1E19120DFCC9}" type="presParOf" srcId="{7E40A380-6FA0-4DAD-ABC3-C129F6BEF50B}" destId="{473BAF34-4780-4E35-8369-440F0DE7AFF7}" srcOrd="1" destOrd="0" presId="urn:microsoft.com/office/officeart/2005/8/layout/vList6"/>
    <dgm:cxn modelId="{824D00FA-3559-40C9-AEB4-46BFE7F80D39}" type="presParOf" srcId="{E7CCF336-E228-4B09-868E-FF9E18E8B6DE}" destId="{7F72762E-AFB4-4258-A0F8-5FF2ADF71A50}" srcOrd="1" destOrd="0" presId="urn:microsoft.com/office/officeart/2005/8/layout/vList6"/>
    <dgm:cxn modelId="{345A8CE3-8199-4C3F-B515-725489869CF1}" type="presParOf" srcId="{E7CCF336-E228-4B09-868E-FF9E18E8B6DE}" destId="{2E3C6DCA-0D7C-4951-8098-ABD40E233A0F}" srcOrd="2" destOrd="0" presId="urn:microsoft.com/office/officeart/2005/8/layout/vList6"/>
    <dgm:cxn modelId="{16AE70DE-5C0B-4321-8F33-F6019C35CDAE}" type="presParOf" srcId="{2E3C6DCA-0D7C-4951-8098-ABD40E233A0F}" destId="{77CF209E-1859-4ED8-A7D4-31A9E640F14E}" srcOrd="0" destOrd="0" presId="urn:microsoft.com/office/officeart/2005/8/layout/vList6"/>
    <dgm:cxn modelId="{4871E6C2-B337-43F4-8913-5A4F6D738E24}" type="presParOf" srcId="{2E3C6DCA-0D7C-4951-8098-ABD40E233A0F}" destId="{2F714A3A-8E7D-4823-9C26-3E3688A324D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BAF34-4780-4E35-8369-440F0DE7AFF7}">
      <dsp:nvSpPr>
        <dsp:cNvPr id="0" name=""/>
        <dsp:cNvSpPr/>
      </dsp:nvSpPr>
      <dsp:spPr>
        <a:xfrm>
          <a:off x="3291839" y="617"/>
          <a:ext cx="4937760" cy="24069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55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исходит из минимального уровня государственного регулирования рыночных отношений</a:t>
          </a:r>
          <a:endParaRPr lang="ru-RU" sz="2500" kern="1200" dirty="0"/>
        </a:p>
      </dsp:txBody>
      <dsp:txXfrm>
        <a:off x="3291839" y="301486"/>
        <a:ext cx="4035152" cy="1805217"/>
      </dsp:txXfrm>
    </dsp:sp>
    <dsp:sp modelId="{1696530D-C086-4212-9D4C-77B9438E5256}">
      <dsp:nvSpPr>
        <dsp:cNvPr id="0" name=""/>
        <dsp:cNvSpPr/>
      </dsp:nvSpPr>
      <dsp:spPr>
        <a:xfrm>
          <a:off x="0" y="617"/>
          <a:ext cx="3291840" cy="240695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монетаристская</a:t>
          </a:r>
          <a:endParaRPr lang="ru-RU" sz="2900" kern="1200" dirty="0"/>
        </a:p>
      </dsp:txBody>
      <dsp:txXfrm>
        <a:off x="117498" y="118115"/>
        <a:ext cx="3056844" cy="2171959"/>
      </dsp:txXfrm>
    </dsp:sp>
    <dsp:sp modelId="{2F714A3A-8E7D-4823-9C26-3E3688A324D8}">
      <dsp:nvSpPr>
        <dsp:cNvPr id="0" name=""/>
        <dsp:cNvSpPr/>
      </dsp:nvSpPr>
      <dsp:spPr>
        <a:xfrm>
          <a:off x="3291839" y="2648267"/>
          <a:ext cx="4937760" cy="24069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55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состоит в том, что государство должно основательно регулировать рыночные отношения</a:t>
          </a:r>
          <a:endParaRPr lang="ru-RU" sz="2500" kern="1200" dirty="0"/>
        </a:p>
      </dsp:txBody>
      <dsp:txXfrm>
        <a:off x="3291839" y="2949136"/>
        <a:ext cx="4035152" cy="1805217"/>
      </dsp:txXfrm>
    </dsp:sp>
    <dsp:sp modelId="{77CF209E-1859-4ED8-A7D4-31A9E640F14E}">
      <dsp:nvSpPr>
        <dsp:cNvPr id="0" name=""/>
        <dsp:cNvSpPr/>
      </dsp:nvSpPr>
      <dsp:spPr>
        <a:xfrm>
          <a:off x="0" y="2648267"/>
          <a:ext cx="3291840" cy="240695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780526"/>
                <a:satOff val="-45086"/>
                <a:lumOff val="4953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780526"/>
                <a:satOff val="-45086"/>
                <a:lumOff val="49539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780526"/>
                <a:satOff val="-45086"/>
                <a:lumOff val="4953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780526"/>
              <a:satOff val="-45086"/>
              <a:lumOff val="495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кейнсианская</a:t>
          </a:r>
          <a:endParaRPr lang="ru-RU" sz="2900" kern="1200" dirty="0"/>
        </a:p>
      </dsp:txBody>
      <dsp:txXfrm>
        <a:off x="117498" y="2765765"/>
        <a:ext cx="3056844" cy="2171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4977D6-3085-4568-A850-D8A44F886C1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402F82-2F05-4C66-9CB1-4E63CF12B17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21392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i="1" u="sng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effectLst/>
              </a:rPr>
              <a:t>Государственное регулирование торговой деятельности</a:t>
            </a:r>
            <a:r>
              <a:rPr lang="ru-RU" sz="4000" u="sng" dirty="0" smtClean="0">
                <a:solidFill>
                  <a:schemeClr val="tx1"/>
                </a:solidFill>
              </a:rPr>
              <a:t/>
            </a:r>
            <a:br>
              <a:rPr lang="ru-RU" sz="4000" u="sng" dirty="0" smtClean="0">
                <a:solidFill>
                  <a:schemeClr val="tx1"/>
                </a:solidFill>
              </a:rPr>
            </a:br>
            <a:endParaRPr lang="ru-RU" sz="4000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Цель: </a:t>
            </a:r>
            <a:r>
              <a:rPr lang="ru-RU" dirty="0"/>
              <a:t>Уяснить роль государства в регулировании потребительского рынка 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7696" y="26064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/>
              <a:t>Тема 3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nde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47532" t="1956"/>
          <a:stretch>
            <a:fillRect/>
          </a:stretch>
        </p:blipFill>
        <p:spPr>
          <a:xfrm>
            <a:off x="4728908" y="0"/>
            <a:ext cx="3707904" cy="3609181"/>
          </a:xfrm>
        </p:spPr>
      </p:pic>
      <p:sp>
        <p:nvSpPr>
          <p:cNvPr id="6" name="TextBox 5"/>
          <p:cNvSpPr txBox="1"/>
          <p:nvPr/>
        </p:nvSpPr>
        <p:spPr>
          <a:xfrm>
            <a:off x="754618" y="980728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Государственное регулирование</a:t>
            </a:r>
            <a:endParaRPr lang="ru-RU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043608" y="2204864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851920" y="2204864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5573" y="3083589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Субъект</a:t>
            </a:r>
            <a:r>
              <a:rPr lang="ru-RU" sz="2400" dirty="0" smtClean="0">
                <a:solidFill>
                  <a:schemeClr val="accent1"/>
                </a:solidFill>
              </a:rPr>
              <a:t> - </a:t>
            </a:r>
            <a:r>
              <a:rPr lang="ru-RU" sz="2400" dirty="0"/>
              <a:t>государство, законодательные органы, общественные организации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3212976"/>
            <a:ext cx="48280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Объект </a:t>
            </a:r>
            <a:r>
              <a:rPr lang="ru-RU" sz="2400" dirty="0" smtClean="0">
                <a:solidFill>
                  <a:schemeClr val="accent1"/>
                </a:solidFill>
              </a:rPr>
              <a:t>- </a:t>
            </a:r>
            <a:r>
              <a:rPr lang="ru-RU" sz="2400" dirty="0"/>
              <a:t>экономические, организационные и управленческие отношения в сфере торговли на уровне субъектов хозяйствования в виде оптовых и розничных торговых компаний,  их объединений в виде торгово-промышленных групп, торговых сетей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345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Цели, задачи и принципы государственного регулирования торговли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i="1" u="sng" dirty="0">
                <a:solidFill>
                  <a:schemeClr val="accent1">
                    <a:lumMod val="50000"/>
                  </a:schemeClr>
                </a:solidFill>
              </a:rPr>
              <a:t>Цели регулирования торговой деятельности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r>
              <a:rPr lang="ru-RU" dirty="0">
                <a:solidFill>
                  <a:srgbClr val="0070C0"/>
                </a:solidFill>
              </a:rPr>
              <a:t>- удовлетворение потребностей населения в товарах и развитие   торговой инфраструктуры;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 организация торгового обслуживания и общественного питания; </a:t>
            </a:r>
          </a:p>
          <a:p>
            <a:r>
              <a:rPr lang="ru-RU" dirty="0">
                <a:solidFill>
                  <a:srgbClr val="002060"/>
                </a:solidFill>
              </a:rPr>
              <a:t>- содействие развитию и совершенствованию торговой деятельности в Республике Казахстан; </a:t>
            </a:r>
          </a:p>
          <a:p>
            <a:r>
              <a:rPr lang="ru-RU" dirty="0">
                <a:solidFill>
                  <a:srgbClr val="0070C0"/>
                </a:solidFill>
              </a:rPr>
              <a:t>- обеспечение условий для интеграции Республики Казахстан в мировую систему торговли; </a:t>
            </a:r>
          </a:p>
          <a:p>
            <a:r>
              <a:rPr lang="ru-RU" dirty="0">
                <a:solidFill>
                  <a:srgbClr val="0070C0"/>
                </a:solidFill>
              </a:rPr>
              <a:t>-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повышение конкурентоспособности отечественных товаров на внешних рынках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7039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u="sng" dirty="0">
                <a:solidFill>
                  <a:srgbClr val="002060"/>
                </a:solidFill>
              </a:rPr>
              <a:t>Задачи государственного регулирования: </a:t>
            </a:r>
          </a:p>
          <a:p>
            <a:r>
              <a:rPr lang="ru-RU" dirty="0">
                <a:solidFill>
                  <a:srgbClr val="002060"/>
                </a:solidFill>
              </a:rPr>
              <a:t>- установление правил торговли, обязательных для всех субъектов хозяйствования, которые осуществляют торговую деятельность на территории республики. Единство норм и правил обеспечивает условие для конкуренции и обслуживания населения на высоком уровне;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создание условий, благоприятствующих продовольственной безопасности страны;</a:t>
            </a:r>
          </a:p>
          <a:p>
            <a:r>
              <a:rPr lang="ru-RU" dirty="0">
                <a:solidFill>
                  <a:schemeClr val="accent1"/>
                </a:solidFill>
              </a:rPr>
              <a:t>- стимулирование собственного производителя и разработка мер по защите отечественного рынка;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- проведение государственной политики в области подготовки и повышение квалификации кадров для торговли согласно требованиям перспективного развития сферы торгового обслуживания;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401" y="487025"/>
            <a:ext cx="85689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b="1" dirty="0" smtClean="0"/>
              <a:t>стимулирование </a:t>
            </a:r>
            <a:r>
              <a:rPr lang="ru-RU" sz="2400" b="1" dirty="0"/>
              <a:t>торговой деятельности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при помощи государственного субсидирования, предоставления льготного налогообложения и других мер, способствующих гармоническому развитию всех направления торгового обслуживания населения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сбор </a:t>
            </a:r>
            <a:r>
              <a:rPr lang="ru-RU" sz="2400" b="1" dirty="0"/>
              <a:t>информации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разработка прогнозов поведения потребительского рынка страны, развитие торговли с целью удовлетворения потребности населения в товарах и услугах на современном этапе и на перспективу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государственное </a:t>
            </a:r>
            <a:r>
              <a:rPr lang="ru-RU" sz="2400" b="1" dirty="0"/>
              <a:t>инспектирование качества товаров и услуг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предлагаемых торговыми организациями и физическими лицами, независимо от ведомственной подчиненности и форм собственности.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9073008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0B0F0"/>
                </a:solidFill>
              </a:rPr>
              <a:t> </a:t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b="1" dirty="0">
                <a:solidFill>
                  <a:srgbClr val="00B0F0"/>
                </a:solidFill>
              </a:rPr>
              <a:t>Формы и методы регулирования торговой деятельности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3012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i="1" u="sng" dirty="0">
                <a:solidFill>
                  <a:srgbClr val="002060"/>
                </a:solidFill>
              </a:rPr>
              <a:t>В государственном регулировании рыночной экономики существует 2 основных направления: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- регламентация рынка путем создания свода правил и ограничений рыночной деятельности </a:t>
            </a:r>
            <a:r>
              <a:rPr lang="ru-RU" sz="2400" i="1" dirty="0"/>
              <a:t>- осуществляется посредством государственного планирования, издания правительством нормативно-правовых </a:t>
            </a:r>
            <a:r>
              <a:rPr lang="ru-RU" sz="2400" i="1" dirty="0" smtClean="0"/>
              <a:t>актов;</a:t>
            </a:r>
            <a:endParaRPr lang="ru-RU" sz="2400" i="1" dirty="0"/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- государственное регулирование рынка посредством изъятия части прибыли, дохода через систему налогообложения и других платежей в бюджеты</a:t>
            </a:r>
            <a:r>
              <a:rPr lang="ru-RU" sz="2400" i="1" dirty="0"/>
              <a:t> - осуществляется через распределение части национального дохода в интересах общегосударственных нужд.</a:t>
            </a:r>
          </a:p>
          <a:p>
            <a:endParaRPr lang="ru-RU" sz="24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892480" cy="5760640"/>
          </a:xfrm>
        </p:spPr>
        <p:txBody>
          <a:bodyPr>
            <a:noAutofit/>
          </a:bodyPr>
          <a:lstStyle/>
          <a:p>
            <a:r>
              <a:rPr lang="ru-RU" sz="2800" b="1" i="1" u="sng" dirty="0"/>
              <a:t>Методы прямого воздействия предполагают </a:t>
            </a:r>
            <a:r>
              <a:rPr lang="ru-RU" sz="2400" i="1" dirty="0">
                <a:solidFill>
                  <a:srgbClr val="002060"/>
                </a:solidFill>
              </a:rPr>
              <a:t>вмешательство государства в функционирование рыночного механизма, в частности, в процессы ценообразования, политику </a:t>
            </a:r>
            <a:r>
              <a:rPr lang="ru-RU" sz="2400" i="1" dirty="0" smtClean="0">
                <a:solidFill>
                  <a:srgbClr val="002060"/>
                </a:solidFill>
              </a:rPr>
              <a:t>доходов: </a:t>
            </a:r>
            <a:r>
              <a:rPr lang="ru-RU" sz="2400" i="1" dirty="0">
                <a:solidFill>
                  <a:srgbClr val="002060"/>
                </a:solidFill>
              </a:rPr>
              <a:t>замораживание или допуск в определенных размерах роста цен, ограничений изменений показателей в кредитно-денежной системе, использование квот, таможенных пошлин и других.</a:t>
            </a:r>
          </a:p>
          <a:p>
            <a:r>
              <a:rPr lang="ru-RU" sz="2400" b="1" i="1" u="sng" dirty="0" smtClean="0"/>
              <a:t>Косвенные </a:t>
            </a:r>
            <a:r>
              <a:rPr lang="ru-RU" sz="2400" b="1" i="1" u="sng" dirty="0"/>
              <a:t>методы регулирования предполагают </a:t>
            </a:r>
            <a:r>
              <a:rPr lang="ru-RU" sz="2400" i="1" dirty="0">
                <a:solidFill>
                  <a:srgbClr val="002060"/>
                </a:solidFill>
              </a:rPr>
              <a:t>опосредованное воздействие на торговые компании. Это косвенные мероприятия финансовой и кредитно-денежной политики, налоги, субсидии, стимулирование экспорта, валютные меры, индикативное планирование и другие меры воздействия. Они ориентированы на создание условий для деятельности определенных экономических субъектов, стимулирование их </a:t>
            </a:r>
            <a:r>
              <a:rPr lang="ru-RU" sz="2400" i="1" dirty="0" smtClean="0">
                <a:solidFill>
                  <a:srgbClr val="002060"/>
                </a:solidFill>
              </a:rPr>
              <a:t>развития.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487888"/>
          </a:xfrm>
        </p:spPr>
        <p:txBody>
          <a:bodyPr>
            <a:noAutofit/>
          </a:bodyPr>
          <a:lstStyle/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Правовые формы регулирования </a:t>
            </a:r>
            <a:r>
              <a:rPr lang="ru-RU" sz="2800" dirty="0"/>
              <a:t>предназначены для придания рыночным отношениям цивилизованных форм. Любая деятельность предполагает соблюдения норм и права, устанавливающих общеобязательные или возможные варианты поведения. В процессе распределения товаров возникает множество проблем, урегулировать которые можно только на правовой основе. </a:t>
            </a:r>
            <a:endParaRPr lang="ru-RU" sz="2800" dirty="0" smtClean="0"/>
          </a:p>
          <a:p>
            <a:r>
              <a:rPr lang="ru-RU" sz="2800" b="1" u="sng" dirty="0" smtClean="0"/>
              <a:t>Переход </a:t>
            </a:r>
            <a:r>
              <a:rPr lang="ru-RU" sz="2800" b="1" u="sng" dirty="0"/>
              <a:t>к рыночной экономике </a:t>
            </a:r>
            <a:r>
              <a:rPr lang="ru-RU" sz="2800" dirty="0"/>
              <a:t>потребовал коренного изменения законодательства, которые регулирует деятельность субъектов хозяйствования.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>
                <a:solidFill>
                  <a:schemeClr val="bg2">
                    <a:lumMod val="25000"/>
                  </a:schemeClr>
                </a:solidFill>
              </a:rPr>
              <a:t>Экономическое регулирование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торговли имеют в своей основе воздействие на материальные  интересы субъектов, образующих тот или иной канал распределения товаров. В основном оно носит косвенный характер, хотя и не исключено в отдельных случаях прямое воздействие со стороны государства, в частности, в процессе директивного планирования.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527" y="980728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Ценовой фактор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является одним из основных при решении вопросов рационального размещения производства, поэтому, выполняя данную функцию, цена во многом определяет географию распределения товаров.</a:t>
            </a:r>
          </a:p>
          <a:p>
            <a:pPr algn="ctr"/>
            <a:r>
              <a:rPr lang="ru-RU" sz="2400" b="1" dirty="0"/>
              <a:t>В зависимости от участия государства в их регулировании цены делятся:</a:t>
            </a:r>
          </a:p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400" u="sng" dirty="0">
                <a:solidFill>
                  <a:schemeClr val="tx2">
                    <a:lumMod val="75000"/>
                  </a:schemeClr>
                </a:solidFill>
              </a:rPr>
              <a:t>на фиксируемые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устанавливаемые государством на конкретном уровне по ограниченному кругу товаров;</a:t>
            </a:r>
          </a:p>
          <a:p>
            <a:pPr algn="ctr"/>
            <a:r>
              <a:rPr lang="ru-RU" sz="2400" u="sng" dirty="0">
                <a:solidFill>
                  <a:schemeClr val="tx2">
                    <a:lumMod val="75000"/>
                  </a:schemeClr>
                </a:solidFill>
              </a:rPr>
              <a:t>- регулируемые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по которым государство устанавливаются определенные ограничения;</a:t>
            </a:r>
          </a:p>
          <a:p>
            <a:pPr algn="ctr"/>
            <a:r>
              <a:rPr lang="ru-RU" sz="2400" u="sng" dirty="0">
                <a:solidFill>
                  <a:schemeClr val="tx2">
                    <a:lumMod val="75000"/>
                  </a:schemeClr>
                </a:solidFill>
              </a:rPr>
              <a:t>- свободные,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формируемые на рынке под воздействием спроса и предложения.</a:t>
            </a:r>
          </a:p>
          <a:p>
            <a:pPr algn="ctr"/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9170" b="2090"/>
          <a:stretch>
            <a:fillRect/>
          </a:stretch>
        </p:blipFill>
        <p:spPr>
          <a:xfrm>
            <a:off x="6228184" y="1039798"/>
            <a:ext cx="2376264" cy="5818202"/>
          </a:xfr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1424970"/>
            <a:ext cx="615617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2060"/>
                </a:solidFill>
              </a:rPr>
              <a:t>В условиях перехода к рынку в регулировании торговли </a:t>
            </a:r>
            <a:r>
              <a:rPr lang="ru-RU" sz="3200" b="1" i="1" u="sng" dirty="0">
                <a:solidFill>
                  <a:srgbClr val="002060"/>
                </a:solidFill>
              </a:rPr>
              <a:t>существенно возрастает роль финансовых рычагов: </a:t>
            </a:r>
            <a:r>
              <a:rPr lang="ru-RU" sz="2800" dirty="0">
                <a:solidFill>
                  <a:srgbClr val="002060"/>
                </a:solidFill>
              </a:rPr>
              <a:t>государственное финансирование отдельных предприятий и отраслей, налоги, пошлины, льготы и субсидии. </a:t>
            </a:r>
            <a:endParaRPr lang="ru-RU" sz="2800" dirty="0" smtClean="0">
              <a:solidFill>
                <a:srgbClr val="002060"/>
              </a:solidFill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Необходимость государственного регулирования торговой деятельности</a:t>
            </a:r>
          </a:p>
          <a:p>
            <a:r>
              <a:rPr lang="ru-RU" dirty="0"/>
              <a:t>2 Цели, задачи и принципы государственного регулирования торговли</a:t>
            </a:r>
          </a:p>
          <a:p>
            <a:r>
              <a:rPr lang="ru-RU" dirty="0"/>
              <a:t>3 Формы и методы регулирования торговой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Контрольные вопросы: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 Выделите основные цели государственного регулирования торговли?</a:t>
            </a:r>
          </a:p>
          <a:p>
            <a:r>
              <a:rPr lang="ru-RU" dirty="0"/>
              <a:t>2 Каковы основные задачи государственного регулирования торговли?</a:t>
            </a:r>
          </a:p>
          <a:p>
            <a:r>
              <a:rPr lang="ru-RU" dirty="0"/>
              <a:t>3 Дайте характеристику основным принципам государственного регулирования торговли?</a:t>
            </a:r>
          </a:p>
          <a:p>
            <a:r>
              <a:rPr lang="ru-RU" dirty="0"/>
              <a:t>4 Определите основные функции государственного регулирования торговли?</a:t>
            </a:r>
          </a:p>
          <a:p>
            <a:r>
              <a:rPr lang="ru-RU" dirty="0"/>
              <a:t>5 Выделите основные формы государственного регулирования торговли?</a:t>
            </a:r>
          </a:p>
          <a:p>
            <a:r>
              <a:rPr lang="ru-RU" dirty="0"/>
              <a:t>6 Раскройте содержание методов государственного регулирования прямого воздействия.</a:t>
            </a:r>
          </a:p>
          <a:p>
            <a:r>
              <a:rPr lang="ru-RU" dirty="0"/>
              <a:t>7 Раскройте содержание методов государственного регулирования косвенного  воздействия.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676456" cy="2007096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217024" cy="3140968"/>
          </a:xfrm>
        </p:spPr>
        <p:txBody>
          <a:bodyPr>
            <a:no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4000" b="1" dirty="0"/>
              <a:t>Необходимость государственного регулирования торговой деятельности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latin typeface="Times New Roman"/>
                <a:ea typeface="Times New Roman"/>
                <a:cs typeface="Times New Roman"/>
              </a:rPr>
            </a:br>
            <a:endParaRPr lang="ru-RU" sz="4000" b="1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Торговля является функциональным сектором экономики, тесно взаимоувязанным с другими отраслями и обеспечивающим продвижение товаров и услуг к потребителям (организации, население) в масштабах всей страны и в рамках внешнеэкономической деятельности.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ndex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9400" r="19400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692696"/>
            <a:ext cx="3347864" cy="4248472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Эффективность торговли как системы</a:t>
            </a:r>
            <a:r>
              <a:rPr lang="ru-RU" sz="2400" dirty="0">
                <a:solidFill>
                  <a:srgbClr val="002060"/>
                </a:solidFill>
              </a:rPr>
              <a:t> и современного развитого бизнеса дает мультипликативный эффект для всей экономики, позволяя другим отраслям уменьшать издержки на маркетинг, логистику, продажи и, в конечном счете, снижать оптовые и розничные цены.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3242624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Развитие рыночных отношений в Казахстане показывает, что одна из наиболее сложных проблем – это отношения государства и рынка. Практика экономически развитых государств говорят о необходимости государственного регулирования рыночных отношений.</a:t>
            </a:r>
            <a:r>
              <a:rPr lang="ru-RU" sz="3200" dirty="0" smtClean="0">
                <a:ea typeface="Times New Roman"/>
                <a:cs typeface="Times New Roman"/>
              </a:rPr>
              <a:t/>
            </a:r>
            <a:br>
              <a:rPr lang="ru-RU" sz="3200" dirty="0" smtClean="0"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17032"/>
            <a:ext cx="8841160" cy="3831704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Две концепции государственного </a:t>
            </a:r>
            <a:r>
              <a:rPr lang="ru-RU" sz="3200" b="1" i="1" dirty="0">
                <a:solidFill>
                  <a:srgbClr val="002060"/>
                </a:solidFill>
              </a:rPr>
              <a:t>вмешательства в деятельность </a:t>
            </a:r>
            <a:r>
              <a:rPr lang="ru-RU" sz="3200" b="1" i="1" dirty="0" smtClean="0">
                <a:solidFill>
                  <a:srgbClr val="002060"/>
                </a:solidFill>
              </a:rPr>
              <a:t>рынка:</a:t>
            </a:r>
          </a:p>
          <a:p>
            <a:pPr marL="788670" indent="-514350" algn="ctr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3200" b="1" i="1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монетаристская;</a:t>
            </a:r>
          </a:p>
          <a:p>
            <a:pPr marL="788670" indent="-514350" algn="ctr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3200" b="1" i="1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кейнсианская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17630"/>
              </p:ext>
            </p:extLst>
          </p:nvPr>
        </p:nvGraphicFramePr>
        <p:xfrm>
          <a:off x="457200" y="1268761"/>
          <a:ext cx="8229600" cy="505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70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559896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Государство </a:t>
            </a:r>
            <a:r>
              <a:rPr lang="ru-RU" dirty="0">
                <a:solidFill>
                  <a:srgbClr val="002060"/>
                </a:solidFill>
              </a:rPr>
              <a:t>регулирует договорно-обязательственные отношения между предпринимателями. Эти отношения строятся не только на принципе свободы договора, но и на принципе его законности.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B0F0"/>
                </a:solidFill>
              </a:rPr>
              <a:t>Законом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определяется порядок заключения, расторжения и изменения договоров, устанавливается ответственность за невыполнение договорных обязательств.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Причем </a:t>
            </a:r>
            <a:r>
              <a:rPr lang="ru-RU" dirty="0">
                <a:solidFill>
                  <a:schemeClr val="tx2"/>
                </a:solidFill>
              </a:rPr>
              <a:t>значительное внимание уделяется регулированию деятельности </a:t>
            </a:r>
            <a:r>
              <a:rPr lang="ru-RU" b="1" dirty="0">
                <a:solidFill>
                  <a:schemeClr val="tx2"/>
                </a:solidFill>
              </a:rPr>
              <a:t>посреднических организаций</a:t>
            </a:r>
            <a:r>
              <a:rPr lang="ru-RU" dirty="0">
                <a:solidFill>
                  <a:schemeClr val="tx2"/>
                </a:solidFill>
              </a:rPr>
              <a:t>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осуществляется на базе договоров поручения, комиссии, коммерческой концессии, агентского соглашения, которые прописаны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Гражданском кодексе РК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Крупный блок отношений, регулируемых государством, представлен объектами предпринимательской деятельности на рынке. </a:t>
            </a:r>
            <a:r>
              <a:rPr lang="ru-RU" b="1" dirty="0">
                <a:solidFill>
                  <a:srgbClr val="0070C0"/>
                </a:solidFill>
              </a:rPr>
              <a:t>Действующее законодательство </a:t>
            </a:r>
            <a:r>
              <a:rPr lang="ru-RU" dirty="0">
                <a:solidFill>
                  <a:srgbClr val="0070C0"/>
                </a:solidFill>
              </a:rPr>
              <a:t>определяет правовой режим имущества предпринимателя, порядок его учета и оценки, приобретения и отторжения, защиты имущественных прав.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Особое значение придается регулированию товарных отношений. </a:t>
            </a:r>
            <a:r>
              <a:rPr lang="ru-RU" b="1" dirty="0">
                <a:solidFill>
                  <a:srgbClr val="002060"/>
                </a:solidFill>
              </a:rPr>
              <a:t>Товар</a:t>
            </a:r>
            <a:r>
              <a:rPr lang="ru-RU" dirty="0">
                <a:solidFill>
                  <a:srgbClr val="002060"/>
                </a:solidFill>
              </a:rPr>
              <a:t> является центральной категорией рынка. </a:t>
            </a:r>
            <a:r>
              <a:rPr lang="ru-RU" u="sng" dirty="0">
                <a:solidFill>
                  <a:srgbClr val="002060"/>
                </a:solidFill>
              </a:rPr>
              <a:t>Процесс его продвижения от производителя к потребителю </a:t>
            </a:r>
            <a:r>
              <a:rPr lang="ru-RU" dirty="0">
                <a:solidFill>
                  <a:srgbClr val="002060"/>
                </a:solidFill>
              </a:rPr>
              <a:t>регламентируется </a:t>
            </a:r>
            <a:r>
              <a:rPr lang="ru-RU" b="1" dirty="0">
                <a:solidFill>
                  <a:srgbClr val="002060"/>
                </a:solidFill>
              </a:rPr>
              <a:t>договорами купли-продажи и мены</a:t>
            </a:r>
            <a:r>
              <a:rPr lang="ru-RU" dirty="0">
                <a:solidFill>
                  <a:srgbClr val="002060"/>
                </a:solidFill>
              </a:rPr>
              <a:t>, а также сопутствующими им договорами перевозки грузов, хранения на товарном складе, страхования имущества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8280920" cy="561662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Важной сферой государственного регулирования является также система налогообложения предпринимательских структур</a:t>
            </a:r>
            <a:r>
              <a:rPr lang="ru-RU" sz="2800" i="1" dirty="0"/>
              <a:t>. </a:t>
            </a:r>
            <a:r>
              <a:rPr lang="ru-RU" sz="2800" i="1" u="sng" dirty="0"/>
              <a:t>Налоговым кодексом</a:t>
            </a:r>
            <a:r>
              <a:rPr lang="ru-RU" sz="2800" i="1" dirty="0"/>
              <a:t>, соответствующими законами и подзаконными актами определены виды налогов на федеральном, региональном и местном уровнях, установлены ставки налогов при осуществлении торговых, снабженческих, закупочных и иных сделок</a:t>
            </a:r>
            <a:r>
              <a:rPr lang="ru-RU" sz="2800" i="1" dirty="0" smtClean="0"/>
              <a:t>.</a:t>
            </a:r>
          </a:p>
          <a:p>
            <a:pPr>
              <a:buNone/>
            </a:pPr>
            <a:r>
              <a:rPr lang="ru-RU" sz="2800" i="1" dirty="0"/>
              <a:t>Все это говорит о том, что главной постоянной функцией государства становится </a:t>
            </a:r>
            <a:r>
              <a:rPr lang="ru-RU" sz="2800" i="1" u="sng" dirty="0">
                <a:solidFill>
                  <a:schemeClr val="accent1">
                    <a:lumMod val="50000"/>
                  </a:schemeClr>
                </a:solidFill>
              </a:rPr>
              <a:t>экономическое регулирование. 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1077</Words>
  <Application>Microsoft Office PowerPoint</Application>
  <PresentationFormat>Экран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  Государственное регулирование торговой деятельности </vt:lpstr>
      <vt:lpstr>Вопросы:</vt:lpstr>
      <vt:lpstr>Необходимость государственного регулирования торговой деятельности  </vt:lpstr>
      <vt:lpstr>Презентация PowerPoint</vt:lpstr>
      <vt:lpstr>Развитие рыночных отношений в Казахстане показывает, что одна из наиболее сложных проблем – это отношения государства и рынка. Практика экономически развитых государств говорят о необходимости государственного регулирования рыночных отношений.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Цели, задачи и принципы государственного регулирования торговли </vt:lpstr>
      <vt:lpstr>Презентация PowerPoint</vt:lpstr>
      <vt:lpstr>Презентация PowerPoint</vt:lpstr>
      <vt:lpstr>  Формы и методы регулирования торговой деятельности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Контрольные вопросы:</vt:lpstr>
      <vt:lpstr>СПАСИБО ЗА ВНИМАНИЕ!!!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торговли в формировании потребительского рынка</dc:title>
  <dc:creator>Alia</dc:creator>
  <cp:lastModifiedBy>user1</cp:lastModifiedBy>
  <cp:revision>15</cp:revision>
  <dcterms:created xsi:type="dcterms:W3CDTF">2013-12-07T03:54:15Z</dcterms:created>
  <dcterms:modified xsi:type="dcterms:W3CDTF">2013-12-09T17:31:14Z</dcterms:modified>
</cp:coreProperties>
</file>