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3" r:id="rId23"/>
    <p:sldId id="274" r:id="rId24"/>
    <p:sldId id="279" r:id="rId25"/>
    <p:sldId id="280" r:id="rId26"/>
    <p:sldId id="281" r:id="rId27"/>
    <p:sldId id="275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B0A8C-334F-40F8-8833-96D8248EEB91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9390D-46AF-45B0-9E85-6A4B5F7E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1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9390D-46AF-45B0-9E85-6A4B5F7EF0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5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C23ABE-4699-4E5B-A3C2-0810FA57320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C42683-90A7-4974-A7EA-9D3B8A2759B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6979"/>
            <a:ext cx="7851648" cy="2017965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Устройство и основы технологической планировки магазина</a:t>
            </a:r>
            <a:r>
              <a:rPr lang="ru-RU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</a:t>
            </a:r>
            <a:endParaRPr lang="ru-RU" sz="3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2232248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5900" b="1" dirty="0" smtClean="0">
                <a:solidFill>
                  <a:schemeClr val="bg1"/>
                </a:solidFill>
              </a:rPr>
              <a:t>Цель</a:t>
            </a:r>
            <a:r>
              <a:rPr lang="ru-RU" sz="5900" b="1" dirty="0">
                <a:solidFill>
                  <a:schemeClr val="bg1"/>
                </a:solidFill>
              </a:rPr>
              <a:t>:</a:t>
            </a:r>
            <a:endParaRPr lang="ru-RU" sz="5900" dirty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ru-RU" sz="5900" dirty="0">
                <a:solidFill>
                  <a:schemeClr val="bg1"/>
                </a:solidFill>
              </a:rPr>
              <a:t>Формирование теоретических знаний о видах торговых зданий и требований к ним предъявляемым, а также принципах планировки торгового зала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2606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Тема 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166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just"/>
            <a:r>
              <a:rPr lang="ru-RU" sz="2800" b="1" u="sng" dirty="0">
                <a:solidFill>
                  <a:schemeClr val="tx2"/>
                </a:solidFill>
              </a:rPr>
              <a:t>По материалу наружных стен</a:t>
            </a:r>
            <a:r>
              <a:rPr lang="ru-RU" sz="2800" b="1" i="1" u="sng" dirty="0">
                <a:solidFill>
                  <a:schemeClr val="tx2"/>
                </a:solidFill>
              </a:rPr>
              <a:t> </a:t>
            </a:r>
            <a:r>
              <a:rPr lang="ru-RU" sz="2800" dirty="0"/>
              <a:t>торговые здания подразделяют на каменные, кирпичные, шлакоблочные, железобетонные и деревянные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При строительстве магазинов в настоящее время наиболее часто используют сборные железобетонные каркасно-панельные конструкции с несущими наружными стенами из местных строительных материалов.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41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/>
              <a:t>Торговые</a:t>
            </a:r>
            <a:r>
              <a:rPr lang="en-US" sz="3200" dirty="0"/>
              <a:t> </a:t>
            </a:r>
            <a:r>
              <a:rPr lang="en-US" sz="3200" dirty="0" err="1"/>
              <a:t>здания</a:t>
            </a:r>
            <a:r>
              <a:rPr lang="en-US" sz="3200" dirty="0"/>
              <a:t> и </a:t>
            </a:r>
            <a:r>
              <a:rPr lang="en-US" sz="3200" dirty="0" err="1"/>
              <a:t>сооружения</a:t>
            </a:r>
            <a:r>
              <a:rPr lang="en-US" sz="3200" dirty="0"/>
              <a:t> </a:t>
            </a:r>
            <a:r>
              <a:rPr lang="en-US" sz="3200" dirty="0" err="1"/>
              <a:t>должны</a:t>
            </a:r>
            <a:r>
              <a:rPr lang="en-US" sz="3200" dirty="0"/>
              <a:t> </a:t>
            </a:r>
            <a:r>
              <a:rPr lang="en-US" sz="3200" dirty="0" err="1" smtClean="0"/>
              <a:t>отвечать</a:t>
            </a:r>
            <a:r>
              <a:rPr lang="ru-RU" sz="3200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38884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Технологическим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986647"/>
            <a:ext cx="302433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203500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Архитектурно-строительным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56992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Экономическим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356992"/>
            <a:ext cx="3024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08104" y="335699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Санитарно-техническим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27784" y="4869160"/>
            <a:ext cx="460851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27784" y="534411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требованиям</a:t>
            </a:r>
            <a:endParaRPr lang="ru-RU" sz="48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4355976" y="1847088"/>
            <a:ext cx="216024" cy="403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6" idx="1"/>
          </p:cNvCxnSpPr>
          <p:nvPr/>
        </p:nvCxnSpPr>
        <p:spPr>
          <a:xfrm>
            <a:off x="4572000" y="1847088"/>
            <a:ext cx="936104" cy="616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  <a:endCxn id="8" idx="3"/>
          </p:cNvCxnSpPr>
          <p:nvPr/>
        </p:nvCxnSpPr>
        <p:spPr>
          <a:xfrm flipH="1">
            <a:off x="4355976" y="1847088"/>
            <a:ext cx="216024" cy="1941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10" idx="1"/>
          </p:cNvCxnSpPr>
          <p:nvPr/>
        </p:nvCxnSpPr>
        <p:spPr>
          <a:xfrm>
            <a:off x="4572000" y="1847088"/>
            <a:ext cx="936104" cy="1941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4355976" y="4077072"/>
            <a:ext cx="115212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7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just"/>
            <a:r>
              <a:rPr lang="ru-RU" sz="3200" b="1" u="sng" dirty="0">
                <a:solidFill>
                  <a:schemeClr val="tx2"/>
                </a:solidFill>
              </a:rPr>
              <a:t>Технологические требования </a:t>
            </a:r>
            <a:r>
              <a:rPr lang="ru-RU" sz="3200" dirty="0"/>
              <a:t>предполагают такое устройство здания, при котором обеспечивается рациональная организация торгово-технологического процесса, предусматривающая возможность комплексной механизации погрузочно-разгрузочных работ, применение прогрессивны методов продажи товаров.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0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just"/>
            <a:r>
              <a:rPr lang="ru-RU" sz="2800" b="1" u="sng" dirty="0" smtClean="0">
                <a:solidFill>
                  <a:schemeClr val="tx2"/>
                </a:solidFill>
              </a:rPr>
              <a:t>Архитектурно-строительным </a:t>
            </a:r>
            <a:r>
              <a:rPr lang="ru-RU" sz="2800" b="1" u="sng" dirty="0">
                <a:solidFill>
                  <a:schemeClr val="tx2"/>
                </a:solidFill>
              </a:rPr>
              <a:t>требованиям </a:t>
            </a:r>
            <a:r>
              <a:rPr lang="ru-RU" sz="2800" dirty="0"/>
              <a:t>и предусматриваются прочность конструкции здания, и пользование при строительстве готовых элементов заводского изготовления, соответствие архитектуры здания композиции уже имеющейся застройки, наличие удобных подъездных путей к магазину и тротуаров для пешеходов.</a:t>
            </a:r>
          </a:p>
        </p:txBody>
      </p:sp>
    </p:spTree>
    <p:extLst>
      <p:ext uri="{BB962C8B-B14F-4D97-AF65-F5344CB8AC3E}">
        <p14:creationId xmlns:p14="http://schemas.microsoft.com/office/powerpoint/2010/main" val="212661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just"/>
            <a:r>
              <a:rPr lang="ru-RU" sz="3200" b="1" u="sng" dirty="0">
                <a:solidFill>
                  <a:schemeClr val="tx2"/>
                </a:solidFill>
              </a:rPr>
              <a:t>В соответствии с экономическими требованиями </a:t>
            </a:r>
            <a:r>
              <a:rPr lang="ru-RU" sz="3200" dirty="0"/>
              <a:t>должно быть обеспечено снижение затрат на строительство и эксплуатацию здания. Этому способствует уменьшение расхода основных строительных материалов на единицу торговой площади или объема здания, применение унифицированных деталей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50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just"/>
            <a:r>
              <a:rPr lang="ru-RU" sz="2800" b="1" u="sng" dirty="0">
                <a:solidFill>
                  <a:schemeClr val="tx2"/>
                </a:solidFill>
              </a:rPr>
              <a:t>Санитарно-технические требования </a:t>
            </a:r>
            <a:r>
              <a:rPr lang="ru-RU" sz="2800" dirty="0"/>
              <a:t>определяют устройство систем теплоснабжения, отопления, вентиляции, водоснабжения, канализации, освещения. Соблюдение них требований позволяет создать условия для осуществления операций торгово-технологического процесса в магазине, положительно сказывается на работе персонала, способствует повышению уровня обслуживания покупателей.</a:t>
            </a:r>
          </a:p>
        </p:txBody>
      </p:sp>
    </p:spTree>
    <p:extLst>
      <p:ext uri="{BB962C8B-B14F-4D97-AF65-F5344CB8AC3E}">
        <p14:creationId xmlns:p14="http://schemas.microsoft.com/office/powerpoint/2010/main" val="112792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Состав и взаимосвязь помещений магазина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Одной </a:t>
            </a:r>
            <a:r>
              <a:rPr lang="ru-RU" sz="2800" dirty="0"/>
              <a:t>из важных составляющих концепции магазина является </a:t>
            </a:r>
            <a:r>
              <a:rPr lang="ru-RU" sz="2800" b="1" i="1" u="sng" dirty="0">
                <a:solidFill>
                  <a:schemeClr val="tx2"/>
                </a:solidFill>
              </a:rPr>
              <a:t>технологическая планировка</a:t>
            </a:r>
            <a:r>
              <a:rPr lang="ru-RU" sz="2800" dirty="0"/>
              <a:t>, т.е. совокупность всех помещений торгового предприятия в определённой взаимосвязи, обеспечивающей наиболее рациональную организацию оперативных процессов.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4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3309" y="2942657"/>
            <a:ext cx="25055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Помещения, входящие в состав магазина, подразделяются на следующие основные группы: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570" y="2853535"/>
            <a:ext cx="250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торговые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4606" y="2852936"/>
            <a:ext cx="5040560" cy="790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44606" y="284074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bg1"/>
                </a:solidFill>
              </a:rPr>
              <a:t>помещения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для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приемки</a:t>
            </a:r>
            <a:r>
              <a:rPr lang="en-US" sz="2000" b="1" u="sng" dirty="0">
                <a:solidFill>
                  <a:schemeClr val="bg1"/>
                </a:solidFill>
              </a:rPr>
              <a:t> и </a:t>
            </a:r>
            <a:r>
              <a:rPr lang="en-US" sz="2000" b="1" u="sng" dirty="0" err="1">
                <a:solidFill>
                  <a:schemeClr val="bg1"/>
                </a:solidFill>
              </a:rPr>
              <a:t>хранения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товаров</a:t>
            </a:r>
            <a:r>
              <a:rPr lang="en-US" sz="2000" b="1" u="sng" dirty="0">
                <a:solidFill>
                  <a:schemeClr val="bg1"/>
                </a:solidFill>
              </a:rPr>
              <a:t> и </a:t>
            </a:r>
            <a:r>
              <a:rPr lang="en-US" sz="2000" b="1" u="sng" dirty="0" err="1">
                <a:solidFill>
                  <a:schemeClr val="bg1"/>
                </a:solidFill>
              </a:rPr>
              <a:t>подготовки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их</a:t>
            </a:r>
            <a:r>
              <a:rPr lang="en-US" sz="2000" b="1" u="sng" dirty="0">
                <a:solidFill>
                  <a:schemeClr val="bg1"/>
                </a:solidFill>
              </a:rPr>
              <a:t> к </a:t>
            </a:r>
            <a:r>
              <a:rPr lang="en-US" sz="2000" b="1" u="sng" dirty="0" err="1">
                <a:solidFill>
                  <a:schemeClr val="bg1"/>
                </a:solidFill>
              </a:rPr>
              <a:t>продаже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0264" y="4041068"/>
            <a:ext cx="25055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8955" y="3939443"/>
            <a:ext cx="250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подсобные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3933056"/>
            <a:ext cx="48965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22025" y="4201053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служебные и бытовые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69738" y="5332020"/>
            <a:ext cx="2505591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69738" y="5373216"/>
            <a:ext cx="250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технические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>
            <a:stCxn id="2" idx="2"/>
            <a:endCxn id="4" idx="0"/>
          </p:cNvCxnSpPr>
          <p:nvPr/>
        </p:nvCxnSpPr>
        <p:spPr>
          <a:xfrm flipH="1">
            <a:off x="2027366" y="2060848"/>
            <a:ext cx="2544634" cy="792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7" idx="0"/>
          </p:cNvCxnSpPr>
          <p:nvPr/>
        </p:nvCxnSpPr>
        <p:spPr>
          <a:xfrm>
            <a:off x="4572000" y="2060848"/>
            <a:ext cx="1592886" cy="779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flipH="1">
            <a:off x="2915816" y="2060848"/>
            <a:ext cx="1656184" cy="18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  <a:endCxn id="10" idx="0"/>
          </p:cNvCxnSpPr>
          <p:nvPr/>
        </p:nvCxnSpPr>
        <p:spPr>
          <a:xfrm>
            <a:off x="4572000" y="2060848"/>
            <a:ext cx="151216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  <a:endCxn id="3" idx="0"/>
          </p:cNvCxnSpPr>
          <p:nvPr/>
        </p:nvCxnSpPr>
        <p:spPr>
          <a:xfrm flipH="1">
            <a:off x="4522534" y="2060848"/>
            <a:ext cx="49466" cy="3271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8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592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u="sng" dirty="0">
                <a:solidFill>
                  <a:srgbClr val="00B050"/>
                </a:solidFill>
              </a:rPr>
              <a:t>Торговые помещения </a:t>
            </a:r>
            <a:r>
              <a:rPr lang="ru-RU" dirty="0"/>
              <a:t>являются основными в магазине. От размеров, пропорций и планировки помещений этой группы во многом зависят организация торгово-технологического процесса в магазине и экономические показатели его деятельности.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 </a:t>
            </a:r>
            <a:r>
              <a:rPr lang="ru-RU" dirty="0"/>
              <a:t>таким помещениям относятся: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71703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tx2"/>
                </a:solidFill>
              </a:rPr>
              <a:t>торговые залы магазинов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386104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tx2"/>
                </a:solidFill>
              </a:rPr>
              <a:t>отдел заказов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386104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tx2"/>
                </a:solidFill>
              </a:rPr>
              <a:t>зал кафетерия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9652" y="5151095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tx2"/>
                </a:solidFill>
              </a:rPr>
              <a:t>помещения или площади дополнительного обслуживания покупателей </a:t>
            </a:r>
          </a:p>
        </p:txBody>
      </p:sp>
      <p:cxnSp>
        <p:nvCxnSpPr>
          <p:cNvPr id="9" name="Прямая со стрелкой 8"/>
          <p:cNvCxnSpPr>
            <a:stCxn id="3" idx="2"/>
            <a:endCxn id="4" idx="0"/>
          </p:cNvCxnSpPr>
          <p:nvPr/>
        </p:nvCxnSpPr>
        <p:spPr>
          <a:xfrm flipH="1">
            <a:off x="1943708" y="3284984"/>
            <a:ext cx="26282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5" idx="0"/>
          </p:cNvCxnSpPr>
          <p:nvPr/>
        </p:nvCxnSpPr>
        <p:spPr>
          <a:xfrm>
            <a:off x="4572000" y="3284984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  <a:endCxn id="6" idx="0"/>
          </p:cNvCxnSpPr>
          <p:nvPr/>
        </p:nvCxnSpPr>
        <p:spPr>
          <a:xfrm>
            <a:off x="4572000" y="3284984"/>
            <a:ext cx="27723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7" idx="0"/>
          </p:cNvCxnSpPr>
          <p:nvPr/>
        </p:nvCxnSpPr>
        <p:spPr>
          <a:xfrm>
            <a:off x="4572000" y="3284984"/>
            <a:ext cx="72008" cy="1866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5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003232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Помещения для приемки и хранения товаров и подготовки их к продаже также имеют большое значение для обеспечения бесперебойного торгово-технологического процесса в магазине.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В эту группу входят следующие помещения: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6593" y="380481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tx2"/>
                </a:solidFill>
              </a:rPr>
              <a:t>разгрузочные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0236" y="380481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tx2"/>
                </a:solidFill>
              </a:rPr>
              <a:t>приемочные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38048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tx2"/>
                </a:solidFill>
              </a:rPr>
              <a:t>кладовые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593" y="486302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chemeClr val="tx2"/>
                </a:solidFill>
              </a:rPr>
              <a:t>помещения для подготовки товаров к продаже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2204" y="474924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chemeClr val="tx2"/>
                </a:solidFill>
              </a:rPr>
              <a:t>клановые, фасовочные, комплектовочные отдела заказов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488774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chemeClr val="tx2"/>
                </a:solidFill>
              </a:rPr>
              <a:t>вспомогательные помещения кафетерия</a:t>
            </a:r>
          </a:p>
        </p:txBody>
      </p:sp>
      <p:cxnSp>
        <p:nvCxnSpPr>
          <p:cNvPr id="13" name="Прямая со стрелкой 12"/>
          <p:cNvCxnSpPr>
            <a:endCxn id="4" idx="0"/>
          </p:cNvCxnSpPr>
          <p:nvPr/>
        </p:nvCxnSpPr>
        <p:spPr>
          <a:xfrm flipH="1">
            <a:off x="1828721" y="3212976"/>
            <a:ext cx="2815287" cy="59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3212976"/>
            <a:ext cx="0" cy="791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0"/>
          </p:cNvCxnSpPr>
          <p:nvPr/>
        </p:nvCxnSpPr>
        <p:spPr>
          <a:xfrm>
            <a:off x="4694332" y="3212976"/>
            <a:ext cx="2577968" cy="59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936734" y="3212976"/>
            <a:ext cx="2707274" cy="1674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0"/>
          </p:cNvCxnSpPr>
          <p:nvPr/>
        </p:nvCxnSpPr>
        <p:spPr>
          <a:xfrm>
            <a:off x="4644008" y="3212976"/>
            <a:ext cx="50324" cy="153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9" idx="0"/>
          </p:cNvCxnSpPr>
          <p:nvPr/>
        </p:nvCxnSpPr>
        <p:spPr>
          <a:xfrm>
            <a:off x="4669170" y="3212976"/>
            <a:ext cx="2603130" cy="1674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21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/>
              <a:t>Вопросы: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Классификация </a:t>
            </a:r>
            <a:r>
              <a:rPr lang="ru-RU" sz="2800" dirty="0"/>
              <a:t>торговых зданий и сооружений и </a:t>
            </a:r>
            <a:r>
              <a:rPr lang="ru-RU" sz="2800" dirty="0" smtClean="0"/>
              <a:t>требования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Состав </a:t>
            </a:r>
            <a:r>
              <a:rPr lang="ru-RU" sz="2800" dirty="0"/>
              <a:t>и взаимосвязь помещений магазина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Устройство </a:t>
            </a:r>
            <a:r>
              <a:rPr lang="ru-RU" sz="2800" dirty="0"/>
              <a:t>и планировка торгового зала магазина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Оценка </a:t>
            </a:r>
            <a:r>
              <a:rPr lang="ru-RU" sz="2800" dirty="0"/>
              <a:t>рациональности планировки торгового зала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56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r>
              <a:rPr lang="ru-RU" sz="2200" dirty="0"/>
              <a:t>Подсобные помещения выполняют вспомогательную функцию в магазине, но при этом создают оптимальные условия для его работы. </a:t>
            </a:r>
          </a:p>
          <a:p>
            <a:r>
              <a:rPr lang="ru-RU" sz="2200" dirty="0"/>
              <a:t>К ним относятся:</a:t>
            </a:r>
          </a:p>
          <a:p>
            <a:r>
              <a:rPr lang="ru-RU" sz="2200" dirty="0"/>
              <a:t>- помещения для хранения контейнеров обменного фонда и тары; упаковочных материалов, инвентаря, спецодежд уборочного инвентаря и моющих средств;</a:t>
            </a:r>
          </a:p>
          <a:p>
            <a:r>
              <a:rPr lang="ru-RU" sz="2200" dirty="0"/>
              <a:t>- помещения для приема стеклянной посуды от населения;</a:t>
            </a:r>
          </a:p>
          <a:p>
            <a:r>
              <a:rPr lang="ru-RU" sz="2200" dirty="0"/>
              <a:t>- моечные;</a:t>
            </a:r>
          </a:p>
          <a:p>
            <a:r>
              <a:rPr lang="ru-RU" sz="2200" dirty="0"/>
              <a:t>- камеры для мусора и пищевых отходов;</a:t>
            </a:r>
          </a:p>
          <a:p>
            <a:r>
              <a:rPr lang="ru-RU" sz="2200" dirty="0"/>
              <a:t>- мастерские для мелкого ремонта оборудования и инвентаря;</a:t>
            </a:r>
          </a:p>
          <a:p>
            <a:r>
              <a:rPr lang="ru-RU" sz="2200" dirty="0"/>
              <a:t>- рекламно-декорационные мастерские; </a:t>
            </a:r>
          </a:p>
          <a:p>
            <a:r>
              <a:rPr lang="ru-RU" sz="2200" dirty="0"/>
              <a:t>- экспедиции по доставке товаров на дом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22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В группу служебно-бытовых помещений входят: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8770" y="24594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</a:rPr>
              <a:t>конторские помещения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0216" y="245948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FFC000"/>
                </a:solidFill>
              </a:rPr>
              <a:t>комната персонала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2437781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rgbClr val="92D050"/>
                </a:solidFill>
              </a:rPr>
              <a:t>предприятия питания для персонала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454958"/>
            <a:ext cx="238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00B050"/>
                </a:solidFill>
              </a:rPr>
              <a:t>помещения для приема пищи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4192" y="357679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00B0F0"/>
                </a:solidFill>
              </a:rPr>
              <a:t>главная касса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4148" y="357679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</a:rPr>
              <a:t>гардеробные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4192" y="4619625"/>
            <a:ext cx="18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solidFill>
                  <a:srgbClr val="7030A0"/>
                </a:solidFill>
              </a:rPr>
              <a:t>душевые </a:t>
            </a:r>
            <a:endParaRPr lang="ru-RU" sz="2000" b="1" i="1" u="sng" dirty="0">
              <a:solidFill>
                <a:srgbClr val="7030A0"/>
              </a:solidFill>
            </a:endParaRPr>
          </a:p>
        </p:txBody>
      </p:sp>
      <p:cxnSp>
        <p:nvCxnSpPr>
          <p:cNvPr id="12" name="Прямая со стрелкой 11"/>
          <p:cNvCxnSpPr>
            <a:stCxn id="2" idx="2"/>
            <a:endCxn id="4" idx="0"/>
          </p:cNvCxnSpPr>
          <p:nvPr/>
        </p:nvCxnSpPr>
        <p:spPr>
          <a:xfrm flipH="1">
            <a:off x="2092886" y="1847088"/>
            <a:ext cx="2479114" cy="61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 flipH="1">
            <a:off x="4525144" y="1847088"/>
            <a:ext cx="46856" cy="717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>
            <a:off x="4572000" y="1847088"/>
            <a:ext cx="2664296" cy="61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flipH="1">
            <a:off x="2483768" y="1847088"/>
            <a:ext cx="2088232" cy="1607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4572000" y="1847088"/>
            <a:ext cx="1872208" cy="1729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8" idx="0"/>
          </p:cNvCxnSpPr>
          <p:nvPr/>
        </p:nvCxnSpPr>
        <p:spPr>
          <a:xfrm>
            <a:off x="4572000" y="1847088"/>
            <a:ext cx="14300" cy="1729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 flipH="1">
            <a:off x="4283968" y="1847088"/>
            <a:ext cx="288032" cy="2772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8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Состав технических помещений зависит от климатического района, в котором расположен магазин, а также уровня механизации, величины и товарного профиля магазина. </a:t>
            </a:r>
          </a:p>
          <a:p>
            <a:pPr algn="ctr"/>
            <a:r>
              <a:rPr lang="ru-RU" sz="2800" b="1" i="1" u="sng" dirty="0">
                <a:solidFill>
                  <a:srgbClr val="00B050"/>
                </a:solidFill>
              </a:rPr>
              <a:t>Технические помещения включают в себя: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42900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7030A0"/>
                </a:solidFill>
              </a:rPr>
              <a:t>машинные отделения охлаждаемых камер и лифтов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3451123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7030A0"/>
                </a:solidFill>
              </a:rPr>
              <a:t>вентиляционные камеры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357301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>
                <a:solidFill>
                  <a:srgbClr val="7030A0"/>
                </a:solidFill>
              </a:rPr>
              <a:t>электрощитовую</a:t>
            </a:r>
            <a:endParaRPr lang="ru-RU" sz="2000" b="1" i="1" u="sng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65313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7030A0"/>
                </a:solidFill>
              </a:rPr>
              <a:t>котельную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6531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7030A0"/>
                </a:solidFill>
              </a:rPr>
              <a:t>радиоузел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5" idx="0"/>
          </p:cNvCxnSpPr>
          <p:nvPr/>
        </p:nvCxnSpPr>
        <p:spPr>
          <a:xfrm flipH="1">
            <a:off x="2015716" y="3155489"/>
            <a:ext cx="2664296" cy="273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7" idx="0"/>
          </p:cNvCxnSpPr>
          <p:nvPr/>
        </p:nvCxnSpPr>
        <p:spPr>
          <a:xfrm>
            <a:off x="4680012" y="3155489"/>
            <a:ext cx="2844316" cy="417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8" idx="0"/>
          </p:cNvCxnSpPr>
          <p:nvPr/>
        </p:nvCxnSpPr>
        <p:spPr>
          <a:xfrm flipH="1">
            <a:off x="1799692" y="3155489"/>
            <a:ext cx="2880320" cy="1497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>
            <a:off x="4680012" y="3155489"/>
            <a:ext cx="1260140" cy="1497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9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err="1"/>
              <a:t>Устройство</a:t>
            </a:r>
            <a:r>
              <a:rPr lang="en-US" sz="4400" b="1" dirty="0"/>
              <a:t> и </a:t>
            </a:r>
            <a:r>
              <a:rPr lang="en-US" sz="4400" b="1" dirty="0" err="1"/>
              <a:t>планировка</a:t>
            </a:r>
            <a:r>
              <a:rPr lang="en-US" sz="4400" b="1" dirty="0"/>
              <a:t> </a:t>
            </a:r>
            <a:r>
              <a:rPr lang="en-US" sz="4400" b="1" dirty="0" err="1"/>
              <a:t>торгового</a:t>
            </a:r>
            <a:r>
              <a:rPr lang="en-US" sz="4400" b="1" dirty="0"/>
              <a:t> </a:t>
            </a:r>
            <a:r>
              <a:rPr lang="en-US" sz="4400" b="1" dirty="0" err="1"/>
              <a:t>зала</a:t>
            </a:r>
            <a:r>
              <a:rPr lang="en-US" sz="4400" b="1" dirty="0"/>
              <a:t> </a:t>
            </a:r>
            <a:r>
              <a:rPr lang="en-US" sz="4400" b="1" dirty="0" err="1"/>
              <a:t>магазина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Торговый зал является основным помещением магазина. Здесь покупатели отбирают выставленные для продажи товары, рассчитываются за них, получают дополнительные услуги.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Основными факторами, определяющими качество торгового зала с точки зрения организации рационального торгово-технологического процесса являются: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1) Форма торгового зала; 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2) Наличие максимума площади глухих стен.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893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1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-8291"/>
            <a:ext cx="9136129" cy="271721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 оборудования по типу «решетка» предполагает размещение длинных прилавков и стеллажей параллельными рядами, разделенными проходами таким образом, чтобы покупатели могли осуществлять покупки в определенной последовательности с наименьшими затратами времени и сил. Такая система планировки используется в магазинах товаров повседневного спроса. Она привлекательна простотой внедрения, установкой и эксплуатацией экономически выгодного стандартного оборудования.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4149080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типу решетка можете быть трех видов: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решетка прямая;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решетка поперечная;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решетка «колосок».</a:t>
            </a:r>
          </a:p>
        </p:txBody>
      </p:sp>
    </p:spTree>
    <p:extLst>
      <p:ext uri="{BB962C8B-B14F-4D97-AF65-F5344CB8AC3E}">
        <p14:creationId xmlns:p14="http://schemas.microsoft.com/office/powerpoint/2010/main" val="1487414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" y="89387"/>
            <a:ext cx="9138346" cy="68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2712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планировке торгового зала по принципу «петля» торговый зал разбивается на секции, изолированные друг от друга. Торговое оборудование размещается так, что образует своего рода петлю, направляя посетителей по нужному маршруту и заставляя их обойти весь магазин. </a:t>
            </a:r>
          </a:p>
        </p:txBody>
      </p:sp>
    </p:spTree>
    <p:extLst>
      <p:ext uri="{BB962C8B-B14F-4D97-AF65-F5344CB8AC3E}">
        <p14:creationId xmlns:p14="http://schemas.microsoft.com/office/powerpoint/2010/main" val="601534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" y="-11699"/>
            <a:ext cx="9144000" cy="686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3061" y="1412776"/>
            <a:ext cx="40948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использовании выставочной планировка магазина торговое оборудование (стеллажи, стойки, шкафы, прилавки) просто размещается вдоль стен. Периметр выставки может дополняться островным расположением оборудования, подобно тому, как расположены скульптуры в художественной галерее. В роли островов выступают отдельно стоящие торговые конструкции и крупногабаритные товары, размещенные прямо на полу.</a:t>
            </a:r>
          </a:p>
        </p:txBody>
      </p:sp>
    </p:spTree>
    <p:extLst>
      <p:ext uri="{BB962C8B-B14F-4D97-AF65-F5344CB8AC3E}">
        <p14:creationId xmlns:p14="http://schemas.microsoft.com/office/powerpoint/2010/main" val="260750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8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3995678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Произвольный тип планировки идеален для небольших магазинов и бутиков. Здесь нет системности в расстановке торгового оборудования и движение покупателей по залу спонтанно и естественно. </a:t>
            </a:r>
          </a:p>
        </p:txBody>
      </p:sp>
    </p:spTree>
    <p:extLst>
      <p:ext uri="{BB962C8B-B14F-4D97-AF65-F5344CB8AC3E}">
        <p14:creationId xmlns:p14="http://schemas.microsoft.com/office/powerpoint/2010/main" val="2338278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Оценка рациональности планировки торгового зала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оценки рациональности планировки торгового зала используются:</a:t>
            </a:r>
          </a:p>
          <a:p>
            <a:r>
              <a:rPr lang="ru-RU" dirty="0"/>
              <a:t>- Коэффициент установочной площади</a:t>
            </a:r>
          </a:p>
          <a:p>
            <a:r>
              <a:rPr lang="ru-RU" dirty="0"/>
              <a:t>- Коэффициент демонстрационной площади</a:t>
            </a:r>
          </a:p>
          <a:p>
            <a:r>
              <a:rPr lang="ru-RU" dirty="0"/>
              <a:t>- Коэффициент эффективности использования общей площади магазина.</a:t>
            </a:r>
          </a:p>
          <a:p>
            <a:r>
              <a:rPr lang="ru-RU" dirty="0"/>
              <a:t>Установочная площадь - площадь, занимаемая под установку оборудования и крупногабаритных товаров, размещаемых на полу.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76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ru-RU" dirty="0"/>
              <a:t>Определить отдачу от площадей можно с помощью простой формулы расчета коэффициента установочной площади (Ку):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 = площадь оборудования / общая площадь торгового зала</a:t>
            </a:r>
          </a:p>
          <a:p>
            <a:r>
              <a:rPr lang="ru-RU" dirty="0"/>
              <a:t>Оптимальная величина Ку должна быть в диапазоне 0,25-0,35:</a:t>
            </a:r>
          </a:p>
          <a:p>
            <a:r>
              <a:rPr lang="ru-RU" dirty="0"/>
              <a:t>- для продуктовых магазинов и магазинов самообслуживания Ку = 0,3;</a:t>
            </a:r>
          </a:p>
          <a:p>
            <a:r>
              <a:rPr lang="ru-RU" dirty="0"/>
              <a:t>- для магазинов обуви Ку = 0,33;</a:t>
            </a:r>
          </a:p>
          <a:p>
            <a:r>
              <a:rPr lang="ru-RU" dirty="0"/>
              <a:t>- для магазинов одежды Ку = 0,28.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8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1 Классификация </a:t>
            </a:r>
            <a:r>
              <a:rPr lang="ru-RU" sz="3600" b="1" dirty="0"/>
              <a:t>торговых зданий и сооружений и </a:t>
            </a:r>
            <a:r>
              <a:rPr lang="ru-RU" sz="3600" b="1" dirty="0" smtClean="0"/>
              <a:t>требования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Основными </a:t>
            </a:r>
            <a:r>
              <a:rPr lang="ru-RU" sz="2800" dirty="0"/>
              <a:t>признаками, по которым </a:t>
            </a:r>
            <a:r>
              <a:rPr lang="ru-RU" sz="2800" dirty="0" smtClean="0"/>
              <a:t>      классифицируют </a:t>
            </a:r>
            <a:r>
              <a:rPr lang="ru-RU" sz="2800" dirty="0"/>
              <a:t>торговые здания и сооружения, являются:</a:t>
            </a:r>
          </a:p>
          <a:p>
            <a:r>
              <a:rPr lang="ru-RU" sz="2800" dirty="0"/>
              <a:t>- капитальность сооружения;</a:t>
            </a:r>
          </a:p>
          <a:p>
            <a:r>
              <a:rPr lang="ru-RU" sz="2800" dirty="0"/>
              <a:t>- особенности объемно-планировочного решения;</a:t>
            </a:r>
          </a:p>
          <a:p>
            <a:r>
              <a:rPr lang="ru-RU" sz="2800" dirty="0"/>
              <a:t>- материал наружных стен.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880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ru-RU" dirty="0"/>
              <a:t>Коэффициент выставочной (демонстрационной) площади определяется отношением площади определяется отношением площади, занятой под выкладкой товаров, к площади торгового зала:</a:t>
            </a:r>
          </a:p>
          <a:p>
            <a:r>
              <a:rPr lang="ru-RU" dirty="0"/>
              <a:t>В магазинах самообслуживания этот коэффициент равен от 0,7 до 0,8.</a:t>
            </a:r>
          </a:p>
          <a:p>
            <a:r>
              <a:rPr lang="ru-RU" dirty="0"/>
              <a:t>Коэффициент эффективности (</a:t>
            </a:r>
            <a:r>
              <a:rPr lang="ru-RU" dirty="0" err="1"/>
              <a:t>Кэ</a:t>
            </a:r>
            <a:r>
              <a:rPr lang="ru-RU" dirty="0"/>
              <a:t>) использования общей площади магазина рассчитывается по формуле:</a:t>
            </a:r>
          </a:p>
          <a:p>
            <a:pPr algn="ctr"/>
            <a:r>
              <a:rPr lang="ru-RU" b="1" dirty="0" err="1">
                <a:solidFill>
                  <a:schemeClr val="tx2"/>
                </a:solidFill>
              </a:rPr>
              <a:t>Кэ</a:t>
            </a:r>
            <a:r>
              <a:rPr lang="ru-RU" b="1" dirty="0">
                <a:solidFill>
                  <a:schemeClr val="tx2"/>
                </a:solidFill>
              </a:rPr>
              <a:t>=</a:t>
            </a:r>
            <a:r>
              <a:rPr lang="ru-RU" b="1" dirty="0" err="1">
                <a:solidFill>
                  <a:schemeClr val="tx2"/>
                </a:solidFill>
              </a:rPr>
              <a:t>Sт</a:t>
            </a:r>
            <a:r>
              <a:rPr lang="ru-RU" b="1" dirty="0">
                <a:solidFill>
                  <a:schemeClr val="tx2"/>
                </a:solidFill>
              </a:rPr>
              <a:t>/</a:t>
            </a:r>
            <a:r>
              <a:rPr lang="ru-RU" b="1" dirty="0" err="1">
                <a:solidFill>
                  <a:schemeClr val="tx2"/>
                </a:solidFill>
              </a:rPr>
              <a:t>Sо</a:t>
            </a:r>
            <a:r>
              <a:rPr lang="ru-RU" b="1" dirty="0">
                <a:solidFill>
                  <a:schemeClr val="tx2"/>
                </a:solidFill>
              </a:rPr>
              <a:t> ,</a:t>
            </a:r>
          </a:p>
          <a:p>
            <a:r>
              <a:rPr lang="ru-RU" dirty="0"/>
              <a:t>где </a:t>
            </a:r>
            <a:r>
              <a:rPr lang="ru-RU" dirty="0" err="1"/>
              <a:t>Sт</a:t>
            </a:r>
            <a:r>
              <a:rPr lang="ru-RU" dirty="0"/>
              <a:t> - торговая площадь;</a:t>
            </a:r>
          </a:p>
          <a:p>
            <a:r>
              <a:rPr lang="ru-RU" dirty="0"/>
              <a:t>     </a:t>
            </a:r>
            <a:r>
              <a:rPr lang="ru-RU" dirty="0" err="1"/>
              <a:t>Sо</a:t>
            </a:r>
            <a:r>
              <a:rPr lang="ru-RU" dirty="0"/>
              <a:t> - общая площадь магазина.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675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Контрольные вопросы: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 </a:t>
            </a:r>
            <a:r>
              <a:rPr lang="ru-RU" sz="1800" dirty="0"/>
              <a:t>Назовите основные признаки классификации торговых зданий и сооружений. Дайте характеристику отдельных видов зданий и сооружений для размещения розничных торговых предприятий.</a:t>
            </a:r>
          </a:p>
          <a:p>
            <a:r>
              <a:rPr lang="ru-RU" sz="1800" dirty="0"/>
              <a:t>2 Сформулируйте основные требования, которым должны отвечать торговые здания и сооружения.</a:t>
            </a:r>
          </a:p>
          <a:p>
            <a:r>
              <a:rPr lang="ru-RU" sz="1800" dirty="0"/>
              <a:t>3 На какие группы подразделяются помещения, входящие в состав магазина?</a:t>
            </a:r>
          </a:p>
          <a:p>
            <a:r>
              <a:rPr lang="ru-RU" sz="1800" dirty="0"/>
              <a:t>4 Дайте характеристику торговых помещений магазина.</a:t>
            </a:r>
          </a:p>
          <a:p>
            <a:r>
              <a:rPr lang="ru-RU" sz="1800" dirty="0"/>
              <a:t>5 Перечислите основные требования, предъявляемые к планировке помещений магазина и обеспечивающие их рациональную взаимосвязь.</a:t>
            </a:r>
          </a:p>
          <a:p>
            <a:r>
              <a:rPr lang="ru-RU" sz="1800" dirty="0"/>
              <a:t>6 Каким основным требованиям должны отвечать устройство, конфигурация и планировка торгового зала магазина?</a:t>
            </a:r>
          </a:p>
          <a:p>
            <a:r>
              <a:rPr lang="ru-RU" sz="1800" dirty="0"/>
              <a:t>7 Что включает в себя установочная площадь? С помощью какого показателя и как рассчитывается эффективность использования торговой площади под установку оборудования?</a:t>
            </a:r>
          </a:p>
          <a:p>
            <a:r>
              <a:rPr lang="ru-RU" sz="1800" dirty="0"/>
              <a:t>8 Как исчисляется демонстрационная площадь? Какой показатель характеризует степень использования площади торгового зала под выкладку товаров? Как он рассчитывается?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49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357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0087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туша\Desktop\persp1_p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"/>
            <a:ext cx="9145468" cy="68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2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/>
            <a:r>
              <a:rPr lang="ru-RU" sz="3200" b="1" u="sng" dirty="0">
                <a:solidFill>
                  <a:schemeClr val="tx2"/>
                </a:solidFill>
              </a:rPr>
              <a:t>По капитальности </a:t>
            </a:r>
            <a:r>
              <a:rPr lang="ru-RU" sz="3200" dirty="0"/>
              <a:t>все торговые здания и  сооружения делятся на два вида – капитальные (предназначенные для размещения магазинов) и облегченные (для устройства мелкорозничных торговых предприятий и павильонов, в том числе используемых в качестве филиалов крупных магазинов).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2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algn="just"/>
            <a:r>
              <a:rPr lang="ru-RU" sz="3600" b="1" u="sng" dirty="0">
                <a:solidFill>
                  <a:schemeClr val="tx2"/>
                </a:solidFill>
              </a:rPr>
              <a:t>В зависимости от особенностей объемно-планировочного решения </a:t>
            </a:r>
            <a:r>
              <a:rPr lang="ru-RU" sz="3600" dirty="0"/>
              <a:t>торговые здания могут быть отдельно стоящими, встроенными, встроенно-пристроенными, пристроенными и образующими торговые центры.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15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just"/>
            <a:r>
              <a:rPr lang="ru-RU" sz="3200" b="1" u="sng" dirty="0">
                <a:solidFill>
                  <a:schemeClr val="tx2"/>
                </a:solidFill>
              </a:rPr>
              <a:t>Встроенный магазин </a:t>
            </a:r>
            <a:r>
              <a:rPr lang="ru-RU" sz="3200" dirty="0"/>
              <a:t>- магазин, все помещения которого располагаются в габаритах жилого здания с выступом за его пределы не более чем на 1,5 м со стороны продольного фасада и не более чем на 6 м - со стороны торцов (при устройстве крытых загрузочных помещений)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7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/>
            <a:r>
              <a:rPr lang="ru-RU" sz="3200" b="1" u="sng" dirty="0">
                <a:solidFill>
                  <a:schemeClr val="tx2"/>
                </a:solidFill>
              </a:rPr>
              <a:t>Встроенно-пристроенный</a:t>
            </a:r>
            <a:r>
              <a:rPr lang="ru-RU" sz="3200" dirty="0"/>
              <a:t> - магазин, помещения которого располагаются в габаритах магазин жилого здания и в объемах, вынесенных за габариты жилого здания более чем на 1,5 м со стороны продольного фасада и более чем на 6 м - со стороны торцов (при устройстве крытых загрузочных помещений)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67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u="sng" dirty="0">
                <a:solidFill>
                  <a:schemeClr val="tx2"/>
                </a:solidFill>
              </a:rPr>
              <a:t>Пристроенный магазин </a:t>
            </a:r>
            <a:r>
              <a:rPr lang="ru-RU" sz="3600" dirty="0"/>
              <a:t>- магазин, ограждающая стена (или стены) которого являются общими или смежными со стенами жилого здания</a:t>
            </a:r>
            <a:r>
              <a:rPr lang="ru-RU" sz="3600" dirty="0" smtClean="0"/>
              <a:t>.</a:t>
            </a:r>
          </a:p>
          <a:p>
            <a:pPr algn="just"/>
            <a:r>
              <a:rPr lang="ru-RU" sz="3600" dirty="0"/>
              <a:t>При этом здания бывают одноэтажные, многоэтажные, с цокольными и подземными этажами или без них.</a:t>
            </a:r>
          </a:p>
          <a:p>
            <a:pPr algn="just"/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020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1359</Words>
  <Application>Microsoft Office PowerPoint</Application>
  <PresentationFormat>Экран (4:3)</PresentationFormat>
  <Paragraphs>121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Устройство и основы технологической планировки магазина </vt:lpstr>
      <vt:lpstr>Вопросы: </vt:lpstr>
      <vt:lpstr>1 Классификация торговых зданий и сооружений и требования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Торговые здания и сооружения должны отвечать: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и взаимосвязь помещений магазина </vt:lpstr>
      <vt:lpstr>Помещения, входящие в состав магазина, подразделяются на следующие основные группы:</vt:lpstr>
      <vt:lpstr>Презентация PowerPoint</vt:lpstr>
      <vt:lpstr>Презентация PowerPoint</vt:lpstr>
      <vt:lpstr>Презентация PowerPoint</vt:lpstr>
      <vt:lpstr>В группу служебно-бытовых помещений входят: </vt:lpstr>
      <vt:lpstr>Презентация PowerPoint</vt:lpstr>
      <vt:lpstr>Устройство и планировка торгового зала магазина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рациональности планировки торгового зала </vt:lpstr>
      <vt:lpstr>Презентация PowerPoint</vt:lpstr>
      <vt:lpstr>Презентация PowerPoint</vt:lpstr>
      <vt:lpstr>Контрольные вопросы: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и основы технологической планировки магазина</dc:title>
  <dc:creator>Алтуша</dc:creator>
  <cp:lastModifiedBy>Алтуша</cp:lastModifiedBy>
  <cp:revision>12</cp:revision>
  <dcterms:created xsi:type="dcterms:W3CDTF">2013-12-09T11:21:43Z</dcterms:created>
  <dcterms:modified xsi:type="dcterms:W3CDTF">2013-12-09T14:58:37Z</dcterms:modified>
</cp:coreProperties>
</file>