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88" r:id="rId3"/>
    <p:sldId id="261" r:id="rId4"/>
    <p:sldId id="276" r:id="rId5"/>
    <p:sldId id="262" r:id="rId6"/>
    <p:sldId id="257" r:id="rId7"/>
    <p:sldId id="264" r:id="rId8"/>
    <p:sldId id="290" r:id="rId9"/>
    <p:sldId id="259" r:id="rId10"/>
    <p:sldId id="283" r:id="rId11"/>
    <p:sldId id="291" r:id="rId12"/>
    <p:sldId id="294" r:id="rId13"/>
    <p:sldId id="273" r:id="rId14"/>
    <p:sldId id="268" r:id="rId1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6FA944F-74D2-4BF6-BCCB-CE6FB841E78F}">
          <p14:sldIdLst>
            <p14:sldId id="258"/>
            <p14:sldId id="288"/>
            <p14:sldId id="261"/>
            <p14:sldId id="276"/>
            <p14:sldId id="262"/>
            <p14:sldId id="257"/>
            <p14:sldId id="264"/>
            <p14:sldId id="290"/>
            <p14:sldId id="259"/>
            <p14:sldId id="283"/>
            <p14:sldId id="291"/>
            <p14:sldId id="294"/>
            <p14:sldId id="273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14" autoAdjust="0"/>
    <p:restoredTop sz="94660"/>
  </p:normalViewPr>
  <p:slideViewPr>
    <p:cSldViewPr>
      <p:cViewPr varScale="1">
        <p:scale>
          <a:sx n="108" d="100"/>
          <a:sy n="108" d="100"/>
        </p:scale>
        <p:origin x="73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3354" y="-102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26348-F5C3-4EA0-9FA4-213FD9F2DCD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F42C3-4935-40E6-A97D-E4AEECE862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444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4-02-08T04:30:59.07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4-02-08T04:31:01.39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4-02-08T04:30:59.59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4-02-08T04:30:59.56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4-02-08T04:27:10.04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4-02-08T04:27:40.60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26,'0'-26</inkml:trace>
  <inkml:trace contextRef="#ctx0" brushRef="#br0" timeOffset="16">127 52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4-02-08T04:28:47.06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6EFE7-0FFB-4D12-B674-AB69055464AF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AB75D-C99D-457C-84CB-7A5385CD4D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01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AB75D-C99D-457C-84CB-7A5385CD4D8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83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1" Type="http://schemas.openxmlformats.org/officeDocument/2006/relationships/image" Target="../media/image2.emf"/><Relationship Id="rId34" Type="http://schemas.openxmlformats.org/officeDocument/2006/relationships/customXml" Target="../ink/ink6.xml"/><Relationship Id="rId33" Type="http://schemas.openxmlformats.org/officeDocument/2006/relationships/image" Target="../media/image3.emf"/><Relationship Id="rId46" Type="http://schemas.openxmlformats.org/officeDocument/2006/relationships/customXml" Target="../ink/ink7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24" Type="http://schemas.openxmlformats.org/officeDocument/2006/relationships/customXml" Target="../ink/ink5.xml"/><Relationship Id="rId45" Type="http://schemas.openxmlformats.org/officeDocument/2006/relationships/image" Target="../media/image4.emf"/><Relationship Id="rId23" Type="http://schemas.openxmlformats.org/officeDocument/2006/relationships/customXml" Target="../ink/ink4.xml"/><Relationship Id="rId4" Type="http://schemas.openxmlformats.org/officeDocument/2006/relationships/customXml" Target="../ink/ink2.xml"/><Relationship Id="rId22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3" Type="http://schemas.openxmlformats.org/officeDocument/2006/relationships/image" Target="../media/image16.jpeg"/><Relationship Id="rId21" Type="http://schemas.openxmlformats.org/officeDocument/2006/relationships/image" Target="../media/image34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" Type="http://schemas.openxmlformats.org/officeDocument/2006/relationships/image" Target="../media/image15.jpeg"/><Relationship Id="rId16" Type="http://schemas.openxmlformats.org/officeDocument/2006/relationships/image" Target="../media/image29.jpeg"/><Relationship Id="rId20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23" Type="http://schemas.openxmlformats.org/officeDocument/2006/relationships/image" Target="../media/image35.jpeg"/><Relationship Id="rId10" Type="http://schemas.openxmlformats.org/officeDocument/2006/relationships/image" Target="../media/image23.jpeg"/><Relationship Id="rId19" Type="http://schemas.openxmlformats.org/officeDocument/2006/relationships/image" Target="../media/image32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Relationship Id="rId2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8520" y="1052736"/>
            <a:ext cx="91306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Опасные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и вредные производственные факторы</a:t>
            </a: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/>
              <a:t> </a:t>
            </a:r>
          </a:p>
          <a:p>
            <a:pPr lvl="0"/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56176" y="551723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Саидов А.М.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3059832" y="2420888"/>
            <a:ext cx="2750863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Производственные факторы</a:t>
            </a:r>
            <a:endParaRPr lang="ru-RU" sz="1600" b="1" dirty="0"/>
          </a:p>
        </p:txBody>
      </p:sp>
      <p:sp>
        <p:nvSpPr>
          <p:cNvPr id="9" name="Овал 8"/>
          <p:cNvSpPr/>
          <p:nvPr/>
        </p:nvSpPr>
        <p:spPr>
          <a:xfrm>
            <a:off x="107504" y="3969837"/>
            <a:ext cx="1855578" cy="72008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Физические</a:t>
            </a:r>
            <a:endParaRPr lang="ru-RU" sz="1600" dirty="0"/>
          </a:p>
        </p:txBody>
      </p:sp>
      <p:sp>
        <p:nvSpPr>
          <p:cNvPr id="10" name="Овал 9"/>
          <p:cNvSpPr/>
          <p:nvPr/>
        </p:nvSpPr>
        <p:spPr>
          <a:xfrm>
            <a:off x="2132043" y="4127107"/>
            <a:ext cx="1855578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Химические</a:t>
            </a:r>
            <a:endParaRPr lang="ru-RU" sz="1600" dirty="0"/>
          </a:p>
        </p:txBody>
      </p:sp>
      <p:sp>
        <p:nvSpPr>
          <p:cNvPr id="11" name="Овал 10"/>
          <p:cNvSpPr/>
          <p:nvPr/>
        </p:nvSpPr>
        <p:spPr>
          <a:xfrm>
            <a:off x="4660505" y="4113650"/>
            <a:ext cx="1855578" cy="7200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Микробиологические</a:t>
            </a:r>
            <a:endParaRPr lang="ru-RU" sz="1600" dirty="0"/>
          </a:p>
        </p:txBody>
      </p:sp>
      <p:sp>
        <p:nvSpPr>
          <p:cNvPr id="12" name="Овал 11"/>
          <p:cNvSpPr/>
          <p:nvPr/>
        </p:nvSpPr>
        <p:spPr>
          <a:xfrm>
            <a:off x="7164288" y="4004510"/>
            <a:ext cx="1855578" cy="72008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Психофизиологические</a:t>
            </a:r>
            <a:endParaRPr lang="ru-RU" sz="16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810695" y="2996952"/>
            <a:ext cx="1921342" cy="8772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208103" y="3329692"/>
            <a:ext cx="380191" cy="6467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1269381" y="2852936"/>
            <a:ext cx="1725324" cy="9795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1462205" y="1105896"/>
            <a:ext cx="360040" cy="7195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642225" y="379647"/>
            <a:ext cx="1512168" cy="64807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Опасные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611756" y="346352"/>
            <a:ext cx="1512168" cy="64807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Вредные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 flipV="1">
            <a:off x="2267744" y="1124744"/>
            <a:ext cx="1340532" cy="12038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5004048" y="1124744"/>
            <a:ext cx="1512035" cy="12038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491949" y="4821746"/>
            <a:ext cx="495672" cy="8140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1375959" y="4678031"/>
            <a:ext cx="495672" cy="8140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6081103" y="4792425"/>
            <a:ext cx="495672" cy="8140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8522863" y="4699398"/>
            <a:ext cx="495672" cy="8140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8108905" y="4749142"/>
            <a:ext cx="46925" cy="8140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5588294" y="4901542"/>
            <a:ext cx="46925" cy="8140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1035293" y="4698991"/>
            <a:ext cx="46925" cy="8140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3019591" y="4889762"/>
            <a:ext cx="46925" cy="8140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7346514" y="4689575"/>
            <a:ext cx="376938" cy="8234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4815579" y="4833730"/>
            <a:ext cx="376938" cy="8234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2132043" y="4787716"/>
            <a:ext cx="376938" cy="8234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>
            <a:off x="176117" y="4678031"/>
            <a:ext cx="376938" cy="8234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4913970" y="220656"/>
            <a:ext cx="589237" cy="4600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232473" y="657642"/>
            <a:ext cx="859604" cy="460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3218030" y="360738"/>
            <a:ext cx="570266" cy="4166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871972" y="703683"/>
            <a:ext cx="716413" cy="88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6929963" y="1091498"/>
            <a:ext cx="605020" cy="5817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3428256" y="3329692"/>
            <a:ext cx="360040" cy="7195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124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770485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вопросы для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составления кластера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производственных факторов, понятия опасный и вредный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</a:t>
            </a:r>
          </a:p>
          <a:p>
            <a:pPr marL="342900" lvl="0" indent="-342900"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факторов по природе воздействия и по степени воздействия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</a:p>
          <a:p>
            <a:pPr marL="342900" lvl="0" indent="-342900"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опасных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вредных  факторов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организм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Tx/>
              <a:buChar char="-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Методы и средства коллективной и  индивидуальной защиты работающих</a:t>
            </a:r>
          </a:p>
          <a:p>
            <a:pPr marL="342900" lvl="0" indent="-342900"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Tx/>
              <a:buChar char="-"/>
            </a:pPr>
            <a:endParaRPr lang="ru-RU" dirty="0" smtClean="0"/>
          </a:p>
          <a:p>
            <a:pPr marL="285750" lvl="0" indent="-285750">
              <a:buFontTx/>
              <a:buChar char="-"/>
            </a:pPr>
            <a:endParaRPr lang="ru-RU" dirty="0"/>
          </a:p>
          <a:p>
            <a:pPr marL="285750" lvl="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4708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764704"/>
            <a:ext cx="82071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  <a:p>
            <a:pPr algn="ctr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кластеров</a:t>
            </a:r>
          </a:p>
          <a:p>
            <a:pPr algn="ctr"/>
            <a:endParaRPr lang="ru-RU" sz="9600" dirty="0" smtClean="0"/>
          </a:p>
        </p:txBody>
      </p:sp>
    </p:spTree>
    <p:extLst>
      <p:ext uri="{BB962C8B-B14F-4D97-AF65-F5344CB8AC3E}">
        <p14:creationId xmlns:p14="http://schemas.microsoft.com/office/powerpoint/2010/main" val="99969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Деловая игра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 Культура безопасного производства на предприятии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0698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496944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  <a:p>
            <a:pPr algn="ctr"/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u="sng" dirty="0" err="1" smtClean="0">
                <a:cs typeface="Times New Roman" panose="02020603050405020304" pitchFamily="18" charset="0"/>
              </a:rPr>
              <a:t>Аманжолов</a:t>
            </a:r>
            <a:endParaRPr lang="ru-RU" sz="4400" u="sng" dirty="0" smtClean="0">
              <a:cs typeface="Times New Roman" panose="02020603050405020304" pitchFamily="18" charset="0"/>
            </a:endParaRPr>
          </a:p>
          <a:p>
            <a:pPr algn="ctr"/>
            <a:r>
              <a:rPr lang="ru-RU" sz="3600" u="sng" dirty="0" smtClean="0">
                <a:cs typeface="Times New Roman" panose="02020603050405020304" pitchFamily="18" charset="0"/>
              </a:rPr>
              <a:t>Охрана </a:t>
            </a:r>
            <a:r>
              <a:rPr lang="ru-RU" sz="3600" u="sng" dirty="0">
                <a:cs typeface="Times New Roman" panose="02020603050405020304" pitchFamily="18" charset="0"/>
              </a:rPr>
              <a:t>труда и техника </a:t>
            </a:r>
            <a:r>
              <a:rPr lang="ru-RU" sz="3600" u="sng" dirty="0" smtClean="0">
                <a:cs typeface="Times New Roman" panose="02020603050405020304" pitchFamily="18" charset="0"/>
              </a:rPr>
              <a:t>безопасности</a:t>
            </a:r>
            <a:r>
              <a:rPr lang="ru-RU" sz="3600" b="1" u="sng" dirty="0">
                <a:cs typeface="Times New Roman" pitchFamily="18" charset="0"/>
              </a:rPr>
              <a:t> </a:t>
            </a:r>
            <a:r>
              <a:rPr lang="ru-RU" sz="3600" b="1" u="sng" dirty="0" smtClean="0">
                <a:cs typeface="Times New Roman" pitchFamily="18" charset="0"/>
              </a:rPr>
              <a:t>     </a:t>
            </a:r>
            <a:r>
              <a:rPr lang="ru-RU" sz="3600" u="sng" dirty="0" smtClean="0">
                <a:cs typeface="Times New Roman" panose="02020603050405020304" pitchFamily="18" charset="0"/>
              </a:rPr>
              <a:t>стр.33-36</a:t>
            </a:r>
          </a:p>
          <a:p>
            <a:endParaRPr lang="ru-RU" sz="2000" dirty="0" smtClean="0">
              <a:cs typeface="Times New Roman" pitchFamily="18" charset="0"/>
            </a:endParaRPr>
          </a:p>
          <a:p>
            <a:pPr algn="just"/>
            <a:r>
              <a:rPr lang="ru-RU" sz="2800" dirty="0" smtClean="0">
                <a:cs typeface="Times New Roman" pitchFamily="18" charset="0"/>
              </a:rPr>
              <a:t>Составить тест по теме</a:t>
            </a:r>
          </a:p>
          <a:p>
            <a:pPr algn="just"/>
            <a:r>
              <a:rPr lang="ru-RU" sz="2800" dirty="0" smtClean="0">
                <a:cs typeface="Times New Roman" pitchFamily="18" charset="0"/>
              </a:rPr>
              <a:t> «Опасные и вредные производственные факторы»</a:t>
            </a:r>
          </a:p>
          <a:p>
            <a:pPr algn="just"/>
            <a:endParaRPr lang="ru-RU" sz="2800" dirty="0" smtClean="0">
              <a:cs typeface="Times New Roman" pitchFamily="18" charset="0"/>
            </a:endParaRPr>
          </a:p>
          <a:p>
            <a:pPr algn="just"/>
            <a:r>
              <a:rPr lang="ru-RU" sz="4000" u="sng" dirty="0" smtClean="0">
                <a:cs typeface="Times New Roman" pitchFamily="18" charset="0"/>
              </a:rPr>
              <a:t>8 вопросов, 4 варианта ответа</a:t>
            </a:r>
            <a:endParaRPr lang="ru-RU" sz="4000" u="sng" dirty="0"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7422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44824"/>
            <a:ext cx="828092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урока</a:t>
            </a:r>
          </a:p>
          <a:p>
            <a:pPr lvl="0" algn="ctr"/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Кроссворд 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Работа с интерактивной доской. Фронтальный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опрос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Ребусы 5мин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i="1" dirty="0" smtClean="0"/>
              <a:t>4) - DVD фильм Техника безопасности на производстве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    - </a:t>
            </a:r>
            <a:r>
              <a:rPr lang="en-US" sz="2400" dirty="0" smtClean="0">
                <a:latin typeface="Times New Roman"/>
                <a:ea typeface="Times New Roman"/>
              </a:rPr>
              <a:t>DVD</a:t>
            </a:r>
            <a:r>
              <a:rPr lang="ru-RU" sz="2400" dirty="0" smtClean="0"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фильм «Опасные и вредные </a:t>
            </a:r>
            <a:r>
              <a:rPr lang="ru-RU" sz="2400" dirty="0" smtClean="0">
                <a:latin typeface="Times New Roman"/>
                <a:ea typeface="Times New Roman"/>
              </a:rPr>
              <a:t>факторы»</a:t>
            </a:r>
            <a:endParaRPr lang="ru-RU" sz="1600" dirty="0">
              <a:latin typeface="Times New Roman"/>
              <a:ea typeface="Times New Roman"/>
            </a:endParaRPr>
          </a:p>
          <a:p>
            <a:r>
              <a:rPr lang="ru-RU" sz="2400" dirty="0" smtClean="0">
                <a:latin typeface="Times New Roman"/>
                <a:ea typeface="Times New Roman"/>
              </a:rPr>
              <a:t>5) Обсуждением </a:t>
            </a:r>
            <a:r>
              <a:rPr lang="ru-RU" sz="2400" dirty="0">
                <a:latin typeface="Times New Roman"/>
                <a:ea typeface="Times New Roman"/>
              </a:rPr>
              <a:t>элементов </a:t>
            </a:r>
            <a:r>
              <a:rPr lang="ru-RU" sz="2400" dirty="0" smtClean="0">
                <a:latin typeface="Times New Roman"/>
                <a:ea typeface="Times New Roman"/>
              </a:rPr>
              <a:t>фильма </a:t>
            </a:r>
          </a:p>
          <a:p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Составление кластера и его презентация 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7) ) Деловая игра «Культура безопасного производства» </a:t>
            </a:r>
          </a:p>
          <a:p>
            <a:pPr lvl="0" algn="ctr"/>
            <a:endParaRPr lang="en-US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60648"/>
            <a:ext cx="8856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Цель урока: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представление об опасных и вредных производственных факторах, о их влиянии на организм человека, а также о коллективных и индивидуальных средствах защиты.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оценивать опасность ситуации в производственных условиях</a:t>
            </a:r>
          </a:p>
        </p:txBody>
      </p:sp>
    </p:spTree>
    <p:extLst>
      <p:ext uri="{BB962C8B-B14F-4D97-AF65-F5344CB8AC3E}">
        <p14:creationId xmlns:p14="http://schemas.microsoft.com/office/powerpoint/2010/main" val="3462423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3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444663" y="23236238"/>
              <a:ext cx="0" cy="0"/>
            </p14:xfrm>
          </p:contentPart>
        </mc:Choice>
        <mc:Fallback xmlns="">
          <p:pic>
            <p:nvPicPr>
              <p:cNvPr id="103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444663" y="232362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3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63813" y="24201438"/>
              <a:ext cx="0" cy="0"/>
            </p14:xfrm>
          </p:contentPart>
        </mc:Choice>
        <mc:Fallback xmlns="">
          <p:pic>
            <p:nvPicPr>
              <p:cNvPr id="103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263813" y="242014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4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733588" y="24733250"/>
              <a:ext cx="0" cy="0"/>
            </p14:xfrm>
          </p:contentPart>
        </mc:Choice>
        <mc:Fallback xmlns="">
          <p:pic>
            <p:nvPicPr>
              <p:cNvPr id="104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733588" y="247332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4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781213" y="24733250"/>
              <a:ext cx="0" cy="0"/>
            </p14:xfrm>
          </p:contentPart>
        </mc:Choice>
        <mc:Fallback xmlns="">
          <p:pic>
            <p:nvPicPr>
              <p:cNvPr id="104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81213" y="247332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4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641713" y="29562425"/>
              <a:ext cx="0" cy="0"/>
            </p14:xfrm>
          </p:contentPart>
        </mc:Choice>
        <mc:Fallback xmlns="">
          <p:pic>
            <p:nvPicPr>
              <p:cNvPr id="104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1641713" y="295624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88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3213" y="5133975"/>
              <a:ext cx="46037" cy="19050"/>
            </p14:xfrm>
          </p:contentPart>
        </mc:Choice>
        <mc:Fallback xmlns="">
          <p:pic>
            <p:nvPicPr>
              <p:cNvPr id="1088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96739" y="5127505"/>
                <a:ext cx="58985" cy="31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118" name="Ink 9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24438" y="19661188"/>
              <a:ext cx="0" cy="0"/>
            </p14:xfrm>
          </p:contentPart>
        </mc:Choice>
        <mc:Fallback xmlns="">
          <p:pic>
            <p:nvPicPr>
              <p:cNvPr id="1118" name="Ink 9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24438" y="19661188"/>
                <a:ext cx="0" cy="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676495"/>
              </p:ext>
            </p:extLst>
          </p:nvPr>
        </p:nvGraphicFramePr>
        <p:xfrm>
          <a:off x="107502" y="44625"/>
          <a:ext cx="8856989" cy="6696742"/>
        </p:xfrm>
        <a:graphic>
          <a:graphicData uri="http://schemas.openxmlformats.org/drawingml/2006/table">
            <a:tbl>
              <a:tblPr firstRow="1" firstCol="1" bandRow="1"/>
              <a:tblGrid>
                <a:gridCol w="405924"/>
                <a:gridCol w="347028"/>
                <a:gridCol w="373588"/>
                <a:gridCol w="329704"/>
                <a:gridCol w="332015"/>
                <a:gridCol w="392065"/>
                <a:gridCol w="347028"/>
                <a:gridCol w="347028"/>
                <a:gridCol w="347028"/>
                <a:gridCol w="320466"/>
                <a:gridCol w="423247"/>
                <a:gridCol w="364349"/>
                <a:gridCol w="347028"/>
                <a:gridCol w="390911"/>
                <a:gridCol w="373010"/>
                <a:gridCol w="364349"/>
                <a:gridCol w="433061"/>
                <a:gridCol w="397839"/>
                <a:gridCol w="388023"/>
                <a:gridCol w="347028"/>
                <a:gridCol w="351647"/>
                <a:gridCol w="333169"/>
                <a:gridCol w="400727"/>
                <a:gridCol w="400727"/>
              </a:tblGrid>
              <a:tr h="5591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175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175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п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175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п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р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о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и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з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в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о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д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с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т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в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е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н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н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ы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е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175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с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р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7092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т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у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10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р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175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п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р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о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ф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с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о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ю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з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д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т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а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175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я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о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р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а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б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о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ч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е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е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175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о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п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а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с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н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а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я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в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у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о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175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н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р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а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б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о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т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о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д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а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т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е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л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ь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175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о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й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о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н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175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и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н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ж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е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н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е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р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в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и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175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а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к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175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я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175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02" marR="47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://images.wikia.com/callofduty/images/archive/a/a2/20120117214010!Burning-letter-V-psd2668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3857628"/>
            <a:ext cx="1017549" cy="108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e-allmoney.ru/bank/images/interest_ra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3786190"/>
            <a:ext cx="1300562" cy="130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786182" y="350043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***</a:t>
            </a:r>
            <a:endParaRPr lang="ru-RU" dirty="0"/>
          </a:p>
        </p:txBody>
      </p:sp>
      <p:pic>
        <p:nvPicPr>
          <p:cNvPr id="23" name="Picture 22" descr="http://www.mobiletoday.co.uk/images/2011/Mobile/Companies/Scottish_Southern_Energy/sse-jpeg-2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3929066"/>
            <a:ext cx="1333509" cy="10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24" descr="data:image/jpeg;base64,/9j/4AAQSkZJRgABAQAAAQABAAD/2wCEAAkGBxQTEhUUExQWFhUXGR8aGBgYGCIcHRwfHB8dHiAfIBscHyggHBwlICAcITEhJSotLi4uHSAzODMsNygtLisBCgoKDg0OGxAQGiwkHCYsLCwsLCssLCwsLCwuLCwtLC0sLCwsLDQsLCwsLCwsLS0sLDQtLCwsLCw1LCw3LCwsOP/AABEIAOEA4QMBIgACEQEDEQH/xAAcAAABBQEBAQAAAAAAAAAAAAAEAAIDBQYBBwj/xABREAACAQIEBAMEBQYJCQcFAQABAhEDIQAEEjEFIkFREzJhBnGBkRQjQqGxBzNScsHRFVNic4KSssLwFhckNJOis9LTNUNUY+Hj8WR0lKPiJf/EABkBAQEBAQEBAAAAAAAAAAAAAAABAgMEBf/EACsRAQACAgAFAwQABwAAAAAAAAABAgMRBBIhMUEFE1EiYXGBIzJCkaHB0f/aAAwDAQACEQMRAD8A9YzKt4dMXHKZhC3wjSSJ7nt1w96BNRCFOmFnbl03HMbn3D9uJEpVGSmGqFKmjmFrmBJt2PbvhoyjqR9eesA9e3WbffgI84pmqoqUwtS7apleUAx0NgDfaccz6Bzy1FQAaS2osbXIKeQwOrTvtifiLUxOpCzAEgBGINtpAIvEYB4madNgoSnqK7NUKwDIMmIj797YCXimZFJlIbmZAoBQEEA9CWVRM3E9Ba2CAGRKS61UwFgxeB0wNxeo2oIHVRpWzOoBBJB8ysGsLdvjiSpRSFGsKCiqQOaRJI0kRGxvHw2wDvHYm1akZ2Fpt+PXEtOudcGrT3jSCJtuMCCjRiBUYwoT7R2vJE+tug6YflkXVS01QdAKqApusgXhomViSI9MASaSpUaqz7iDqiBe3a3vn34DWrSp5fzLVXWqylrsygGxsQSDIw/WQaxBYc4uLkCYJvqtvaMDZmmjZdqbVylNWTRVbT9jSRFgCAQBN+uAPWlSNY09J1qofVJBuSPNOom3XAdOvQNLWyQut6XMxMeGai9TYHSYHTUMUFbPotQsvEKtSoVCnw6CvYEkCyxuTiTK8UdaS0ky2cqDWzuxUUi2pmc7G3MR2sMBoss9KojlNMEqpLc6yYMaZjdogRfEfhhMuyrUQRp5lXRvp/W5iIuL3GKb+F8xodPoVXSSCoqOrQLSpkkkEg+6cdo8YqrSKfRShJuUVQDtNoIk+44C8yNHVRXZIcMhixM2MEKTN974ZVyiMzMawkiXg20wgNi3LIET2bAGQ4pSNHw31UmN502BsQQAoAgiYjBipRaAlWysCgCzDWO/VbfDvtASLlaSK4NUcyaAS2wOrTaYNjA92DK9fYJVpqQJOoarWjZhH/rgMJTLh/EYlmAJCnSSpVgOwjSfm2Ily9EgL4mpbOF0yTI09pIIBEf+mAdxWg3gwalM3csXOlSxJIEENIU20+mJcmjNSp+GdIBN7kEQwESqyJiIAHbEVZFFFNKNWHMytB1gtJBBsyzJGrEmVps1NRTZlVWbSWMnTpIG8zfv2wHBk6xCqWIjdtW8lD8YhgZ3+OOHI1iCZIcqNnMTLzHwK/LDU4fWEHXtvzH9Jjv7iBH7sJMjWWJYNCgCWO8C57wZHuIO+AeuVrg3OsA8vMdgEuwkTs3xvF8So0V4JuSY2/R9Gkdfs4jz5bx1gtphZ30m53gEfhuJ2GJigFbUaii+xmYgDTvESQdsANkKSitqAQAkxygvJ1HcKIEBtycMOYTTPg3VF0KTEwswPdJvgmhTXxQwajufIkMZBEFpPqfhjlLxvtOOm2nuZ91o+XwwA7uhB+okMdMSZMsQbEW8gO/bE2VdHDlV0koTEsbG/l+zJMwN8S5qu6U15xMGTGqT2ERf7sc4lmWVmUu1NWVdLhdUEMdQmDBIgCfhgKTwKn8W/wDUf9+Fg36YP4zO/wCx/wDaxzAE5ukD4WlNXJCy8hZKXYhpIA6yZj1GG5xiKdKAsyViNQnaRMxsSJ7xfDeKIStIorHlFwWaLoRJQ3iNUzfTA3nDq1F/CpAKZuGGkmxNyZuJ3733wHOLUj4hguwYXRIm4KzLIVuO7Lh/FyQ+zGUAUguAhlr8gIJNvW3rh3FaAJYhq8keVFBUnSV3KGJFt8RcXUF4ImUFmYBba9wROoTA6S0xy4A+q6CooK6nZd7bL1ue7bC+BWzlFkSoyEBiqrtNwSDysdIAJPcYnziI3hh3KwVIW1yLi5BM26EYEqZCgq+HUdmCJEECweFBGhRLWjqeb1wD/pFAMw8MyOUddUMFgXmdRG8dT3w2tmKFM81Ng4g6Rcm9vKYMQDf0wFmwgbkmZJLHcksGkwBsRb3nvjuWQC/Xv1wDHo1q2rakjmWEBmMGRPTBeU9m6AOp1NVv0qjFvu2+7DM3xSlQE1Gg9FF2PuAvirzPtDnHtlstoH6dYEn4Iv7TgbbCjRVBCqFHZQB+GI67AbkD34xmb4PmXps+Yz1cwpbRSikotMWBJ/HC4P7KZZ6Su6M7Ncl3Y9SO+LysTeGiq5pP01/rDA71AdiD7jioynBMucxUpeCkKoIt309fjiXjHAqFOkzrTCkRcE9/fi8pz9dJ6+AaltrYLpcFXQrLUqLyg3aRtOxwNmso6AEsjA7Hyk/sxNSsXh2lxGLMJB3j9Vl/Bj93bF1lK+XIDgNKnUACTG5jvEkmD1jtjKVccy7kGQYOI02ebNEoiEuFAKiI5lEKR1MH4G1scBolVADaXYssRBkQYjpf/wCcVWS4odJXkVjszJqE9yAQfvxNW4k60KhNGkKqMizpmmwZlUMLgxHSZBGANdaCAElxrHvm0X3vb5nvhp8AOF5w02HYtYfOBjmfq16FCpUf6OxQDwwtNlAlgDILmRsbRthV6lWhRq1KgoVAiyq06ZX5ks1r9B3wBHEKYNSYEjRJNRhu1uQCG267/DEWfzXM80lYKxEkE30hvjI7bRheNUSk9er4NYJTLp4SEGQJIDF2keojDslXrmm1V3oOppl1FNGEGJHMXIYRbYYBlLNoDqCIDciDcFWC398mMdylZamnkpgsNV+t9h3Pc+otfEVLilSqKCUlp+LUpLWdmBKIDH2QQWJNgNVo3wjxCpSNSnWWmXWk1Wm6KQrad5UklSDHW4OAmzNZtFNrC5JAMWG+4M/jiD2iqc6rAHLd/EUMBJsqM6if5RkehxEOPsclUrFEFaksshBKyQCpAmdJBBF/jbEvH6zLUs2nlWOekv2jqkVNzG3ScBV/Rsv3r/8A5af9XHcT/SE/Sf8A29D9+FgLypP1f5zRpvAIaeWNQABFp6RO+AVGZCwJLWe53AElZI3Y207R1wR4LN5aw5jaG1b3t32Pw+eO1sq4BJraBcmSTpF9iSO5ufTtgOJQqkAkuJqmwYjk1NEiYAiNsR8couailVqHlEn7G5/R59X3bYIy9QVabKtZGN5ZG1QCZ6bGLDA9XQDoqVqYqTMloYyDHLNokR7sAVn1IKOCYXcQI+Mm2574pc/nl1sUHM27delvuHywJns8TZSY735t+aOhOBcshJgb4A2kepxIgqVLU+RerkX/AKI/bjq5U7aC3ujeLbkemDuIU18NVao1KWVQV3JOy/HGohi1vEG5Dg9OmZAlzu7XY/H92He0DmnlqrgkECxG+4GI/wDJoHevmP6//pgPi3s/lqVJqlarmCgiecncwLR3xdsRX5W2fos2WfSCzGnYDckj8cZzh3Ec5SprTGTZgoiSDe842hZVWSYVRM9gBv8ALGJHtpmazMcnlDUpqY1Gb/KAPdc4jUQjoZvOLXqV/obkuANMGBEdfhiXifFc3VpNTOSqLq6gMYgg/o4sMj7b0DRqPWDUalIhXpG7SdtItMwd4iL2viuHt3Vq2yuTqP2ZpI+SiP8AexF00+QypbLIrAgmmARFxKwfjgQVSulatGprSwKIWVrRII7joYjFrw2o7UUNZdLledR0PXqfxxmDXoVW0ZU22NV8w6oP1V16nPwA9cXZyxK5y/Di1Ml0HMxbSd1BNvj7sUObyIDGGW3qJ9xGNXwnLeGmnxWq3kszT8BcwPTFZxGoTUYOyaQbKSyD+kdB1H4xibOXXZn1WMG02DIadQaqZiR7jP44sM1lFZNYjaeW4MdjA/DFaFjCY0tbbWfEuH0zlKq5ekJcLKoLmCPnacEZBqVMOaWTqU7CQKSqXvsL3IkmPfgPJZgofTBR8Z/FZS0aG0CTuS8QAYmNO/piNIOG0ylapUo0KlOj4d6ZAXXUmZSmTAtIJtMjtiOhlSartQo1KNM0XFRWGkO5jTpSdxzS1pnri1q12RadzeZkG/pzEkHtfphteq/0gCSEBUGCYk9DyaRuLTeRcTBCtyWXq5c0K3hs4+jpSqovnUrcEL9rcggX9+JM1QqZhqlXw2RVoVKdNWEO7OLnT0FgBN7nE2c4nVWoaagkEmKnhVDoHbSFh/Qgx32vNnMy1MhvEKp4YlmpM973IWAp23/ZgKfj/B6pyqtSUmoaApVE6sIEf0ka/u1YtuOk6l0mvMrPh09S6dXNfQbxPXE+ZOpEc1dAKm5lJLAQYJkdbG+IjQYaQ1cCZjmPMYIFp6GNt+uAG5f0s3/sT/0sLDdY/wDFJ/tsLAFZHKolXUtQMTKxvIJLd/NcS3XrgDiyn6Lm5j82YIgSIN+/zHXFhRpUUNMy4LNCBluTHWVkTG569b4jrJl6lOspeFctSchQukpqLfZ6AEyenvwFezumYR3pLSbwHFLQQwqEAMQxAEQBIEdTfpiuSungUqaQzOq1a1SJJZr3O8z8hGLerVo0B49R61RkVhT8VSo2FlGlRJ27xPY4ochQ0pcAM3MQBAE9I6AYDrjF3wmgFt9qJNjb0nbFZlqZLcokj/F8XvD6BDGGLLpEkmRqnp2t092NQxefEBa5XxCoFNiSJ1PGmw36T6CT8Mc9rX8MZaq3kp11L+guJ+Bwc+TrFjHhgGbydUEgg+XcC2/XFlmKC1FZHUMrCCp2IOEykRo6mwYAggg3BFwfjjL/AJQc8vgfRV5q2YZURBv5gST2Ft/3HDX9hVBPg5rM0UP2FqWHuxY8C9lKGWY1FDPVO9WodTfDt8MRXPbAlOH14NxSIn5DC9jTTXI5cKVH1YJuN2ufjJOLPiuQWvRqUWJC1FKkjcT1E9cYn/NNlv46t/u/8uCue0mSo1OMZTUFKvTlxaCU1kT9w+AxvldYgER2BGMF/mmy38fW/wB3/lxz/NRR6ZmsPgv7sB6BjHq+uo1IPwx3WZU0yCI3+0duvbGj4FwwZaglEMXCCNR3NycZXMcJzLUFofRsu6pUD6hWuwD6mBBSxdZU3+0d8CF/7MVVIqBfotiJ+jGV2+1YXw05kpVqj6RRpy8hXgmCq384IvNowZwV6kFXyy5cCNIV1YHf9ECIt88VftDn4reG1WgiQCVNdadVp7yCQv6sH1xGlytLxKd3VyQRqXy/C5/HFPmsg4C25tIDD4bjF1wgAUlCoqDoqkMI7gixnAWarPLAkHS4Uckm6atgb3tixLEx5hU0sTspMDxKlNSblDB+8G2Iq7jUDa4E36kA/K4xOqyIwlqJ3CSjmWqUKTPzNzjVYSA0aoIvIAMC/bBNaPpF9Q5hAlYaADOkmTB6xaPTAqVNaqhN6TXt9nofcMF5hh48aebUsOLACBKuQbsRIAM+YYigK+UdqhI8JgXeZq1FLhbaWUIRC277euJuKuNNJ1RzCBl0E6FsIsFJnsSotNxjucTLhmJqVQwLWU1AAW3iBFz2wgLUoWoGNGmqorMo9QWHRRczsO5wBtQgCk/ipIUiTdWkAkgzvaZ7TiAUQNJNVIQN1I5WPW/Qgi9rHBI0OlNW1AsDAJJPlIPN1MEm+++BFXLNMOfJ4hkkDQ1+oiOve/qMAP8A5Oj+OP8AWP8AzYWCdWW/ian+wqf8uOYDtfLrXAqGsm2mmyHl1apHXmuq29PXEWd4XSEl6yoNT65IH5wuV3NmXWY7jA+bygrVGIVvCepTEwVllD6nFpESg1d19MQv4uomoGVlrUwXCFgdKMNYA3BsfQmOmAF9os4a1Whl9aOo+udk2IHKvU7mcNrtAJPTAPCKxrV81mCdWqp4aGIlaYiQOgJvgjODU1OmPttB9wucBYcPyj6NQIXWOYmxUdx6x39MWfB0pl3NIroCqvKLSNUmdielp9cR5nhusggiwgKy6k9+mRf1wdwmnUSmEqBeQBVKkkMAImCBpPpfG5cY69XM3nGSvQS2irrX11galv2Kh/lipr8UrPTPgkB61Y08vKzCp53PedLkdLriz4/w5q9LTTYJUVlZHImCDe36pYfHA7ezdJnpioiVKNKkKdOm66gDI1MZsTAUbd++I3AccZesmVWkQj5hSzMRPhhANcA21aiFE7X3iMG5h/odCtWqVqlUKur6zRuNgNKr5jAvgNPZfQB4VQU2p1XegQkhFqeamyzzITOxHTtgmvwirWVVzFWm6iorlUpFQwS4U6na2qG+EeuIqp4bxWsuVziVawqV8vTL+IsfaplwRFuVw6j9UTOIU45WGXFKo5GYp1Mvz2Hi0qtRAHA9QSjfyge4xd532aR2dqZFIVKD0HVEEEPs1out/mcd4t7NJXFCWKtQKEMBdgpUlSP0SVU+hAwUNkBUzbVnNapSppVelTSkQv5s6SzMQSSWmBsBG+GcV4hWylSJastZAlCQLVxbSxUeVxzzFtD9wMGvwSolSpUy1fwhVbW6PT8RNUAFlGpSpIAm8GJjBOe4Waoy+p+ajVWoTp8xVWUiJ5Z1euAJyFJkpotRzUcKAzkAaj1MAAC+MPxrh60mL1OF5dlaqqB1rwWNRwikjRYksJvaceg4y3H+G56uCgbLaBVSokhw31VRaig7i+kA+84In9lsh4TP/of0aQLit4gaJtE2icEcX4z4VQJ/o11BirmBTfcjylDItvPfE3DHzZY/SFoBYsaTMTPqGUWj1xH7QU6zoUp0lcGDqLhYIYGIIPbvguz/AGf8jsDS5nLaaTa1WQLagBc+Y2F2waK9M80i7ETH2lkH4iCPhiLIO0HVSFIzsCDPry4rKfDXEGXnx3bTqGnSzuZj3EHDSbT5oUW5VKXEwD6WPyj4YAyjWg7ixw+jlHAWQYApyttwgUmfQxiCnK1ACI1KPmAMWezNZ6nZxdNSm/Rjob47Yua2Xc1pAJSQWkwJAEEQSWIgWIAsL2xVcUoa6Lgb6ZHvFx+GFwvN1XoU6ilnZuVvMRzAgNcRysBOm0TjLosTVq09aCk9SWYowYRzGQGlpWJiwNgI7YgzlEqqKxHKiBqhby3gkiZYtstjfCoVnRhqNQgVWDWc8sVNNoiJ0eX0nE3GdQKulLWQJ1SSBG001u3cdsBytlxVoU18RUYxpYGZsQdN7koW6n7sR1uEIxf62G5tQGyoy6VGmbRpUz10nviHiuWLLQFPmKBqimCBqUArM3GomIPc4DqZZ2L1CjHxRTqOsXKCp5I6kU4lff3wFh/C3/1mU+X/ALuO4N/hej3b/Zv/AMuFgAeHZqrXt4mgrTViQqksWLbgiNI09Im97YCbj9RUeqxATwFMgeVyrkGeqsRAn+T3OD6QoVGCaCNPKIYixDMQdJBKyCIPXAnta6rlM0Ep30Cm0WAGmVMdhMe/AUHstQ0ZSkDuQXJ7lyW/bh1Cv/pouoFOnu2wLT+wRg7KJppU17Io+QGBvZmmHzOaY9GRQP6BB/HFjuzeejQUc+0RpAclIB7OJJPuh/6uGZXilSo6qCqyiNHhs0ltVtQMKLDfBFLLUkZHLwUXQJYCY6nuwuP6RwqOUp0tLiuUUBUMsmltItJKzN+hGLLMaVp9oqkSFW9Eaf586YT3cy41CC198VI4RQED+LqHMebYmbn+QOg25R2xbjEadxhfZL2rr5nP16FTR4dPXp0rB5XCiTPbG7x5R+TO/Es0f5z/AImOGW0xasR8vqcDhpfh89rRuYrGvt1el8U4lTy9JqtVtKKLn9gHUnoMeej2w4hnXIyFEJTBjWwB+ZblB9BOBvyo516+bo5NCYGmR/LcwD8B+OPR+G8Pp5aglKmAAogdyepPck3xmZtkvNYnUQ71x4uD4emXJWLZL9Yie0R8zHmZYLN5/jeVHiVAlZBdgFUwP6IDfjjT+x3thTzykRoqqJZCendT1H4Y0C5cRcSceSe2NA8O4jTrUrU3ippG28VF9xF/6XpjN+bF9W5mPO28HteoROKaVrk1M1mvSJ14mHontnxl8plWrUwrMGUQ0xzGOmMfw/2m4xWQVaWWpvTOxAF/m84vfykqv8HVGXuhHxYYd+Tar/oNGdjq+5jjVt2y8u9RpjD7eLgfenHW1ufXXfbX2mAXA/b4tXGXzlE0KpIAN9MnYEHaehuMbk48s/K0Vq5jLUqPNXuOXcaiukGPWTj1KmLCcaxWtu1Z668uHqGHFGPFmpXl54ndfjU9434lSJ7QLTbw8zFOqBPLLqR3ECVHowB9+LLN5kLT1goBAMu2lYPcxb5Ypcnn6FBGWjQzCyDfwKhZj3ZiCWPqScWNSq30ZC8BmWmG1KDBbSDKmBuceh8qXcrnPFB5WWOpFj+q3UYquLZgcp6o/wB0xg7hYUSFdmkTcjSIJEBVsv8A8YrePHlqQW2kzMDY8vQ/I4vhnys6eKj2GchqlM17UndFoWmxnV+lF8WmVaVU9wPwxUezFUpxDNUxBDPqiLiVB1T+j9kjuRjDquK/E6ilk3dajEwBPhKviC3rK059T1xHmuIVaNNKzP4gdGYpAAkU2qDQQJjli82M4kPEaYfxTSIYqQW7qpmLiNz91ibYaj06TNFHmRTbUWVRAMKLhQZFgB8cAVXqvRovVaoah02GkBdR20wJgkgXJwDSzdV1pRWYN4pouQi3gMdUMpgkBTG18T06dNCB4bABlIBdyqjcMFNlUG1hvvGF9OpnTU8InUwIg31ABZ0+itHrHuwFp4LfxjfJf+XHcVv+UdD9Nf6wwsBGuZZmRDTTVJ1L4c6Y0m3NBmZ1j5YqvbynqSrCvZBLaBpidgwQkn3kAfdixprV8bwfDy0KoqToPUkWvvbfFf7XICaoOidPXw5jTPXn1avu2vgEvlHuH4YA4BTIq12AmKswBfyGL9ukYLyzTTQ91H4YXBX01qg/TKfg0/gMWO7N+wyjknA0MgP1lJ5AkXYa9xby6j78SJT8OsXemzU5qAaULQSUvpAJhlBExaI64npcWtUOm6kBBPm1MUW/SWB+GO5zib0lljQ1a1XzmF1T5uo/biyzCir8KrLTqOiNrFAIEH2kfxZpjoWQFCI6qB1xtaA5R7hjPZz2gdDYUXAprUMOefUzLFOxk8tu5IFt8aMHEadx5V+S/wD7QzX9P/iY9PzmbSkjVKjBUUEknaBjzH8kKF8xma0QCPvdi0Y82XrkpH5fZ4CJjg+JtPbVY/ew3FTHtApbbxaf3osY9Yy6A8xuZx5l+VnhLpVp5ymNoDn9FlMofd0+AxtvZDj9PN0Aykax50m6n3duxxMP03tWfnbr6lX3uFwZ6doryz9pj/q7rPAx5b+Vl5bL9TFT5HRj0viNZVpszsFVRJLGAPjjyKtXPEuIDSD4KRf+Qpkn+kbD09xxriJ3Xl8y4+kVmub35/lpEzM/rs1ntsx/gp1PRaf4rjOeyfsfXzGVSrTzr0lYtFMBiohiDs4F99sab8oCn+Dqx6cgH9dcGfkwH/8AnUfe/wDbbHO1Itm1Px/t6cXFZMPps3x95yfET/T94YladXg+ZWrVpU6yOdJqAHUO+knZovB3jfHreWrrURXUyrAMp7g3GPN/yr8TpmkuXBDVDV1QLkAAj5kmIxufZfKtSymXpv5lpqCOxjb4Y3i+m80js4+ofxeFxcRkjV5mY/MR2nXj4Z6o9FiBl/pdYs2kMMxUSnqgmNbNBsD5QdsaTNgLl+fVZROkeIZEbalOq/Uj1xnszTVya9LKulNSWFalUCOYkFxRjS4iY1XI6XxpamZ0U1adc6BO06iq6rCOs49L4cq7ga+Y6t45dABUX3ZUUMfQWHrvgTjYPh1iVMQb6z2H2dsWme4jpbTC7gSz6RdWbeD2j44pfabOn6PWEDfR5pN2A2jGoZnusOHfm0/VH4DAXs+8cQzQkDUEtp3hejTAjt1+GLHLLCgdgB8sV3Af9cqsVkNUYK07MigHli4gm82+OMOqxXiTAIzIukkzyxpVeoudUGCdrA9cRjONoslLSyUjpCfxzaSPNBA39cS5eo9Qu1BKKIGK6mUkuVJDGFiBMiTM3tgfOcQdRXPh0TTosqFCDqYQrQDtPNZY3wDq2c0Fh4dPlj/u4uFQg73I1eUXgb47U4gyMZpICFnyETHiFTM8tkBCmTeJxLxTPijUpotNCljUMeRWIpqQPefkpw7PZlzXakgogCmrk1ATMlhFj0j78ATK/oJ8sLE+lv8Ay/kccwDFyzfSWq20mkqeshmO3xwLxTKM72RypBDRWKgyI8sxviA5N5fXSNQHXpAZeUl2M3IiQVhhcR0w2lka6EG7y4LjULlVEMJP2jYj3HvgKXhsikFO6kqfgTibK0/r0Mx/gxjn0d6VR0qGWaKkjYlvN9846phgexwSey2PBksFOmFiVAkmVZW94In4nHanB3Zi5qrrlCD4Vvqyxuuu5Oo9RgVs+606rKdT+KEpg7DUFj4C5wbleF1Ays2ZrMQZYcuk+mnTYfGcaliDM1wM1NbO662pqisEjSyMzq4GokXItPTfFjxHKeLRqUtRXxEZNQ3GoESPnjLZ7itcZTMOtQq6Zvww0A6UNRViCIsD1xdZXLVqWt3zLZhQhIpmmi3FxBUTNo+OJLdZmsxMMe35Marcr51mp9ipP3F4GNv7P8DpZOkKVIWmSTux7k4p/ZmpmszTo5k5tNLwzUVpLpA6pqnWGG0k79MXPFM06OpVkChHZtc9CkERfqfn7scqYaUncQ9nEeocRxFYpkt0+NREf4HZjLrUUo6hlYQQRIIOPOsz+TgazUyuZNBpjSZt7mBDR75xtc7marZSo9Er4vhsUgEjUs20tB3EEGCDjP5v2j18NTM01mvVVES1vFchdp21T8sW+Ot+8M8Nxmbh5n27a33jvE/qVE/sJXqGMznWqKOgLN/aMfdjYcD4fRylPw6KADck3Zj3J64qP8oR/BRzOkeOE0xFvFLeGIE7a+mHZjP1nq0snRhK3hh8xWdZCTaFSYLsZ3sBiUxUrO4jq1xHH589eS9vp+IiIj+0LT2kyn0vLtQLaA0cwExBB2n0xmMt+ThgoC8QqKv6IUj7tcYLzGbrZOpSarUOYy1RxTctTCPTZvKwKWKzYg4krLUr57MUlzFWlTpLTKCkqG7rJnWpJGF8NLTuYMHqHEYKcmO2o79onr+4E+zfsNlqL+KdVV1PKz7T3AFp9TONhjALx7MfQrvFRM4tEVVUL4iCooJjaSJBj1xfZHN1M3X8SmxXK0iQsW8dxYn+bXYdzPTG60rXpEOGbPkzW5slpmT8nwjM06aUlzS6UUIP9HEwBAvr3jB54f8AUpSDEaAgDRfk0kW+GG8dohqLklwUVmBR2S4Ux5SJHpipfLafo6gVampGZh4pkmEvLuLX2nrtjTgtWyfNqZizTOwGwI29xxnPaUS+Xogk+LW1kW2XmOLdaYd3DAxT0qqE7citJvc3ifTGdyJ8biFepulACkvbUQC/yEDGp7Mx1s1CmL4B9lEedRFTSxdpIp6JJ6GfFmw6RbEudY+GQN25R8bYk4FwtqVTU1Mg6YLeINP9RVWT6kE+uMOqXK0a1DUiItSmWZkOvSV1EsVYFTIBJgj5YHzXAixr1AqeMagqUW6jSqQCYkAlSI7HHU4O+lfLJbmBUFQBruw1c5ki/uwqORqBQDTYv9XocsDoChQRMzYhjAHNq98A/McB8Y5hqrMDU5VCuQAgELIBAJ1Fmg98PyvCi9QVMylNj4KKZhocFi0SNri+ITwtwlPkDHWS4CoT5XAnUQGuRiSrkmJqDw20sdUwhadQIHm56fodhYegXUD0wsZbws3/AODy/wDVX/q4WANqisvkFU6XZjLMZVWgKNUzKk2FzAx1RWJZW8QqTWZSJBEMdKmIPYr3Bjpgg1qw1AByPskqNX2Zm0T5one2Ej1pg6oMhTA25oZrbjltb5yAAXG8tppUql9SwG1EknUJO9zB6YqnONHn0dqCyCXN2ULMTMiPSYB9MZ7M0DTYodx946YAlaGum2jzFlcA7al6f474sqHGUkK61EckDSabbn1AiPWYxS8PzOhoOx+440FLiCyEaVaYUsCAfQNscaiejnMdWX4xQ/0PPggx9JVttxrpE/CJxbcGzHDlqf6OaS1CpssgkDmNvhPwxfq2Oo4MwQYMGOh/fhpdsFxnN5RWSvw6sn0p6ijwqLyKuphqD0htaTqIBEY1HtI+nw2Co0EkBgTBBUhuVGNoi8CSvWMG5mrRo87mnTm2ptKz8Tvhz0aNdQSEqruDZh8DiLszgr6qQJABZnJABtLsYIIBkbGQLg4854OCMyuRFhls3VrX2CQDSn41J+GPUMvQVF0ooVR0AtcyfvwO2SoK7VClNXaAzkAExtJ64G3nOUy85w5IsNKZtsyxtHh6Fdfh4rR7xiz+kLluLO1VxozKU9FRiAuqnIKzsDeYPpjY0stly5ZVpGoRBI06iBeCReJxJmMlRYaXpoynoygg/A4DDe0ucGYWnlKLrULVVeqE5vDpoZLMRZZMAA74VHgyZrP50F6igCkoKOV/7sbhSAfjjb5fJ0aKMESnTQXYKAo7yY/bialQQHUqqCeoAv8AHrgPOz9Zw/L0KkEpnky7hRpstQqbLsSLz6zjR8NonJ5k0FB+jVyWpQLU3+0norbj440sYhqZpQ60yeZgSB3CxP4jBNnZmiHRkMwwKmOxEYEzWSVtJlgUBAKsRYxO3uGKj2zpl/BRTB53Ed0WR98YKzWd8SihFjVAHu1Dm+QnFZkH7Q5pKNFqokvAVIYyzbKDB5r/ALcDezfDvAoKhu5l6h7u1yf2fDFdkafjVFJ/NUSdA/SYm7fDYY0lFZOJM7brGjax5lOio4X+LEmenW2JeF5inXgImYC3hmECRY80zMg27477M5rXUzABMIyrBEQQDII7zP3Ym9kv9VX9ap/xGxGjqNVdLlCwsGksDaZkXMdbGMLxGNA+GzOWYKG2MGAWsOUgSb9ffiHKOYqTrldPm7yLCF3989O+CqOs0IBZXWAepERbmG0YAPXVOnV4gY0ypIV+RgGBcQNLyQIG+0b4Y1SrpJiqAAsL9YdZBqgjVGtZ5TfblBscG0Gq6ofXGprgDo3L9nykdR8xiIVM1Y6fsiQI3IW/vBkx2n0wBuo/oVP6/wD/AFhYq/Gzv6C/d/zYWAlfMv8ARcy2o6latpM3GlmiO0YBzvEKlP6Sxc6CCqmfzb+ErKQegYkj9aO+C/qSrVBRJViA0sbmpAPLMfauffgrOvSVSj05FYSwiQTAF+1gL+neMAG1csK1So1Uii2nRTbSQAisWMEaiZJudot3XF6Yq1Cqhi60lf00lmAH61ifhgnOU8uzsKlMkgAEqjHUCNiUFx6HC4jlqi1Vr5cKzBND02OnUkyIPQqZ3tc4DKVRixy1fxKTUm3Kwvr2+Iws9lqj6qjUfBFrF1aSf1drx88AUbYJMbbPKvqVZ84An174ovZ+ulF8ylVlR/GZzqMSp2MnfEuTzh679/8AHXE706OZZlrUgWSAGPWfUXjGmfypOH8OTiGZq5isuuih8OipkAxuf2/H0xPwrJrlOImjRkUa1I1CkyFZTEie4xe5Ksis1FF0+FEgCBzXEYH+pGdB0t4z0vNPKFB2ibH3YaNh/bUwmXJJCDM0i5mOWevpMYJ9p+C/S0pIdJVaqu4aYKiZFupnBfFzRNJlzBUU25W1GBf174yqVTTGijxWmKY8oqBXZR21EycCEtTguXy3EMkMtSWmzeLrCzdNHWT3xfe0VF2Sl4ejUtZGAdtIbTJiYN/hit9nKOXWqX+lDM5moILlgTpF9KqPKvWBix9oRy028RKZSqGBqAlSQrCIBB6z8MQUuYoZrRm9QyqrV/OHxWPh/Vqn6HYT8cabMV/CpatLNpA5UEsdhYdcZWrV1LVQ5qhFduaKT7kKsA6uwGNB7RZlqdBih0tqQA9pdQd/ScUCj2iY+XKZr4oB+3DctVqVcylRqD0lSm688XLFex7A4nz/ABICtRAqKEOvXcRZbSel8Rpmg2YJVpUUxsZElj8JjDSTJZk6s2n8mkx/rEDGfrhj9SphU1KT6E7D1Iti44lnvsqb98V1FYwlaxPeROWphQFAgDbB2VqHdSshkUzJ85gbEe/AeVQ1CQoJC3aN/cJ3OLqrmVREYUrN05dQ07He8CTM29MZbCHiDIpqCmgLs0kIb6A1yQb7AajtjqcRZBC01VdbKNKGBBcmAPMTpmR3OCWdVIinSBZQzbXmZFtyb3/W+MGb4k6u/h0FalQMu2oAyRqbQsXIU3uJkjAcpZsBZ8JFQyGgSCSAQttpJ80EH44dWzDLQpxFPxKiKSFjSHNyASbnYHuRh3DmaqyuctTp0olWYgvBFoUCFBHriTM1aS0YNJdDHSUhQDILbbXAt12wDeJjwaRVWqzUYICWZ2E+YrMmQoZrdsQ8NzzP9GBYzNRKkgiSgiSDcTGqD3w2lnKFMM2gjw2tLSQZZD5jYwrGO2Js1TpsGfwdQDm+rSS35sm3uj4YC5wsVf8ABSfxX/7D+/CwDKSpqRGpaS8xpqEj6sKQbRfYTvYXwuMZcyrBWIRTeVIETvrk9tv2DDPozKaZT6OhUtyrIUhgBNhvIxLnEFSCTRJ0wdUHSepW179LbDARcRzLJVhHBYwfD0EkyCok61UA736jDM9VqU814goVKqtRCcmmxDsb6mHfDuL03diANSLEx4drEyNYkPMX2jpOA+N5ika6069Y06QpB1AcpqZmIuVuYCi3rgBqBrNQpUDlawK1EJY6dMCoGP2p29MT8S4e3ivFM6d1YeWIEzfeZtG0Ym9n/aCjoFN8wrMHZELNzOoYhCe5Ii/XE2byxao6F08F6i+JJOqdKxTjaGhTM7EiLzgKqjg2mD0MHHMxlFQMQQB4ukROlBpmDa1+1hqxFlM2p9PeI/HAcTNtQqPUZJDhQY25cdy+Z8bNU6ioyKEZSWFr33GLWkARe4xFU4EjXRnpN3Q2+Km2Ltmais06BSamnSP0oI+/FJVqGtbL0aaL/HVKY/3Vi/vNsOzvCc3p06qNdd4cFGt6qYxVPSqpZ+GsfWnWDfdOLuGdTDQcK4PSotr89U71G39wAso9BgviOaqKv1ShmmLkAD1uRPunGYy2eCNqXI5hW7xP97BNbib1BByjkfyyo/fi9E+oZldQcPUQvU/TeovL+qosvwuepODOKLrQqFV7jlfYx+3FFrqdKNKn/vH7rYbWrOfM5P3D5Ym4XlmRlEUROqgiR15SPngfMcUXakoHdoj5D9+K3MMTgB8+qsEEvUOyINTH4DE21FYhaq3Un3k4arPUB8OQtxrgkEjoNIJ+OOUuC1HK/SddNSb06aMxAgkFmClSZAECd+mNTnqKBaaCNOkCNA1xKjlGmAx2ItEz0xGme4Pnip0kaKiWKn/F8aCq3iIWpzrG6hiN4kjSy3MdTH7QeLcENdKNSm6K60xc8uraAYHv7R92K/hfEW1FW5KqGGBwGirUl1U2jkCqATNrnfS0dt5wFn8pSY5pzVzCKp+tVGAU8ikwIvyxgoKtSKijnW5Ha9yB193X0OBs3w0VTmCuYrIjmKiqi6TyKLEqSbQLHecATlMqKNWkvi131q2lXcFQFA3EA9bYflKioqSslqsCDsWU3+UjbrgbI0AK9ItmatYw4QMqACw1TpUGYjBlThz6F0Mupavic0wbEQTuTff7sAqrKK/hrSUkKGLFgPzjPsCDJ8x/pYhTNUhTUimecspTVsaeotN4sV36mO+Htw92reKVoMdKqZBOkqzmVMfyh8RhoyC+JWfxF0spCj9AuAHPxKg/1sAD/lj/AOSf9oP3YWKr/Jn/AMzK/LHcBoNdEqPOQ3lXl6yB7tzYn74w4rS1EEVFJqFZtuSWtEwJbf1W+Iy9HSSRUh0Z2OpZK9dmvIHTa0xh+aq0Ls6PEmGiQSGVSVvIIIF4FhInAdrZilUGpTV5gFYJAmSVAabg9JEGCLxGJ2zQ+kGkyoEWiHBYXuzAjtAAE+8YaEoqNYVoMLaTPhMYNvUb9QBhnFKNGsG8WkH8JlAn+WFPyvt6YCuo56tC5mKQoNUVVp6OfQzBVfXPmuGiNjgnO5YNUqEVqifXUwVCoRrhNJEiYus/HDqmdV1pg0006xpGtgBouJhOkC1x64jz/D/GrVNFOnyka3dn5m0qRCoRsNPMflacAe+WejRqFajM5JfUVEkwBEAR0wNVzLEsjsNOvSSQDpWDzRFpMCTa+ITnWo0VCKlN/GFJ9TF1BPUEkEiIImN8ScT4nWo0NYNKq5cAaAQCIJI8x5oB69sAM1N0JNMnTqIBmQQFDbR1PXBNHjLKYqUm8xWV7iOh9463w/jHHCgoGkA3iFWJPSmSoJ98ssfHEWc4pXU5l1NLRlz5WBlhoVjz6oBvAscAdT41RNi+k9mBX8cSnNI2zqfcwxBk8z41WsjopVBTKyL86kmZxVDIfSNbUqVBUVmRdSsS5Qwx5WGldQIG+04C0qN64AzFZRuyj3kYrqGXyzGm9SiEpOGVuZpSrTJ1KTMFSAYMdPXENbLUqa0HbLU9NR2Zg2olaQiCZbzAEE9OmAWc4xQXeqvuBk/IYq34q1RwlChVqM20jQPfJ6euNbWq06Oao0aVGkFYxUIQAgsrlII76GmfTE3C+IVarEmpRCio66NJ1kKxXfXuYnbAY9/ZzMVPEGZzC0SqkrSpDmflkQ59bGAdvndcNyK5RStCkQwcs5ADOUVVJBcwTqLWi/Tpiy4bx5nStrVVdBUZN4ZFZln3grB9474WZz+ZC0HVqUViigFGJUshYmdd7g/PASNUqlKr62EOQhBBsHjYp29TibiblHpw6SAL1NzzKJBA3MwfQ4kr5iqmgEozHzbqPOotM9DG+5GBeJsAKfj35TIR1U6rSZYrI+Mdx2CTNU6a008TUTpC6kEg+4dZ6DFfx3gaPDIzLX3UkeaYs0Cwnr0LfDE+fK6aJqMAdFiuiZgfpQNJ7iB6jBWZBNSiYE6QbEnbeIBt2Jj34DO8L4iwYqwKVUMMpxrci4dS0ETuOk9xjyChxNvpLValyzkt6Sf2bY0ntR+U6hlaQp0iHzLCNI8tP+U37F3PoMBU+2ntQ/D+KUmVJpqkPOxLEyJ6GIv3xtfZviaVyjUiWRiST4zQJk6TTIgm+wkDvtjzjLZ6ln6RpZgyxuHO4J/Zik4TxHMcGzQDjVSnvYj3/GxwHuuWcfSGAjVfV7uhF4202id5O2IK9GhLA6yVIXoPNJEGw7iT1kb4i4FxWnmSlSkSaZLESdmIJIjTZr7FiN4xI9XLwbMNRqK0bnSSWn0PT0PTAWn0Gn+gPljmI/Epdm/qt+7CwFdV8OHDJVhAWfmTdkk7NJaGiRbElRqY1PoqMiMYMjTq1iQoLA+cbm1jBjD/AAqD+KAb1IXUE25VUBWiNoMeuO5jLKJo+I2moSVXw9UEtqPNEaQeh2BwDKqKtKmqhkBZra1kamJImSIvsD27Wnzfgo/1krrgzqOlivoDEgAbj53xzMqmjS1RR4Z5rAQWuOUfauIjriPiOcFF2YgcyABiQumNXmJ+zcG09bdwnqpSlUh+UAqU121SN193XFbxWqVqu1Px0AKpUenoILkDSNDg3uq6hG4mwJBPEWh1BlpVbg2nm5iOkbz2k/ZsFxSkjVqjMnIHRan17oxY6IYIpC8srvex7DASZjh7tQpgUSWFYVHR3VmcXksZ0ye22CPorv4MUBRVK2tlldtDCeW25A74XEqIp06S09bA1gCBVYsbNbWzT0Fp6YreIeKikMXlaLvIqH6sazDGD9YUWJ3mOs4CReA1RSrLYkFUoCf+7R9YudjeP6IxYZbgymtXqVaatqqBkJvYIo223B3wPmM8wzIYFzTRlpNA5CXFyfUMaY9ObBHCKK1U8SozmoSwYCowCmSCmlSANO202nAN01qWYrutA1FqaIIdV8qkGzHDcnTr5cPTSj4qF2emQ6rp1ksVfUZsxN1mRiDKqVUMGcn6SyXqM3KtRgBBJ6ADHVvk3r+I5qmixJ1tytpMqFBhdJttIjvgJK/BW+ieDZ6hqCo3QEmoHaJ6bgYK4nw41a1OR9WKVZG99TwwLe4Nh2XoOKLAAq8yo8VqkkQRzNsCRBG3zwMaGZnUJupBXXsWlyR0seQHpHbADZTg9YJSZ4NUV1eoQfsoppj/AHbx3JxJwnJvTchsqCTVdvFlJAZyQd9VgdsF1KdTUhpqyou6s121GD1M6RzXOIKGWrDSKmt0AQGG5jZ97i4JAN7wD3wA9bglQ5aAAK6NVZL2Id3JUnsyn4GD0wbWyDmnlFAvSemXuLBUYH33OGfRqupp8QAqwUgyRLVP5YvpK9D0uIwTWp1TRXSNNQHYHvK3knYHVEm46xgO8Wyyvp1KxiY0ordv0lMfDAWbpNpoyj2UagoM2KmOSACPNt0gY6MtWCnVrYwyrDxBWFVjfrBbruZGGNk8zJhjdmPm6TUtvaQUAI2ta2AK4g3kA1wV2JKgxfmaJWNz1O2FXYaqIJ5iF8xANiD2nVvsR+GOcZy7uE0IxgdxA2swnUT+qfjiTN0CXpEKYWOnr1JNo3wHlv5W/ZKrUNWvk6hVwefLqeapIBLoBee6jeCd5B8JSoQb74+wc3l6hzAZUqaZEsXlTtsgYFff9xx5J+U/8nJr1c1mcov1qOGqUFF3QoD4iAbtOqR9q/WxDzrgvFyhF8elZLN0c9R8GtExyt1B/djxOm5BxouC8XKEXwGx4PxTMcGzUMNVInY7EHseh7HHr2R4llK1I1kVyrKSDIuVDStm5Whj5okR2x51ks3Rz1Hwa0THK3UH92M/lM1X4VXNOoC1FrHsQbW6THXFHvv0xv4ur/Xpf9TCxkP84/Df4r/cX9+FiDVVMpTS4Yrq0so0S3KFUACJOwt6nHayzWVlBNl5gLRve3UbXt6dWZkaVpLTY2BiQTtG4VTB6fMYdWoqKqGVldAggaj0BDG/wEbHAA8UM5gmGDKdKtz8oKAzyqRBkiAd8E8ceKin6wQBDGBSUkxJJVuYevTbrhvFSFaqfpNNbEmmY1CUUR5x0Ei3XE+fzZRtKEMzoo08xZZkBoUEQZ6lbjfsEnEfMhKU3kG7C/KC1v8AHXFfUzFFyrVaFJmZwGLLfTC35hNiyiD0v2xZ5nNKhVXRmssNpLbyG2BggAT3nENTNoACaIl0WRp6MQsNbYCN+0YAejnkQaRRRV1DRAgaiYPSzabjvB7YKy+bNRk1IOdJY6Tselxt77HAv8KKR+ZU3kDa8MRusTI3G04lymYolhppIoUgAxBBJKiABYysGYANsARQqg1HpaU0C8RubHaSI9+B83mERRXNOkKkoNRi2uBJeJiDgnKofFLHaW0ibb3IE7/DAeWohqJHiEQ6sGgbghgIWxJNo3wEY4ysU7UFDmowZnhCUYDUpi+qSZ/HE1Iq9aqBSoaxYhvOwIHMeXyGSJv+wdo5FQ4KViKnMWlRfxYby20+S3uM3xM4Q1abvWB0y1MQB5lbruRpDW9OsYCDIE+AzLTp0uYkCn1KMQdU6RHL32nD8khehUMOpaSokjZRBVpkgkTPX8XVaaDLuinWATJIEczkncQYJPyxBkqmmgWUhTrE8oIG1jpCz78BxqdZG1KHIAgDUxk+GTeSRp19dwY6Y54dYAK/illVwrKxu0qUJNhsSJa1jgvKu70yQ8nVc3QRpHv63PrOOijVP/eCR2bcc1yI9R8sA3IawKuvVq5tw0bmIJOnt5QMMrcQ8KnT1VEUkEksJBggW5l7/KcEZdGAIqODKRdpv39xwPmVKpTUEBgDzB2AFwLADnEkCDgFQVqi02VtYD1JI2POYgFjyiDFzaMcyvDqg0hzqC6IJYzA1age9yBPUAYWcoeLSWkSlRzrGp0i62JAGxGFXT6oKEARakVUpAwVvNgJIkqSOonfARpw6tpS8FRfm3MrJBB99zv6Tjr8LqgcrydI6kXggxew2PWb7Ykyj00qjQhWm1MBYpsBOtpsFtvuYxV5HIk0qKBE1ahrDUWUfm388+e/XvgLQZOprBglQxNyCTPe8QOnX0xFxRcvVqAOj+IraA6NoYSCfMGBjlNvdAwNw+hUDoXVjTApgqQZD6YDH9IKbR0kHpa0IU1Y8NfN5tV5hoIHzBFt+t8B45+Uz8miVFOZ4fTqa9JerTJDa4N2HMW8TuvX32PjFKpBx9m06iagiobypJBAiCTzHeSB/gY8b/Kr+Tmm6nN5Ik1NIapS0+dSDDLAHPAMjdvfuHnHBeLlCL49KyWbpZ6j4NaJ+y3UH92PE6blTjRcF4uUIvgNr/mzb+MX+tjuBv8AKhv0sLF2Pcc55aHx/ZgnO/61Q/Vf8BhYWIDX3OKD2s8+X/XX+1hYWAg9vNqPvb+7jQV/7q/2sLCwAh+x8cNr/nqX67/iMcwsBPlvz/xqf3MB8L/NL/Op+zCwsBKv+tN+uv8AYxXcQ8lL+bp/38LCwB+Q8jfzafi2H5v/AFd/eP2YWFgBj/qbfrr/AGlwGfzlX+aqf8OnhYWAizX5pv8A7Wn/AGWxF7XfmMv/AEv7uOYWAseE/mMn/ON+FTFt7P8A5o/zlX/iPhYWAs8cOFhYBYy1L/tI+/8AuHHMLAWGS86/r/3auM5lvIf1V/CphYWA+a+Pf6zX/nX/ALRxHlN8LCwFphYWF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036218" y="282345"/>
            <a:ext cx="404997" cy="7258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2008981" y="353697"/>
            <a:ext cx="504056" cy="7495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3.bp.blogspot.com/-pGQSyGMda1M/TvDyChtgU3I/AAAAAAAAAFA/tFVgYI2WNXk/s1600/1859042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4" y="296756"/>
            <a:ext cx="1383705" cy="86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prozavisimost.ru/wp-content/uploads/2012/08/288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4" y="1232954"/>
            <a:ext cx="1419153" cy="94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bizzoom.ru/wp-content/uploads/2012/12/Fhghgjk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000" y="1161572"/>
            <a:ext cx="1095824" cy="93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063359" y="485001"/>
            <a:ext cx="755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2" name="Picture 14" descr="http://www.arms-expo.ru/img/250/250580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668" y="1478576"/>
            <a:ext cx="1204422" cy="86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otradny-13sad.ru/img/pogharnik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914" y="291850"/>
            <a:ext cx="1186726" cy="118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ezotit.ru/%D0%96%D0%B8%D0%B7%D0%BD%D1%8C%20%D0%B8%20%D1%81%D0%BC%D0%B5%D1%80%D1%82%D1%8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074" y="1216106"/>
            <a:ext cx="961096" cy="72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amitbhagria.com/wp-content/uploads/2013/07/organizing-your-life-and-live-it-fully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29" r="58792" b="35472"/>
          <a:stretch/>
        </p:blipFill>
        <p:spPr bwMode="auto">
          <a:xfrm>
            <a:off x="5296129" y="645284"/>
            <a:ext cx="967315" cy="56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http://posovetam.ru/wp-content/uploads/2013/04/serdtse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903581"/>
            <a:ext cx="1705860" cy="106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5" descr="http://img1.etsystatic.com/016/0/7255398/il_340x270.430613727_8s9r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039" y="1067522"/>
            <a:ext cx="380443" cy="30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http://img.cliparto.com/pic/xl/183766/3256825-sketch-worker-is-dressed-in-orange-combination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4" t="-1469" r="24305"/>
          <a:stretch/>
        </p:blipFill>
        <p:spPr bwMode="auto">
          <a:xfrm>
            <a:off x="285720" y="3214686"/>
            <a:ext cx="928694" cy="215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http://kuzmolovo-life.ru/images/board/medium/c4bfd2fb41679acd3ac4ecb7be1662b1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566" y="3500438"/>
            <a:ext cx="2397254" cy="280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99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8" name="Picture 46" descr="http://mif-facts.com.ua/wp-content/uploads/2014/01/%D1%81%D1%87%D0%B0%D1%81%D1%82%D0%BB%D0%B8%D0%B2%D1%8B%D0%B5-%D0%BF%D1%80%D0%BE%D1%84%D0%B5%D1%81%D1%81%D0%B8%D0%B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2" t="13463" r="33473" b="7386"/>
          <a:stretch/>
        </p:blipFill>
        <p:spPr bwMode="auto">
          <a:xfrm>
            <a:off x="6918313" y="3422688"/>
            <a:ext cx="885525" cy="120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fermer02.ru/uploads/posts/2010-05/1274068609_nakazan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285728"/>
            <a:ext cx="1441170" cy="108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-deti.ru/wp-content/uploads/kids-and-discipl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9" y="1357298"/>
            <a:ext cx="1500198" cy="112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usiter.com/uploads/20101220/proizvodstvo_biologij_nauka_28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1591675" cy="104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hojff.com/wp-content/gallery/nauka/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22"/>
            <a:ext cx="1586314" cy="10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great.az/uploads/posts/2012-07/1341653770_stressed-studen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416964"/>
            <a:ext cx="1778157" cy="118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lianakhafizova.ru/wp-content/uploads/2012/09/40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482" y="1743567"/>
            <a:ext cx="1368152" cy="71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://cs617527.vk.me/v617527810/18610/fEw9mQbcgfM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953" y="685996"/>
            <a:ext cx="2046632" cy="137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5" descr="http://img1.etsystatic.com/016/0/7255398/il_340x270.430613727_8s9r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048" y="1263545"/>
            <a:ext cx="334139" cy="26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://nazarius.biz/wp-content/uploads/2013/04/vopros02_b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0" t="-1247" r="20927" b="1"/>
          <a:stretch/>
        </p:blipFill>
        <p:spPr bwMode="auto">
          <a:xfrm>
            <a:off x="7874585" y="475265"/>
            <a:ext cx="1061772" cy="150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http://www.nhancedlearning.co.uk/wp-content/uploads/2013/10/security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1"/>
          <a:stretch/>
        </p:blipFill>
        <p:spPr bwMode="auto">
          <a:xfrm>
            <a:off x="342427" y="3211992"/>
            <a:ext cx="1306431" cy="111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http://122012.imgbb.ru/user/9/98417/1/daece99c753138c8b78db447a8b28ca7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" r="17472"/>
          <a:stretch/>
        </p:blipFill>
        <p:spPr bwMode="auto">
          <a:xfrm>
            <a:off x="2561741" y="3272845"/>
            <a:ext cx="961425" cy="124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http://forexgid-biz.ru/wp-content/uploads/2014/04/attention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030" y="4152032"/>
            <a:ext cx="432048" cy="38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4" descr="http://www.trudcontrol.ru/files/editor/images/Pictures/Illustrations/%D0%A2%D1%80%D0%B0%D0%B2%D0%BC%D0%B0%D1%82%D0%B8%D0%B7%D0%BC/1340338862__dsc171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391" y="3371706"/>
            <a:ext cx="1810308" cy="120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Picture 36" descr="http://allthingslearning.files.wordpress.com/2012/01/winner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9" t="26911" r="64114" b="43481"/>
          <a:stretch/>
        </p:blipFill>
        <p:spPr bwMode="auto">
          <a:xfrm>
            <a:off x="5580402" y="3853627"/>
            <a:ext cx="495102" cy="31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Picture 42" descr="http://svarnou.ru/wp-content/uploads/2014/03/zimnyaya-specodezhda-dlya-svarshhikov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2" t="10387" r="20363" b="-1"/>
          <a:stretch/>
        </p:blipFill>
        <p:spPr bwMode="auto">
          <a:xfrm>
            <a:off x="6165651" y="3422688"/>
            <a:ext cx="752662" cy="108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6" name="Picture 44" descr="http://tatianaconne.com/images/Profilaktika-grippa-i-prostudy-u-detej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96"/>
          <a:stretch/>
        </p:blipFill>
        <p:spPr bwMode="auto">
          <a:xfrm>
            <a:off x="7881552" y="3579361"/>
            <a:ext cx="1093226" cy="79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hemult.ru/2/221.0-00-19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3" y="4932183"/>
            <a:ext cx="2342644" cy="175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teer.ru/pic/261009/tesla/image_1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918" y="5026611"/>
            <a:ext cx="2047128" cy="153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haturagrad.ru/wp-content/uploads/2012/02/pozhari-v-shaturskom-rayone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569" y="4972274"/>
            <a:ext cx="2472209" cy="164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5" descr="http://img1.etsystatic.com/016/0/7255398/il_340x270.430613727_8s9r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384" y="5531527"/>
            <a:ext cx="380443" cy="30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30240" y="4934887"/>
            <a:ext cx="424374" cy="7068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826643" y="5706925"/>
            <a:ext cx="309323" cy="6215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787115" y="4972274"/>
            <a:ext cx="463089" cy="7774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74715" y="5678016"/>
            <a:ext cx="383711" cy="6313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 descr="http://www.telecom-handel.de/var/ezwebin_site/storage/images/telecom-handel/news/distribution/also-deutschland-goodbye-actebis/540861-1-ger-DE/Also-Deutschland-Goodbye-Actebis_very_large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20" y="5410391"/>
            <a:ext cx="1098183" cy="77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52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85794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i="1" u="sng" dirty="0" smtClean="0">
                <a:latin typeface="Times New Roman" pitchFamily="18" charset="0"/>
                <a:cs typeface="Times New Roman" pitchFamily="18" charset="0"/>
              </a:rPr>
              <a:t>1 Просмотр DVD фильма «Техника безопасности на производстве»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2 Просмотр 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DVD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 фильма «Опасные и вредные производственные факторы»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404664"/>
            <a:ext cx="799288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/>
          </a:p>
          <a:p>
            <a:pPr algn="ctr"/>
            <a:r>
              <a:rPr lang="ru-RU" sz="3600" b="1" u="sng" dirty="0" smtClean="0"/>
              <a:t>Вопросы по фильму</a:t>
            </a:r>
          </a:p>
          <a:p>
            <a:endParaRPr lang="ru-RU" sz="3600" b="1" u="sng" dirty="0" smtClean="0"/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виды вредных и опасных факторов были продемонстрированы в фильме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 видам травм приводят опасные факторы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СИЗ были продемонстрированы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фильме?</a:t>
            </a:r>
          </a:p>
          <a:p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2205663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«кластер»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«Наглядный мозговой штурм»</a:t>
            </a: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Графический прием систематизации материала, позволяющий сделать наглядными те мыслительные процессы, которые происходят у нас в голове называется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кластером или («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наглядным мозговым штурмом».)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 является отражением нелинейной формы мышления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позволяет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фиксировать фрагменты новой информации и устанавливать между ними логические связи.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Мысли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голове очень часто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возникают хаотично.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Поэтому, очень важно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упорядочить их, выстроить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смысловых единиц и их графическое оформление в определенном порядке в виде «грозди» - схемы.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2305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082" y="260648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действий при составлении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кластера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 начале, посередине чистого листа написать ключевое слово или предложение, которое является «сердцем» темы.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Вокруг «накидать» слова или предложения, выражающие идеи, факты, образы, подходящие для данной темы. (Модель «планеты и ее спутники»)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 мере записи, появившиеся слова соединяются прямыми линиями с ключевым понятием. У каждого из «спутников» в свою очередь тоже появляются «спутники», устанавливаются новые логические связи.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итоге получается структура, которая графически отображает наши размышления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соблюдать следующие правила: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бояться записывать все, что приходит на ум. Дать волю воображению и интуиции. </a:t>
            </a:r>
          </a:p>
          <a:p>
            <a:pPr lvl="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Продолжать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работу, пока не кончится время или идеи не иссякнут. </a:t>
            </a:r>
          </a:p>
          <a:p>
            <a:pPr lvl="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Постараться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построить как можно больше связей.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следовать по заранее определенному плану.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1823</TotalTime>
  <Words>533</Words>
  <Application>Microsoft Office PowerPoint</Application>
  <PresentationFormat>Экран (4:3)</PresentationFormat>
  <Paragraphs>450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Ислам</cp:lastModifiedBy>
  <cp:revision>141</cp:revision>
  <cp:lastPrinted>2014-02-07T18:53:37Z</cp:lastPrinted>
  <dcterms:modified xsi:type="dcterms:W3CDTF">2017-09-27T16:57:56Z</dcterms:modified>
</cp:coreProperties>
</file>