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13"/>
  </p:notesMasterIdLst>
  <p:sldIdLst>
    <p:sldId id="256" r:id="rId3"/>
    <p:sldId id="313" r:id="rId4"/>
    <p:sldId id="302" r:id="rId5"/>
    <p:sldId id="314" r:id="rId6"/>
    <p:sldId id="315" r:id="rId7"/>
    <p:sldId id="316" r:id="rId8"/>
    <p:sldId id="318" r:id="rId9"/>
    <p:sldId id="317" r:id="rId10"/>
    <p:sldId id="319" r:id="rId11"/>
    <p:sldId id="257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8A"/>
    <a:srgbClr val="000058"/>
    <a:srgbClr val="116A02"/>
    <a:srgbClr val="006600"/>
    <a:srgbClr val="E04A18"/>
    <a:srgbClr val="0F4B9F"/>
    <a:srgbClr val="0060C0"/>
    <a:srgbClr val="A9C4F1"/>
    <a:srgbClr val="4681E2"/>
    <a:srgbClr val="04C8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309" autoAdjust="0"/>
    <p:restoredTop sz="99828" autoAdjust="0"/>
  </p:normalViewPr>
  <p:slideViewPr>
    <p:cSldViewPr snapToObjects="1">
      <p:cViewPr>
        <p:scale>
          <a:sx n="50" d="100"/>
          <a:sy n="50" d="100"/>
        </p:scale>
        <p:origin x="-1080" y="-9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9D131F0-991F-40CD-B10A-998FC81CDE8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1935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131F0-991F-40CD-B10A-998FC81CDE82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4476" y="1600200"/>
            <a:ext cx="2092325" cy="4876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14327" y="1600200"/>
            <a:ext cx="6127751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2306640" y="2482852"/>
            <a:ext cx="5902325" cy="1470025"/>
          </a:xfrm>
          <a:effectLst/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pic>
        <p:nvPicPr>
          <p:cNvPr id="4105" name="Picture 9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2" y="333375"/>
            <a:ext cx="2943225" cy="1295400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B4DABCB-6C26-4A8F-BD05-B3F423D758C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28FF929-A35F-4604-8C93-D8CC516F6C5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19102" y="1711327"/>
            <a:ext cx="4121151" cy="4414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92651" y="1711327"/>
            <a:ext cx="4121151" cy="4414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BCE87C1-3526-40BA-8C08-B3676468C6E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8D09C4B-BAB8-461A-B60D-047AB93675D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DE722B3-34CA-4ED7-89CD-33ED0C612F6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F8BBDC-A2DB-4446-940C-BB2D13C4F8D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096C65-0981-4B2B-B770-C2AFC5B1305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134627-672E-442A-93DE-8C7605EF264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D10D4F8-6A77-4052-8E2E-6BCEDE50B56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5125" y="106363"/>
            <a:ext cx="2098675" cy="6019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19102" y="106363"/>
            <a:ext cx="6143625" cy="6019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419EAC-EC29-4E21-B36F-57758BA8627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677" y="106363"/>
            <a:ext cx="664527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19102" y="1711327"/>
            <a:ext cx="4121151" cy="4414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92651" y="1711327"/>
            <a:ext cx="4121151" cy="4414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565151" y="6391277"/>
            <a:ext cx="477839" cy="327025"/>
          </a:xfrm>
        </p:spPr>
        <p:txBody>
          <a:bodyPr/>
          <a:lstStyle>
            <a:lvl1pPr>
              <a:defRPr/>
            </a:lvl1pPr>
          </a:lstStyle>
          <a:p>
            <a:fld id="{93597A1E-B50C-4B3A-B0DF-7B3FD067C11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677" y="106363"/>
            <a:ext cx="664527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19102" y="1711327"/>
            <a:ext cx="4121151" cy="4414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92651" y="1711327"/>
            <a:ext cx="4121151" cy="21304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92651" y="3994151"/>
            <a:ext cx="4121151" cy="21320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565151" y="6391277"/>
            <a:ext cx="477839" cy="327025"/>
          </a:xfrm>
        </p:spPr>
        <p:txBody>
          <a:bodyPr/>
          <a:lstStyle>
            <a:lvl1pPr>
              <a:defRPr/>
            </a:lvl1pPr>
          </a:lstStyle>
          <a:p>
            <a:fld id="{FC973038-0D01-4891-B4B0-D53B810FAE1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4325" y="5180015"/>
            <a:ext cx="6202363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pic>
        <p:nvPicPr>
          <p:cNvPr id="1031" name="Picture 7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80066" y="498475"/>
            <a:ext cx="2943225" cy="12954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r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7677" y="106363"/>
            <a:ext cx="66452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102" y="1711327"/>
            <a:ext cx="8394700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5151" y="6391277"/>
            <a:ext cx="477839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B4172A8-0613-416A-8194-F407BFC8D92C}" type="slidenum">
              <a:rPr lang="ru-RU"/>
              <a:pPr/>
              <a:t>‹#›</a:t>
            </a:fld>
            <a:endParaRPr lang="ru-RU"/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83427" y="276227"/>
            <a:ext cx="1708151" cy="75247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84" r:id="rId12"/>
    <p:sldLayoutId id="2147483685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0F4B9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0F4B9F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0F4B9F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0F4B9F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0F4B9F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F4B9F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F4B9F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F4B9F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F4B9F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ct val="30000"/>
        </a:spcAft>
        <a:buClr>
          <a:srgbClr val="E04A18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31825" indent="-287338" algn="l" rtl="0" fontAlgn="base">
        <a:spcBef>
          <a:spcPct val="0"/>
        </a:spcBef>
        <a:spcAft>
          <a:spcPct val="30000"/>
        </a:spcAft>
        <a:buClr>
          <a:srgbClr val="E04A18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5.wmf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jpeg"/><Relationship Id="rId11" Type="http://schemas.openxmlformats.org/officeDocument/2006/relationships/image" Target="../media/image5.wmf"/><Relationship Id="rId5" Type="http://schemas.openxmlformats.org/officeDocument/2006/relationships/image" Target="../media/image17.jpe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oleObject" Target="../embeddings/oleObject3.bin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5.wmf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oleObject" Target="../embeddings/oleObject6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8.jpe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37.jpe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36.jpeg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40.jpe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.wmf"/><Relationship Id="rId3" Type="http://schemas.openxmlformats.org/officeDocument/2006/relationships/image" Target="../media/image35.png"/><Relationship Id="rId7" Type="http://schemas.openxmlformats.org/officeDocument/2006/relationships/image" Target="../media/image45.jpeg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oleObject" Target="../embeddings/oleObject9.bin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5.wmf"/><Relationship Id="rId9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35.png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5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35.png"/><Relationship Id="rId7" Type="http://schemas.openxmlformats.org/officeDocument/2006/relationships/image" Target="../media/image64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5.wmf"/><Relationship Id="rId4" Type="http://schemas.openxmlformats.org/officeDocument/2006/relationships/image" Target="../media/image61.jpeg"/><Relationship Id="rId9" Type="http://schemas.openxmlformats.org/officeDocument/2006/relationships/oleObject" Target="../embeddings/oleObject1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Rectangle 21"/>
          <p:cNvSpPr>
            <a:spLocks noChangeArrowheads="1"/>
          </p:cNvSpPr>
          <p:nvPr/>
        </p:nvSpPr>
        <p:spPr bwMode="auto">
          <a:xfrm>
            <a:off x="6202365" y="5289550"/>
            <a:ext cx="601663" cy="156845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2" y="5180015"/>
            <a:ext cx="8429684" cy="1677987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Тенденции молодёжной политики</a:t>
            </a:r>
            <a:r>
              <a:rPr lang="ru-RU" sz="1600" dirty="0" smtClean="0">
                <a:solidFill>
                  <a:srgbClr val="C00000"/>
                </a:solidFill>
              </a:rPr>
              <a:t/>
            </a:r>
            <a:br>
              <a:rPr lang="ru-RU" sz="1600" dirty="0" smtClean="0">
                <a:solidFill>
                  <a:srgbClr val="C00000"/>
                </a:solidFill>
              </a:rPr>
            </a:b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14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dirty="0" err="1" smtClean="0">
                <a:solidFill>
                  <a:schemeClr val="accent4">
                    <a:lumMod val="75000"/>
                  </a:schemeClr>
                </a:solidFill>
              </a:rPr>
              <a:t>Костанайский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 государственный университет имени Ахмета </a:t>
            </a:r>
            <a:r>
              <a:rPr lang="ru-RU" sz="2000" dirty="0" err="1" smtClean="0">
                <a:solidFill>
                  <a:schemeClr val="accent4">
                    <a:lumMod val="75000"/>
                  </a:schemeClr>
                </a:solidFill>
              </a:rPr>
              <a:t>Байтурсынова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4">
                    <a:lumMod val="50000"/>
                  </a:schemeClr>
                </a:solidFill>
              </a:rPr>
            </a:br>
            <a:endParaRPr lang="ru-RU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3" name="Picture 57" descr="анимированный флаг Казахстана создан Паскалем Гроссом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2365" y="548003"/>
            <a:ext cx="1663247" cy="1000132"/>
          </a:xfrm>
          <a:prstGeom prst="rect">
            <a:avLst/>
          </a:prstGeom>
          <a:noFill/>
        </p:spPr>
      </p:pic>
      <p:pic>
        <p:nvPicPr>
          <p:cNvPr id="2082" name="Picture 34" descr="http://cs14115.vk.me/c406620/v406620831/7c83/1on7Ilj_P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470905" y="2373825"/>
            <a:ext cx="3722616" cy="2543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4" descr="D:\документы\Мои рисунки\42369034.jpg"/>
          <p:cNvPicPr>
            <a:picLocks noChangeAspect="1" noChangeArrowheads="1"/>
          </p:cNvPicPr>
          <p:nvPr/>
        </p:nvPicPr>
        <p:blipFill>
          <a:blip r:embed="rId5" cstate="print"/>
          <a:srcRect t="4929" b="8696"/>
          <a:stretch>
            <a:fillRect/>
          </a:stretch>
        </p:blipFill>
        <p:spPr bwMode="auto">
          <a:xfrm>
            <a:off x="311643" y="2372400"/>
            <a:ext cx="2185743" cy="254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90" name="Picture 42" descr="D:\Фото университета\Божевольной Н.В\2013.05.04 Студенческая весна Аркалык\1.JPG"/>
          <p:cNvPicPr>
            <a:picLocks noChangeAspect="1" noChangeArrowheads="1"/>
          </p:cNvPicPr>
          <p:nvPr/>
        </p:nvPicPr>
        <p:blipFill>
          <a:blip r:embed="rId6" cstate="print"/>
          <a:srcRect l="36518" t="8767" r="5371" b="846"/>
          <a:stretch>
            <a:fillRect/>
          </a:stretch>
        </p:blipFill>
        <p:spPr bwMode="auto">
          <a:xfrm>
            <a:off x="5065200" y="2401200"/>
            <a:ext cx="2386612" cy="2517302"/>
          </a:xfrm>
          <a:prstGeom prst="pie">
            <a:avLst>
              <a:gd name="adj1" fmla="val 0"/>
              <a:gd name="adj2" fmla="val 5399997"/>
            </a:avLst>
          </a:prstGeom>
          <a:noFill/>
        </p:spPr>
      </p:pic>
      <p:pic>
        <p:nvPicPr>
          <p:cNvPr id="27" name="Picture 2" descr="D:\Фото университета\Божевольной Н.В\2013.05.04 Студенческая весна Аркалык\IMG_2655.JPG"/>
          <p:cNvPicPr>
            <a:picLocks noChangeAspect="1" noChangeArrowheads="1"/>
          </p:cNvPicPr>
          <p:nvPr/>
        </p:nvPicPr>
        <p:blipFill>
          <a:blip r:embed="rId7" cstate="print"/>
          <a:srcRect r="37735"/>
          <a:stretch>
            <a:fillRect/>
          </a:stretch>
        </p:blipFill>
        <p:spPr bwMode="auto">
          <a:xfrm>
            <a:off x="4831378" y="2373824"/>
            <a:ext cx="2622538" cy="2783622"/>
          </a:xfrm>
          <a:prstGeom prst="pie">
            <a:avLst>
              <a:gd name="adj1" fmla="val 16211507"/>
              <a:gd name="adj2" fmla="val 21495637"/>
            </a:avLst>
          </a:prstGeom>
          <a:noFill/>
        </p:spPr>
      </p:pic>
      <p:pic>
        <p:nvPicPr>
          <p:cNvPr id="29" name="Picture 3" descr="D:\Фото университета\Божевольной Н.В\Онер 2012\IMG_8272.JPG"/>
          <p:cNvPicPr>
            <a:picLocks noChangeArrowheads="1"/>
          </p:cNvPicPr>
          <p:nvPr/>
        </p:nvPicPr>
        <p:blipFill>
          <a:blip r:embed="rId8" cstate="print"/>
          <a:srcRect l="13367" t="12912" r="14089"/>
          <a:stretch>
            <a:fillRect/>
          </a:stretch>
        </p:blipFill>
        <p:spPr bwMode="auto">
          <a:xfrm rot="10800000" flipV="1">
            <a:off x="4890230" y="2380946"/>
            <a:ext cx="2825042" cy="2543479"/>
          </a:xfrm>
          <a:prstGeom prst="pie">
            <a:avLst>
              <a:gd name="adj1" fmla="val 0"/>
              <a:gd name="adj2" fmla="val 5348746"/>
            </a:avLst>
          </a:prstGeom>
          <a:noFill/>
        </p:spPr>
      </p:pic>
      <p:pic>
        <p:nvPicPr>
          <p:cNvPr id="22" name="Picture 10" descr="1"/>
          <p:cNvPicPr>
            <a:picLocks noChangeAspect="1" noChangeArrowheads="1"/>
          </p:cNvPicPr>
          <p:nvPr/>
        </p:nvPicPr>
        <p:blipFill>
          <a:blip r:embed="rId9" cstate="print"/>
          <a:srcRect t="24765" b="10115"/>
          <a:stretch>
            <a:fillRect/>
          </a:stretch>
        </p:blipFill>
        <p:spPr bwMode="auto">
          <a:xfrm>
            <a:off x="4890230" y="2373824"/>
            <a:ext cx="2624270" cy="2618493"/>
          </a:xfrm>
          <a:prstGeom prst="pie">
            <a:avLst>
              <a:gd name="adj1" fmla="val 10799998"/>
              <a:gd name="adj2" fmla="val 16200000"/>
            </a:avLst>
          </a:prstGeom>
          <a:noFill/>
        </p:spPr>
      </p:pic>
      <p:pic>
        <p:nvPicPr>
          <p:cNvPr id="2076" name="Picture 28" descr="D:\документы\Мои рисунки\UM0VXCA7DP8Y7CAQ30Q27CAGQO0XZCACH3EP5CA3DO79KCA39HP95CAEVOAMWCAXLV3IZCAFTG0MYCADMA5TNCA1MJHP4CATR58JWCAK4D3SGCA7VSD92CA0M6OGGCA971M37CA3G9933CA12KSULCAS3BE5G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57441" y="3214686"/>
            <a:ext cx="1089847" cy="1089847"/>
          </a:xfrm>
          <a:prstGeom prst="ellipse">
            <a:avLst/>
          </a:prstGeom>
          <a:noFill/>
        </p:spPr>
      </p:pic>
      <p:pic>
        <p:nvPicPr>
          <p:cNvPr id="2079" name="Picture 31" descr="C:\Documents and Settings\Администратор\Мои документы\BNV - остальная работа\Презентации\Картинки для презентаций\937.jpg"/>
          <p:cNvPicPr>
            <a:picLocks noChangeAspect="1" noChangeArrowheads="1"/>
          </p:cNvPicPr>
          <p:nvPr/>
        </p:nvPicPr>
        <p:blipFill>
          <a:blip r:embed="rId11" cstate="print"/>
          <a:srcRect t="9109" b="7491"/>
          <a:stretch>
            <a:fillRect/>
          </a:stretch>
        </p:blipFill>
        <p:spPr bwMode="auto">
          <a:xfrm>
            <a:off x="425963" y="3931182"/>
            <a:ext cx="1902903" cy="1056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07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4071974"/>
              </p:ext>
            </p:extLst>
          </p:nvPr>
        </p:nvGraphicFramePr>
        <p:xfrm>
          <a:off x="0" y="19000"/>
          <a:ext cx="9201151" cy="692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CorelDRAW" r:id="rId12" imgW="14376960" imgH="10091160" progId="">
                  <p:embed/>
                </p:oleObj>
              </mc:Choice>
              <mc:Fallback>
                <p:oleObj name="CorelDRAW" r:id="rId12" imgW="14376960" imgH="1009116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000"/>
                        <a:ext cx="9201151" cy="692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5" name="Picture 25" descr="панорама 2"/>
          <p:cNvPicPr>
            <a:picLocks noChangeAspect="1" noChangeArrowheads="1"/>
          </p:cNvPicPr>
          <p:nvPr/>
        </p:nvPicPr>
        <p:blipFill>
          <a:blip r:embed="rId2" cstate="print"/>
          <a:srcRect l="7999" b="13454"/>
          <a:stretch>
            <a:fillRect/>
          </a:stretch>
        </p:blipFill>
        <p:spPr bwMode="auto">
          <a:xfrm>
            <a:off x="709613" y="4695827"/>
            <a:ext cx="7740651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-15875" y="2546352"/>
            <a:ext cx="9144000" cy="1936750"/>
          </a:xfrm>
          <a:prstGeom prst="rect">
            <a:avLst/>
          </a:prstGeom>
          <a:gradFill rotWithShape="1">
            <a:gsLst>
              <a:gs pos="0">
                <a:srgbClr val="0060C0"/>
              </a:gs>
              <a:gs pos="50000">
                <a:schemeClr val="tx1"/>
              </a:gs>
              <a:gs pos="100000">
                <a:srgbClr val="0060C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80000"/>
              </a:lnSpc>
              <a:spcAft>
                <a:spcPct val="30000"/>
              </a:spcAft>
              <a:buClr>
                <a:srgbClr val="E04A18"/>
              </a:buClr>
              <a:buFont typeface="Wingdings" pitchFamily="2" charset="2"/>
              <a:buNone/>
            </a:pPr>
            <a:endParaRPr lang="ru-RU" sz="1600" b="1" dirty="0">
              <a:solidFill>
                <a:srgbClr val="525129"/>
              </a:solidFill>
            </a:endParaRPr>
          </a:p>
          <a:p>
            <a:pPr marL="342900" indent="-342900" algn="ctr">
              <a:lnSpc>
                <a:spcPct val="80000"/>
              </a:lnSpc>
              <a:spcAft>
                <a:spcPct val="30000"/>
              </a:spcAft>
              <a:buClr>
                <a:srgbClr val="E04A18"/>
              </a:buClr>
              <a:buFont typeface="Wingdings" pitchFamily="2" charset="2"/>
              <a:buNone/>
            </a:pPr>
            <a:endParaRPr lang="ru-RU" sz="1600" b="1" dirty="0">
              <a:solidFill>
                <a:srgbClr val="525129"/>
              </a:solidFill>
            </a:endParaRPr>
          </a:p>
          <a:p>
            <a:pPr marL="342900" indent="-342900" algn="ctr">
              <a:lnSpc>
                <a:spcPct val="80000"/>
              </a:lnSpc>
              <a:spcAft>
                <a:spcPct val="30000"/>
              </a:spcAft>
              <a:buClr>
                <a:srgbClr val="E04A18"/>
              </a:buClr>
              <a:buFont typeface="Wingdings" pitchFamily="2" charset="2"/>
              <a:buNone/>
            </a:pPr>
            <a:r>
              <a:rPr lang="ru-RU" sz="3000" b="1" dirty="0">
                <a:solidFill>
                  <a:srgbClr val="00008A"/>
                </a:solidFill>
              </a:rPr>
              <a:t>НАЗАРЛАРЫ</a:t>
            </a:r>
            <a:r>
              <a:rPr lang="kk-KZ" sz="3000" b="1" dirty="0">
                <a:solidFill>
                  <a:srgbClr val="00008A"/>
                </a:solidFill>
              </a:rPr>
              <a:t>ҢЫЗҒА </a:t>
            </a:r>
            <a:r>
              <a:rPr lang="ru-RU" sz="3000" b="1" dirty="0">
                <a:solidFill>
                  <a:srgbClr val="00008A"/>
                </a:solidFill>
              </a:rPr>
              <a:t>РАХМЕТ </a:t>
            </a:r>
          </a:p>
          <a:p>
            <a:pPr marL="342900" indent="-342900" algn="ctr">
              <a:lnSpc>
                <a:spcPct val="80000"/>
              </a:lnSpc>
              <a:spcAft>
                <a:spcPct val="30000"/>
              </a:spcAft>
              <a:buClr>
                <a:srgbClr val="E04A18"/>
              </a:buClr>
              <a:buFont typeface="Wingdings" pitchFamily="2" charset="2"/>
              <a:buNone/>
            </a:pPr>
            <a:endParaRPr lang="ru-RU" sz="900" b="1" dirty="0">
              <a:solidFill>
                <a:srgbClr val="00008A"/>
              </a:solidFill>
            </a:endParaRPr>
          </a:p>
          <a:p>
            <a:pPr marL="342900" indent="-342900" algn="ctr">
              <a:lnSpc>
                <a:spcPct val="80000"/>
              </a:lnSpc>
              <a:spcAft>
                <a:spcPct val="30000"/>
              </a:spcAft>
              <a:buClr>
                <a:srgbClr val="E04A18"/>
              </a:buClr>
              <a:buFont typeface="Wingdings" pitchFamily="2" charset="2"/>
              <a:buNone/>
            </a:pPr>
            <a:r>
              <a:rPr lang="ru-RU" sz="3000" b="1" dirty="0">
                <a:solidFill>
                  <a:srgbClr val="00008A"/>
                </a:solidFill>
              </a:rPr>
              <a:t>БЛАГОДАРЮ ЗА ВНИМАНИЕ</a:t>
            </a:r>
          </a:p>
        </p:txBody>
      </p:sp>
      <p:pic>
        <p:nvPicPr>
          <p:cNvPr id="6" name="Picture 6" descr="F:\Ректору на заседание НурОтан-май 2013\Картинки для презентаций\yJBIG9gEEKk.jpg"/>
          <p:cNvPicPr>
            <a:picLocks noChangeAspect="1" noChangeArrowheads="1"/>
          </p:cNvPicPr>
          <p:nvPr/>
        </p:nvPicPr>
        <p:blipFill>
          <a:blip r:embed="rId3" cstate="print"/>
          <a:srcRect l="7752" r="6979"/>
          <a:stretch>
            <a:fillRect/>
          </a:stretch>
        </p:blipFill>
        <p:spPr bwMode="auto">
          <a:xfrm>
            <a:off x="6215074" y="32979"/>
            <a:ext cx="2428892" cy="19005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738" y="285728"/>
            <a:ext cx="6645275" cy="965183"/>
          </a:xfrm>
        </p:spPr>
        <p:txBody>
          <a:bodyPr/>
          <a:lstStyle/>
          <a:p>
            <a:pPr algn="ctr"/>
            <a:r>
              <a:rPr lang="kk-KZ" sz="2400" kern="1200" dirty="0" smtClean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Закон</a:t>
            </a:r>
            <a:r>
              <a:rPr lang="kk-KZ" dirty="0" smtClean="0"/>
              <a:t> </a:t>
            </a:r>
            <a:r>
              <a:rPr lang="kk-KZ" sz="2400" kern="1200" dirty="0" smtClean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Республики</a:t>
            </a:r>
            <a:r>
              <a:rPr lang="kk-KZ" dirty="0" smtClean="0"/>
              <a:t> </a:t>
            </a:r>
            <a:r>
              <a:rPr lang="kk-KZ" sz="2400" kern="1200" dirty="0" smtClean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Казахстан</a:t>
            </a:r>
            <a:r>
              <a:rPr lang="kk-KZ" dirty="0" smtClean="0"/>
              <a:t> </a:t>
            </a:r>
            <a:br>
              <a:rPr lang="kk-KZ" dirty="0" smtClean="0"/>
            </a:br>
            <a:r>
              <a:rPr lang="kk-KZ" sz="2400" kern="1200" dirty="0" smtClean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“Об образовании”</a:t>
            </a:r>
            <a:endParaRPr lang="ru-RU" sz="2400" kern="1200" dirty="0" smtClean="0">
              <a:solidFill>
                <a:srgbClr val="C00000"/>
              </a:solidFill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25463" y="1652575"/>
            <a:ext cx="8167687" cy="1466850"/>
            <a:chOff x="144463" y="1142984"/>
            <a:chExt cx="8167687" cy="1466850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r="4651"/>
            <a:stretch>
              <a:fillRect/>
            </a:stretch>
          </p:blipFill>
          <p:spPr bwMode="auto">
            <a:xfrm>
              <a:off x="2087563" y="1142984"/>
              <a:ext cx="4322762" cy="145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11" descr="04035994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08738" y="1142984"/>
              <a:ext cx="1903412" cy="1454150"/>
            </a:xfrm>
            <a:prstGeom prst="rect">
              <a:avLst/>
            </a:prstGeom>
            <a:noFill/>
          </p:spPr>
        </p:pic>
        <p:pic>
          <p:nvPicPr>
            <p:cNvPr id="8" name="Picture 12" descr="b78hIrad"/>
            <p:cNvPicPr>
              <a:picLocks noChangeAspect="1" noChangeArrowheads="1"/>
            </p:cNvPicPr>
            <p:nvPr/>
          </p:nvPicPr>
          <p:blipFill>
            <a:blip r:embed="rId5" cstate="print"/>
            <a:srcRect l="3000" t="7584" r="6267" b="9250"/>
            <a:stretch>
              <a:fillRect/>
            </a:stretch>
          </p:blipFill>
          <p:spPr bwMode="auto">
            <a:xfrm>
              <a:off x="144463" y="1142984"/>
              <a:ext cx="1976437" cy="1447800"/>
            </a:xfrm>
            <a:prstGeom prst="rect">
              <a:avLst/>
            </a:prstGeom>
            <a:noFill/>
          </p:spPr>
        </p:pic>
        <p:sp>
          <p:nvSpPr>
            <p:cNvPr id="9" name="Rectangle 17"/>
            <p:cNvSpPr>
              <a:spLocks noChangeArrowheads="1"/>
            </p:cNvSpPr>
            <p:nvPr/>
          </p:nvSpPr>
          <p:spPr bwMode="auto">
            <a:xfrm>
              <a:off x="144463" y="1142984"/>
              <a:ext cx="8151812" cy="1466850"/>
            </a:xfrm>
            <a:prstGeom prst="rect">
              <a:avLst/>
            </a:prstGeom>
            <a:noFill/>
            <a:ln w="2540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68313" y="3213100"/>
            <a:ext cx="799147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30000"/>
              </a:spcAft>
              <a:buClr>
                <a:srgbClr val="E04A18"/>
              </a:buClr>
              <a:buSzTx/>
              <a:tabLst/>
              <a:defRPr/>
            </a:pPr>
            <a:r>
              <a:rPr kumimoji="0" lang="ru-RU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Воспитание - целенаправленная деятельность, ориентированная на создание условий для развития духовности, оказание молодежи помощи в жизненном самоопределении, нравственном, гражданском и профессиональном становлении, создании условий для самореализации личности</a:t>
            </a:r>
            <a:r>
              <a:rPr kumimoji="0" lang="ru-RU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2000" b="0" i="1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439738" y="4921251"/>
            <a:ext cx="8189912" cy="1422400"/>
            <a:chOff x="446088" y="5048250"/>
            <a:chExt cx="8189912" cy="1422400"/>
          </a:xfrm>
        </p:grpSpPr>
        <p:pic>
          <p:nvPicPr>
            <p:cNvPr id="12" name="Picture 14" descr="678764869"/>
            <p:cNvPicPr>
              <a:picLocks noChangeAspect="1" noChangeArrowheads="1"/>
            </p:cNvPicPr>
            <p:nvPr/>
          </p:nvPicPr>
          <p:blipFill>
            <a:blip r:embed="rId6" cstate="print"/>
            <a:srcRect t="11244" r="5040" b="13701"/>
            <a:stretch>
              <a:fillRect/>
            </a:stretch>
          </p:blipFill>
          <p:spPr bwMode="auto">
            <a:xfrm>
              <a:off x="446088" y="5048250"/>
              <a:ext cx="2698750" cy="1420813"/>
            </a:xfrm>
            <a:prstGeom prst="rect">
              <a:avLst/>
            </a:prstGeom>
            <a:noFill/>
          </p:spPr>
        </p:pic>
        <p:pic>
          <p:nvPicPr>
            <p:cNvPr id="13" name="Picture 15" descr="f38fb2f5ae6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00738" y="5048250"/>
              <a:ext cx="2735262" cy="1401763"/>
            </a:xfrm>
            <a:prstGeom prst="rect">
              <a:avLst/>
            </a:prstGeom>
            <a:noFill/>
          </p:spPr>
        </p:pic>
        <p:pic>
          <p:nvPicPr>
            <p:cNvPr id="14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 l="-1959" t="3789" b="9946"/>
            <a:stretch>
              <a:fillRect/>
            </a:stretch>
          </p:blipFill>
          <p:spPr bwMode="auto">
            <a:xfrm>
              <a:off x="3079750" y="5048250"/>
              <a:ext cx="2846388" cy="142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449263" y="5048250"/>
              <a:ext cx="8180387" cy="1419225"/>
            </a:xfrm>
            <a:prstGeom prst="rect">
              <a:avLst/>
            </a:prstGeom>
            <a:noFill/>
            <a:ln w="2540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142340" name="Picture 4" descr="C:\Documents and Settings\Администратор\Мои документы\BNV - остальная работа\Презентации\Картинки для презентаций\Akorda_lsm-300x199.jpg"/>
          <p:cNvPicPr>
            <a:picLocks noChangeAspect="1" noChangeArrowheads="1"/>
          </p:cNvPicPr>
          <p:nvPr/>
        </p:nvPicPr>
        <p:blipFill>
          <a:blip r:embed="rId9" cstate="print"/>
          <a:srcRect l="7673" r="8969"/>
          <a:stretch>
            <a:fillRect/>
          </a:stretch>
        </p:blipFill>
        <p:spPr bwMode="auto">
          <a:xfrm>
            <a:off x="7085013" y="327809"/>
            <a:ext cx="1664775" cy="1324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42338" name="Object 7"/>
          <p:cNvGraphicFramePr>
            <a:graphicFrameLocks noChangeAspect="1"/>
          </p:cNvGraphicFramePr>
          <p:nvPr/>
        </p:nvGraphicFramePr>
        <p:xfrm>
          <a:off x="-38070" y="-31773"/>
          <a:ext cx="9201150" cy="692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42" name="CorelDRAW" r:id="rId10" imgW="14376960" imgH="10091160" progId="">
                  <p:embed/>
                </p:oleObj>
              </mc:Choice>
              <mc:Fallback>
                <p:oleObj name="CorelDRAW" r:id="rId10" imgW="14376960" imgH="1009116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070" y="-31773"/>
                        <a:ext cx="9201150" cy="692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970" name="Object 7"/>
          <p:cNvGraphicFramePr>
            <a:graphicFrameLocks noChangeAspect="1"/>
          </p:cNvGraphicFramePr>
          <p:nvPr/>
        </p:nvGraphicFramePr>
        <p:xfrm>
          <a:off x="-28575" y="-38100"/>
          <a:ext cx="9201150" cy="692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4" name="CorelDRAW" r:id="rId3" imgW="14376960" imgH="10091160" progId="">
                  <p:embed/>
                </p:oleObj>
              </mc:Choice>
              <mc:Fallback>
                <p:oleObj name="CorelDRAW" r:id="rId3" imgW="14376960" imgH="1009116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8575" y="-38100"/>
                        <a:ext cx="9201150" cy="692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83494" y="406400"/>
            <a:ext cx="6537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solidFill>
                  <a:srgbClr val="C00000"/>
                </a:solidFill>
              </a:rPr>
              <a:t>Направления молодежной политики Казахстана отражены в документах: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" name="Picture 8" descr="C:\Documents and Settings\Администратор\Мои документы\BNV - остальная работа\Презентации\Картинки для презентаций\271010-45.jpg"/>
          <p:cNvPicPr>
            <a:picLocks noChangeAspect="1" noChangeArrowheads="1"/>
          </p:cNvPicPr>
          <p:nvPr/>
        </p:nvPicPr>
        <p:blipFill>
          <a:blip r:embed="rId5" cstate="print"/>
          <a:srcRect l="14302" t="-4563" r="12970"/>
          <a:stretch>
            <a:fillRect/>
          </a:stretch>
        </p:blipFill>
        <p:spPr bwMode="auto">
          <a:xfrm>
            <a:off x="6820832" y="1928802"/>
            <a:ext cx="1931964" cy="1383566"/>
          </a:xfrm>
          <a:prstGeom prst="rect">
            <a:avLst/>
          </a:prstGeom>
          <a:noFill/>
          <a:ln>
            <a:solidFill>
              <a:srgbClr val="00008A"/>
            </a:solidFill>
          </a:ln>
        </p:spPr>
      </p:pic>
      <p:pic>
        <p:nvPicPr>
          <p:cNvPr id="11" name="Picture 7" descr="C:\Documents and Settings\Администратор\Мои документы\BNV - остальная работа\Презентации\Картинки для презентаций\normal_d599b7a6d03f22c80e1c13f1569294f2.jpg"/>
          <p:cNvPicPr>
            <a:picLocks noChangeAspect="1" noChangeArrowheads="1"/>
          </p:cNvPicPr>
          <p:nvPr/>
        </p:nvPicPr>
        <p:blipFill>
          <a:blip r:embed="rId6" cstate="print"/>
          <a:srcRect t="6644" b="4221"/>
          <a:stretch>
            <a:fillRect/>
          </a:stretch>
        </p:blipFill>
        <p:spPr bwMode="auto">
          <a:xfrm>
            <a:off x="5230033" y="5089022"/>
            <a:ext cx="1942269" cy="1356923"/>
          </a:xfrm>
          <a:prstGeom prst="rect">
            <a:avLst/>
          </a:prstGeom>
          <a:noFill/>
          <a:ln>
            <a:solidFill>
              <a:srgbClr val="00008A"/>
            </a:solidFill>
          </a:ln>
        </p:spPr>
      </p:pic>
      <p:pic>
        <p:nvPicPr>
          <p:cNvPr id="2" name="Picture 3" descr="C:\Documents and Settings\Администратор\Мои документы\BNV - остальная работа\Презентации\Картинки для презентаций\images4-480x300.jpg"/>
          <p:cNvPicPr>
            <a:picLocks noChangeAspect="1" noChangeArrowheads="1"/>
          </p:cNvPicPr>
          <p:nvPr/>
        </p:nvPicPr>
        <p:blipFill>
          <a:blip r:embed="rId7" cstate="print"/>
          <a:srcRect l="18498" r="18248"/>
          <a:stretch>
            <a:fillRect/>
          </a:stretch>
        </p:blipFill>
        <p:spPr bwMode="auto">
          <a:xfrm>
            <a:off x="7215206" y="5090400"/>
            <a:ext cx="1395440" cy="1378800"/>
          </a:xfrm>
          <a:prstGeom prst="ellipse">
            <a:avLst/>
          </a:prstGeom>
          <a:noFill/>
        </p:spPr>
      </p:pic>
      <p:pic>
        <p:nvPicPr>
          <p:cNvPr id="12" name="Picture 10" descr="C:\Documents and Settings\Администратор\Мои документы\BNV - остальная работа\Презентации\Картинки для презентаций\i4.jpeg"/>
          <p:cNvPicPr>
            <a:picLocks noChangeAspect="1" noChangeArrowheads="1"/>
          </p:cNvPicPr>
          <p:nvPr/>
        </p:nvPicPr>
        <p:blipFill>
          <a:blip r:embed="rId8" cstate="print"/>
          <a:srcRect l="2212" r="18334"/>
          <a:stretch>
            <a:fillRect/>
          </a:stretch>
        </p:blipFill>
        <p:spPr bwMode="auto">
          <a:xfrm>
            <a:off x="1357290" y="5094434"/>
            <a:ext cx="1643074" cy="1378630"/>
          </a:xfrm>
          <a:prstGeom prst="rect">
            <a:avLst/>
          </a:prstGeom>
          <a:noFill/>
          <a:ln>
            <a:solidFill>
              <a:srgbClr val="000058"/>
            </a:solidFill>
          </a:ln>
        </p:spPr>
      </p:pic>
      <p:pic>
        <p:nvPicPr>
          <p:cNvPr id="14" name="Picture 11" descr="C:\Documents and Settings\Администратор\Мои документы\BNV - остальная работа\Презентации\Картинки для презентаций\4e7c2701a1a3f.png"/>
          <p:cNvPicPr>
            <a:picLocks noChangeAspect="1" noChangeArrowheads="1"/>
          </p:cNvPicPr>
          <p:nvPr/>
        </p:nvPicPr>
        <p:blipFill>
          <a:blip r:embed="rId9" cstate="print"/>
          <a:srcRect r="72270"/>
          <a:stretch>
            <a:fillRect/>
          </a:stretch>
        </p:blipFill>
        <p:spPr bwMode="auto">
          <a:xfrm>
            <a:off x="500034" y="5097430"/>
            <a:ext cx="1216560" cy="1378800"/>
          </a:xfrm>
          <a:prstGeom prst="rect">
            <a:avLst/>
          </a:prstGeom>
          <a:noFill/>
          <a:ln>
            <a:solidFill>
              <a:srgbClr val="000058"/>
            </a:solidFill>
          </a:ln>
        </p:spPr>
      </p:pic>
      <p:pic>
        <p:nvPicPr>
          <p:cNvPr id="15" name="Picture 12" descr="C:\Documents and Settings\Администратор\Мои документы\BNV - остальная работа\Презентации\Картинки для презентаций\9623-sport-e1346322546260-300x235.jpg"/>
          <p:cNvPicPr>
            <a:picLocks noChangeAspect="1" noChangeArrowheads="1"/>
          </p:cNvPicPr>
          <p:nvPr/>
        </p:nvPicPr>
        <p:blipFill>
          <a:blip r:embed="rId10" cstate="print"/>
          <a:srcRect b="4152"/>
          <a:stretch>
            <a:fillRect/>
          </a:stretch>
        </p:blipFill>
        <p:spPr bwMode="auto">
          <a:xfrm>
            <a:off x="3214678" y="5094264"/>
            <a:ext cx="1836421" cy="1378800"/>
          </a:xfrm>
          <a:prstGeom prst="rect">
            <a:avLst/>
          </a:prstGeom>
          <a:noFill/>
          <a:ln>
            <a:solidFill>
              <a:srgbClr val="00008A"/>
            </a:solidFill>
          </a:ln>
        </p:spPr>
      </p:pic>
      <p:pic>
        <p:nvPicPr>
          <p:cNvPr id="3" name="Picture 4" descr="C:\Documents and Settings\Администратор\Мои документы\BNV - остальная работа\Презентации\Картинки для презентаций\zant.jpg"/>
          <p:cNvPicPr>
            <a:picLocks noChangeAspect="1" noChangeArrowheads="1"/>
          </p:cNvPicPr>
          <p:nvPr/>
        </p:nvPicPr>
        <p:blipFill>
          <a:blip r:embed="rId11" cstate="print"/>
          <a:srcRect l="15384" t="15909" r="15384" b="15909"/>
          <a:stretch>
            <a:fillRect/>
          </a:stretch>
        </p:blipFill>
        <p:spPr bwMode="auto">
          <a:xfrm>
            <a:off x="7231846" y="3500438"/>
            <a:ext cx="1378800" cy="1378800"/>
          </a:xfrm>
          <a:prstGeom prst="ellipse">
            <a:avLst/>
          </a:prstGeom>
          <a:noFill/>
        </p:spPr>
      </p:pic>
      <p:pic>
        <p:nvPicPr>
          <p:cNvPr id="83973" name="Picture 5" descr="C:\Documents and Settings\Администратор\Мои документы\BNV - остальная работа\Презентации\Картинки для презентаций\nazarbaev_2_jpg_1272446606.jpg"/>
          <p:cNvPicPr>
            <a:picLocks noChangeAspect="1" noChangeArrowheads="1"/>
          </p:cNvPicPr>
          <p:nvPr/>
        </p:nvPicPr>
        <p:blipFill>
          <a:blip r:embed="rId12" cstate="print"/>
          <a:srcRect l="3110" r="6748" b="7168"/>
          <a:stretch>
            <a:fillRect/>
          </a:stretch>
        </p:blipFill>
        <p:spPr bwMode="auto">
          <a:xfrm>
            <a:off x="7124700" y="358774"/>
            <a:ext cx="1601935" cy="1241426"/>
          </a:xfrm>
          <a:prstGeom prst="rect">
            <a:avLst/>
          </a:prstGeom>
          <a:noFill/>
        </p:spPr>
      </p:pic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3494" y="1500174"/>
            <a:ext cx="6683099" cy="441483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600" i="1" dirty="0" smtClean="0"/>
              <a:t>«Стратегический план развития Казахстана до 2020 года»;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600" i="1" dirty="0" smtClean="0"/>
              <a:t> «Государственная программа развития образования в Республике Казахстан на 2011-2020 годы»;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600" i="1" dirty="0" smtClean="0"/>
              <a:t> «Государственная программа развития здравоохранения Республики Казахстан на 2011-2015 годы»;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600" i="1" dirty="0" smtClean="0"/>
              <a:t> «Программа развития физической культуры и спорта в Республике Казахстан на 2011—2015 годы»;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600" i="1" dirty="0" smtClean="0"/>
              <a:t> «Программа занятости 2020»;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600" i="1" dirty="0" smtClean="0"/>
              <a:t> «Программа «Дорожная карта бизнеса— 2020»;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600" i="1" dirty="0" smtClean="0"/>
              <a:t> Программа «Доступное жилье— 2020»;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600" i="1" dirty="0" smtClean="0"/>
              <a:t> Стратегические планы центральных и местных исполнительных органов. </a:t>
            </a:r>
            <a:endParaRPr lang="ru-RU" sz="1600" dirty="0" smtClean="0"/>
          </a:p>
          <a:p>
            <a:pPr>
              <a:buNone/>
            </a:pPr>
            <a:endParaRPr lang="ru-RU" sz="2000" dirty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000" dirty="0">
              <a:solidFill>
                <a:srgbClr val="00008A"/>
              </a:solidFill>
            </a:endParaRPr>
          </a:p>
          <a:p>
            <a:pPr>
              <a:lnSpc>
                <a:spcPct val="80000"/>
              </a:lnSpc>
            </a:pP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2338" name="Object 7"/>
          <p:cNvGraphicFramePr>
            <a:graphicFrameLocks noChangeAspect="1"/>
          </p:cNvGraphicFramePr>
          <p:nvPr/>
        </p:nvGraphicFramePr>
        <p:xfrm>
          <a:off x="-21524" y="-47500"/>
          <a:ext cx="9201150" cy="692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66" name="CorelDRAW" r:id="rId3" imgW="14376960" imgH="10091160" progId="">
                  <p:embed/>
                </p:oleObj>
              </mc:Choice>
              <mc:Fallback>
                <p:oleObj name="CorelDRAW" r:id="rId3" imgW="14376960" imgH="1009116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1524" y="-47500"/>
                        <a:ext cx="9201150" cy="692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738" y="285728"/>
            <a:ext cx="6645275" cy="965183"/>
          </a:xfrm>
        </p:spPr>
        <p:txBody>
          <a:bodyPr/>
          <a:lstStyle/>
          <a:p>
            <a:pPr algn="ctr"/>
            <a:r>
              <a:rPr lang="kk-KZ" sz="2400" kern="1200" dirty="0" smtClean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Мониторинг мнений о качестве обучения</a:t>
            </a:r>
            <a:endParaRPr lang="ru-RU" sz="2400" kern="1200" dirty="0" smtClean="0">
              <a:solidFill>
                <a:srgbClr val="C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39738" y="1785926"/>
            <a:ext cx="5122863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E04A18"/>
              </a:buClr>
              <a:buSzTx/>
              <a:buFontTx/>
              <a:buNone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Преподаватели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руководствуются привычными представлениями о том, как надо воспитывать, а не внутренними ожиданиями, которые есть в реальной студенческой аудитории.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Picture 4" descr="c80c7044d6c740070f32c2aebc3ee83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085" y="4223376"/>
            <a:ext cx="2663825" cy="2000250"/>
          </a:xfrm>
          <a:prstGeom prst="rect">
            <a:avLst/>
          </a:prstGeom>
          <a:noFill/>
          <a:ln>
            <a:solidFill>
              <a:srgbClr val="00008A"/>
            </a:solidFill>
          </a:ln>
        </p:spPr>
      </p:pic>
      <p:pic>
        <p:nvPicPr>
          <p:cNvPr id="19" name="Picture 5" descr="35469d177343ace067dca6f452378342"/>
          <p:cNvPicPr>
            <a:picLocks noChangeAspect="1" noChangeArrowheads="1"/>
          </p:cNvPicPr>
          <p:nvPr/>
        </p:nvPicPr>
        <p:blipFill>
          <a:blip r:embed="rId6" cstate="print"/>
          <a:srcRect l="18158" r="4254"/>
          <a:stretch>
            <a:fillRect/>
          </a:stretch>
        </p:blipFill>
        <p:spPr bwMode="auto">
          <a:xfrm>
            <a:off x="5730162" y="1825823"/>
            <a:ext cx="2808288" cy="1885950"/>
          </a:xfrm>
          <a:prstGeom prst="rect">
            <a:avLst/>
          </a:prstGeom>
          <a:noFill/>
          <a:ln>
            <a:solidFill>
              <a:srgbClr val="00008A"/>
            </a:solidFill>
          </a:ln>
        </p:spPr>
      </p:pic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3433494" y="4199625"/>
            <a:ext cx="5267325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just">
              <a:spcBef>
                <a:spcPct val="20000"/>
              </a:spcBef>
            </a:pPr>
            <a:r>
              <a:rPr lang="ru-RU" b="1" i="1" dirty="0">
                <a:solidFill>
                  <a:srgbClr val="000066"/>
                </a:solidFill>
              </a:rPr>
              <a:t>Студенты </a:t>
            </a:r>
            <a:r>
              <a:rPr lang="ru-RU" dirty="0">
                <a:solidFill>
                  <a:srgbClr val="000066"/>
                </a:solidFill>
              </a:rPr>
              <a:t> считают, что их не учат самостоятельно думать, зачастую навязывая формализм в восприятии учебного материала. Акцентируют </a:t>
            </a:r>
            <a:r>
              <a:rPr lang="ru-RU" dirty="0" smtClean="0">
                <a:solidFill>
                  <a:srgbClr val="000066"/>
                </a:solidFill>
              </a:rPr>
              <a:t>внимание на </a:t>
            </a:r>
            <a:r>
              <a:rPr lang="ru-RU" dirty="0" err="1">
                <a:solidFill>
                  <a:srgbClr val="000066"/>
                </a:solidFill>
              </a:rPr>
              <a:t>зарабатывании</a:t>
            </a:r>
            <a:r>
              <a:rPr lang="ru-RU" dirty="0">
                <a:solidFill>
                  <a:srgbClr val="000066"/>
                </a:solidFill>
              </a:rPr>
              <a:t> денег для обучения, борьбе за выживание в условиях рынка.</a:t>
            </a:r>
          </a:p>
        </p:txBody>
      </p:sp>
      <p:pic>
        <p:nvPicPr>
          <p:cNvPr id="143363" name="Picture 3" descr="C:\Documents and Settings\Администратор\Мои документы\BNV - остальная работа\Презентации\Картинки для презентаций\i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26844" y="167170"/>
            <a:ext cx="1562100" cy="142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-197853" y="-487389"/>
            <a:ext cx="9470764" cy="7315413"/>
            <a:chOff x="-137787" y="-285776"/>
            <a:chExt cx="9470764" cy="7315413"/>
          </a:xfrm>
        </p:grpSpPr>
        <p:pic>
          <p:nvPicPr>
            <p:cNvPr id="14438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32943" t="39421" r="15995" b="14083"/>
            <a:stretch>
              <a:fillRect/>
            </a:stretch>
          </p:blipFill>
          <p:spPr bwMode="auto">
            <a:xfrm rot="10800000">
              <a:off x="-137787" y="-285776"/>
              <a:ext cx="9470764" cy="46471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32943" t="39421" r="15995" b="14083"/>
            <a:stretch>
              <a:fillRect/>
            </a:stretch>
          </p:blipFill>
          <p:spPr bwMode="auto">
            <a:xfrm>
              <a:off x="-26140" y="3569918"/>
              <a:ext cx="9270348" cy="34597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68313" y="338203"/>
            <a:ext cx="4056062" cy="600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E04A18"/>
              </a:buClr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Субъект – объектные отношения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>
                <a:srgbClr val="E04A18"/>
              </a:buClr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(традиционная система)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" name="Picture 6" descr="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23108"/>
            <a:ext cx="1638300" cy="1428750"/>
          </a:xfrm>
          <a:prstGeom prst="rect">
            <a:avLst/>
          </a:prstGeom>
          <a:noFill/>
          <a:ln>
            <a:solidFill>
              <a:srgbClr val="00008A"/>
            </a:solidFill>
          </a:ln>
        </p:spPr>
      </p:pic>
      <p:pic>
        <p:nvPicPr>
          <p:cNvPr id="11" name="Picture 7" descr="1321429142_69627074_18758433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596" y="4383813"/>
            <a:ext cx="3384550" cy="1917700"/>
          </a:xfrm>
          <a:prstGeom prst="rect">
            <a:avLst/>
          </a:prstGeom>
          <a:noFill/>
          <a:ln>
            <a:solidFill>
              <a:srgbClr val="00008A"/>
            </a:solidFill>
          </a:ln>
        </p:spPr>
      </p:pic>
      <p:pic>
        <p:nvPicPr>
          <p:cNvPr id="12" name="Picture 5" descr="d8afb83f-a432-4b44-9143-59f13bf3afa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4726" y="3821581"/>
            <a:ext cx="1571636" cy="1049683"/>
          </a:xfrm>
          <a:prstGeom prst="wedgeEllipseCallout">
            <a:avLst>
              <a:gd name="adj1" fmla="val -45007"/>
              <a:gd name="adj2" fmla="val 58157"/>
            </a:avLst>
          </a:prstGeom>
          <a:noFill/>
          <a:ln>
            <a:solidFill>
              <a:srgbClr val="00008A"/>
            </a:solidFill>
          </a:ln>
        </p:spPr>
      </p:pic>
      <p:pic>
        <p:nvPicPr>
          <p:cNvPr id="13" name="Picture 8" descr="partnership-570x30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51500" y="1844675"/>
            <a:ext cx="1944688" cy="1033463"/>
          </a:xfrm>
          <a:prstGeom prst="rect">
            <a:avLst/>
          </a:prstGeom>
          <a:noFill/>
          <a:ln>
            <a:solidFill>
              <a:srgbClr val="00008A"/>
            </a:solidFill>
          </a:ln>
        </p:spPr>
      </p:pic>
      <p:pic>
        <p:nvPicPr>
          <p:cNvPr id="14" name="Picture 9" descr="i5"/>
          <p:cNvPicPr>
            <a:picLocks noChangeAspect="1" noChangeArrowheads="1"/>
          </p:cNvPicPr>
          <p:nvPr/>
        </p:nvPicPr>
        <p:blipFill>
          <a:blip r:embed="rId9" cstate="print"/>
          <a:srcRect l="11993" t="5405" r="11993" b="3995"/>
          <a:stretch>
            <a:fillRect/>
          </a:stretch>
        </p:blipFill>
        <p:spPr bwMode="auto">
          <a:xfrm>
            <a:off x="4967287" y="2714620"/>
            <a:ext cx="1368425" cy="1223962"/>
          </a:xfrm>
          <a:prstGeom prst="rect">
            <a:avLst/>
          </a:prstGeom>
          <a:noFill/>
          <a:ln>
            <a:solidFill>
              <a:srgbClr val="00008A"/>
            </a:solidFill>
          </a:ln>
        </p:spPr>
      </p:pic>
      <p:pic>
        <p:nvPicPr>
          <p:cNvPr id="15" name="Picture 10" descr="i"/>
          <p:cNvPicPr>
            <a:picLocks noChangeAspect="1" noChangeArrowheads="1"/>
          </p:cNvPicPr>
          <p:nvPr/>
        </p:nvPicPr>
        <p:blipFill>
          <a:blip r:embed="rId10" cstate="print"/>
          <a:srcRect l="10110" t="10110" r="14333" b="9334"/>
          <a:stretch>
            <a:fillRect/>
          </a:stretch>
        </p:blipFill>
        <p:spPr bwMode="auto">
          <a:xfrm>
            <a:off x="7024425" y="2719382"/>
            <a:ext cx="1143525" cy="1219200"/>
          </a:xfrm>
          <a:prstGeom prst="rect">
            <a:avLst/>
          </a:prstGeom>
          <a:noFill/>
          <a:ln>
            <a:solidFill>
              <a:srgbClr val="00008A"/>
            </a:solidFill>
          </a:ln>
        </p:spPr>
      </p:pic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4524375" y="350729"/>
            <a:ext cx="4151313" cy="599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ru-RU" sz="2400" b="1" dirty="0" smtClean="0">
                <a:solidFill>
                  <a:srgbClr val="C00000"/>
                </a:solidFill>
              </a:rPr>
              <a:t>Субъект - субъектные 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2400" b="1" dirty="0" smtClean="0">
                <a:solidFill>
                  <a:srgbClr val="C00000"/>
                </a:solidFill>
              </a:rPr>
              <a:t>(современный подход)</a:t>
            </a:r>
          </a:p>
        </p:txBody>
      </p:sp>
      <p:sp>
        <p:nvSpPr>
          <p:cNvPr id="19" name="Стрелка вправо с вырезом 18"/>
          <p:cNvSpPr/>
          <p:nvPr/>
        </p:nvSpPr>
        <p:spPr>
          <a:xfrm>
            <a:off x="6500826" y="3214686"/>
            <a:ext cx="357190" cy="214314"/>
          </a:xfrm>
          <a:prstGeom prst="notchedRightArrow">
            <a:avLst/>
          </a:prstGeom>
          <a:solidFill>
            <a:schemeClr val="bg2"/>
          </a:solidFill>
          <a:ln>
            <a:solidFill>
              <a:srgbClr val="0000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4389" name="Object 5"/>
          <p:cNvGraphicFramePr>
            <a:graphicFrameLocks noChangeAspect="1"/>
          </p:cNvGraphicFramePr>
          <p:nvPr/>
        </p:nvGraphicFramePr>
        <p:xfrm>
          <a:off x="4747927" y="4222750"/>
          <a:ext cx="1531571" cy="2089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03" name="Точечный рисунок" r:id="rId11" imgW="7621064" imgH="11428571" progId="PBrush">
                  <p:embed/>
                </p:oleObj>
              </mc:Choice>
              <mc:Fallback>
                <p:oleObj name="Точечный рисунок" r:id="rId11" imgW="7621064" imgH="11428571" progId="PBrush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820" b="4190"/>
                      <a:stretch>
                        <a:fillRect/>
                      </a:stretch>
                    </p:blipFill>
                    <p:spPr bwMode="auto">
                      <a:xfrm>
                        <a:off x="4747927" y="4222750"/>
                        <a:ext cx="1531571" cy="208914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3333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390" name="Object 6"/>
          <p:cNvGraphicFramePr>
            <a:graphicFrameLocks noChangeAspect="1"/>
          </p:cNvGraphicFramePr>
          <p:nvPr/>
        </p:nvGraphicFramePr>
        <p:xfrm>
          <a:off x="6413145" y="4348011"/>
          <a:ext cx="2192394" cy="1811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04" name="Точечный рисунок" r:id="rId13" imgW="9752381" imgH="7314286" progId="PBrush">
                  <p:embed/>
                </p:oleObj>
              </mc:Choice>
              <mc:Fallback>
                <p:oleObj name="Точечный рисунок" r:id="rId13" imgW="9752381" imgH="7314286" progId="PBrush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547" r="6645"/>
                      <a:stretch>
                        <a:fillRect/>
                      </a:stretch>
                    </p:blipFill>
                    <p:spPr bwMode="auto">
                      <a:xfrm>
                        <a:off x="6413145" y="4348011"/>
                        <a:ext cx="2192394" cy="181135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3333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393" name="Object 7"/>
          <p:cNvGraphicFramePr>
            <a:graphicFrameLocks noChangeAspect="1"/>
          </p:cNvGraphicFramePr>
          <p:nvPr/>
        </p:nvGraphicFramePr>
        <p:xfrm>
          <a:off x="-43081" y="-76180"/>
          <a:ext cx="9201150" cy="692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05" name="CorelDRAW" r:id="rId15" imgW="14376960" imgH="10091160" progId="">
                  <p:embed/>
                </p:oleObj>
              </mc:Choice>
              <mc:Fallback>
                <p:oleObj name="CorelDRAW" r:id="rId15" imgW="14376960" imgH="1009116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3081" y="-76180"/>
                        <a:ext cx="9201150" cy="692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32943" t="39421" r="15995" b="14083"/>
          <a:stretch>
            <a:fillRect/>
          </a:stretch>
        </p:blipFill>
        <p:spPr bwMode="auto">
          <a:xfrm>
            <a:off x="-26140" y="3569918"/>
            <a:ext cx="9270348" cy="3459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3" cstate="print"/>
          <a:srcRect l="32943" t="39421" r="15995" b="14083"/>
          <a:stretch>
            <a:fillRect/>
          </a:stretch>
        </p:blipFill>
        <p:spPr bwMode="auto">
          <a:xfrm rot="10800000">
            <a:off x="-137787" y="-285776"/>
            <a:ext cx="9470764" cy="4647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313" y="765175"/>
            <a:ext cx="3694112" cy="5543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5" descr="dsc_028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5938" y="661155"/>
            <a:ext cx="2354263" cy="3555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7" descr="IMG_83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525" y="4246563"/>
            <a:ext cx="3091580" cy="2062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IMG_8386"/>
          <p:cNvPicPr>
            <a:picLocks noChangeAspect="1" noChangeArrowheads="1"/>
          </p:cNvPicPr>
          <p:nvPr/>
        </p:nvPicPr>
        <p:blipFill>
          <a:blip r:embed="rId7" cstate="print"/>
          <a:srcRect l="10130" t="4141" r="6984" b="3319"/>
          <a:stretch>
            <a:fillRect/>
          </a:stretch>
        </p:blipFill>
        <p:spPr bwMode="auto">
          <a:xfrm>
            <a:off x="411347" y="2390322"/>
            <a:ext cx="2511808" cy="1869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7224" y="4246563"/>
            <a:ext cx="3132138" cy="2089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D:\Фото университета\Божевольной Н.В\2013.05.04 Студенческая весна Аркалык\IMG_2527.JPG"/>
          <p:cNvPicPr>
            <a:picLocks noChangeAspect="1" noChangeArrowheads="1"/>
          </p:cNvPicPr>
          <p:nvPr/>
        </p:nvPicPr>
        <p:blipFill>
          <a:blip r:embed="rId9" cstate="print"/>
          <a:srcRect l="4630" r="3931" b="10020"/>
          <a:stretch>
            <a:fillRect/>
          </a:stretch>
        </p:blipFill>
        <p:spPr bwMode="auto">
          <a:xfrm>
            <a:off x="483026" y="427935"/>
            <a:ext cx="3072535" cy="2015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DSC_012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82550" y="3272011"/>
            <a:ext cx="1469116" cy="1375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\\192.168.13.65\фотографии\Тоғыз Қумалак ФОТО\IMG_5840.JPG"/>
          <p:cNvPicPr>
            <a:picLocks noChangeAspect="1" noChangeArrowheads="1"/>
          </p:cNvPicPr>
          <p:nvPr/>
        </p:nvPicPr>
        <p:blipFill>
          <a:blip r:embed="rId11" cstate="print"/>
          <a:srcRect l="10214"/>
          <a:stretch>
            <a:fillRect/>
          </a:stretch>
        </p:blipFill>
        <p:spPr bwMode="auto">
          <a:xfrm flipH="1">
            <a:off x="4649788" y="424999"/>
            <a:ext cx="2259814" cy="1677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46434" name="Object 7"/>
          <p:cNvGraphicFramePr>
            <a:graphicFrameLocks noChangeAspect="1"/>
          </p:cNvGraphicFramePr>
          <p:nvPr/>
        </p:nvGraphicFramePr>
        <p:xfrm>
          <a:off x="-22225" y="-47625"/>
          <a:ext cx="9201150" cy="692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38" name="CorelDRAW" r:id="rId12" imgW="14376960" imgH="10091160" progId="">
                  <p:embed/>
                </p:oleObj>
              </mc:Choice>
              <mc:Fallback>
                <p:oleObj name="CorelDRAW" r:id="rId12" imgW="14376960" imgH="1009116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-47625"/>
                        <a:ext cx="9201150" cy="692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2338" name="Object 7"/>
          <p:cNvGraphicFramePr>
            <a:graphicFrameLocks noChangeAspect="1"/>
          </p:cNvGraphicFramePr>
          <p:nvPr/>
        </p:nvGraphicFramePr>
        <p:xfrm>
          <a:off x="-21524" y="-47500"/>
          <a:ext cx="9201150" cy="692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62" name="CorelDRAW" r:id="rId3" imgW="14376960" imgH="10091160" progId="">
                  <p:embed/>
                </p:oleObj>
              </mc:Choice>
              <mc:Fallback>
                <p:oleObj name="CorelDRAW" r:id="rId3" imgW="14376960" imgH="1009116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1524" y="-47500"/>
                        <a:ext cx="9201150" cy="692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738" y="285728"/>
            <a:ext cx="6645275" cy="965183"/>
          </a:xfrm>
        </p:spPr>
        <p:txBody>
          <a:bodyPr/>
          <a:lstStyle/>
          <a:p>
            <a:pPr algn="ctr"/>
            <a:r>
              <a:rPr lang="kk-KZ" sz="2400" kern="1200" dirty="0" smtClean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Адаптация первокурсников</a:t>
            </a:r>
            <a:endParaRPr lang="ru-RU" sz="2400" kern="1200" dirty="0" smtClean="0">
              <a:solidFill>
                <a:srgbClr val="C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47459" name="Picture 3" descr="\\192.168.13.65\фотографии\2012.10.13 День здоровья\IMG_7293.JP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 rot="5400000" flipH="1">
            <a:off x="3300403" y="2627290"/>
            <a:ext cx="2571767" cy="1714512"/>
          </a:xfrm>
          <a:prstGeom prst="rect">
            <a:avLst/>
          </a:prstGeom>
          <a:noFill/>
        </p:spPr>
      </p:pic>
      <p:pic>
        <p:nvPicPr>
          <p:cNvPr id="147462" name="Picture 6" descr="F:\Ректору на заседание НурОтан-май 2013\Картинки для презентаций\yJBIG9gEEKk.jpg"/>
          <p:cNvPicPr>
            <a:picLocks noChangeAspect="1" noChangeArrowheads="1"/>
          </p:cNvPicPr>
          <p:nvPr/>
        </p:nvPicPr>
        <p:blipFill>
          <a:blip r:embed="rId6" cstate="print"/>
          <a:srcRect l="7752" r="6979"/>
          <a:stretch>
            <a:fillRect/>
          </a:stretch>
        </p:blipFill>
        <p:spPr bwMode="auto">
          <a:xfrm>
            <a:off x="7082597" y="304777"/>
            <a:ext cx="1708977" cy="1337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7463" name="Picture 7" descr="F:\Ректору на заседание НурОтан-май 2013\Картинки для презентаций\cN3m5PE-oGY.jpg"/>
          <p:cNvPicPr>
            <a:picLocks noChangeAspect="1" noChangeArrowheads="1"/>
          </p:cNvPicPr>
          <p:nvPr/>
        </p:nvPicPr>
        <p:blipFill>
          <a:blip r:embed="rId7" cstate="print"/>
          <a:srcRect l="11507" t="30422" r="9024" b="5836"/>
          <a:stretch>
            <a:fillRect/>
          </a:stretch>
        </p:blipFill>
        <p:spPr bwMode="auto">
          <a:xfrm>
            <a:off x="381000" y="4940192"/>
            <a:ext cx="2876319" cy="1440000"/>
          </a:xfrm>
          <a:prstGeom prst="rect">
            <a:avLst/>
          </a:prstGeom>
          <a:noFill/>
        </p:spPr>
      </p:pic>
      <p:pic>
        <p:nvPicPr>
          <p:cNvPr id="147464" name="Picture 8" descr="F:\Ректору на заседание НурОтан-май 2013\Картинки для презентаций\Универ\_MG_8485.JPG"/>
          <p:cNvPicPr>
            <a:picLocks noChangeAspect="1" noChangeArrowheads="1"/>
          </p:cNvPicPr>
          <p:nvPr/>
        </p:nvPicPr>
        <p:blipFill>
          <a:blip r:embed="rId8" cstate="print"/>
          <a:srcRect t="22834"/>
          <a:stretch>
            <a:fillRect/>
          </a:stretch>
        </p:blipFill>
        <p:spPr bwMode="auto">
          <a:xfrm>
            <a:off x="3357554" y="4959242"/>
            <a:ext cx="2799149" cy="1440000"/>
          </a:xfrm>
          <a:prstGeom prst="rect">
            <a:avLst/>
          </a:prstGeom>
          <a:noFill/>
        </p:spPr>
      </p:pic>
      <p:pic>
        <p:nvPicPr>
          <p:cNvPr id="147465" name="Picture 9" descr="F:\Ректору на заседание НурОтан-май 2013\Картинки для презентаций\Для Тастанова М.Г\IMG_5883.jpg"/>
          <p:cNvPicPr>
            <a:picLocks noChangeAspect="1" noChangeArrowheads="1"/>
          </p:cNvPicPr>
          <p:nvPr/>
        </p:nvPicPr>
        <p:blipFill>
          <a:blip r:embed="rId9" cstate="print"/>
          <a:srcRect t="8205" b="6418"/>
          <a:stretch>
            <a:fillRect/>
          </a:stretch>
        </p:blipFill>
        <p:spPr bwMode="auto">
          <a:xfrm>
            <a:off x="6261918" y="4943456"/>
            <a:ext cx="2529925" cy="1440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38160" y="1642024"/>
            <a:ext cx="8001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 smtClean="0">
                <a:solidFill>
                  <a:srgbClr val="00008A"/>
                </a:solidFill>
              </a:rPr>
              <a:t>Обучение должно строиться на основе сотрудничества, партнерства и взаимоуважения между студентами, администрацией и преподавателями.</a:t>
            </a:r>
            <a:endParaRPr lang="ru-RU" sz="2000" i="1" dirty="0">
              <a:solidFill>
                <a:srgbClr val="00008A"/>
              </a:solidFill>
            </a:endParaRPr>
          </a:p>
        </p:txBody>
      </p:sp>
      <p:pic>
        <p:nvPicPr>
          <p:cNvPr id="147466" name="Picture 10" descr="F:\Ректору на заседание НурОтан-май 2013\Картинки для презентаций\Универ\DSC_0429.JPG"/>
          <p:cNvPicPr>
            <a:picLocks noChangeAspect="1" noChangeArrowheads="1"/>
          </p:cNvPicPr>
          <p:nvPr/>
        </p:nvPicPr>
        <p:blipFill>
          <a:blip r:embed="rId10" cstate="print">
            <a:lum bright="10000"/>
          </a:blip>
          <a:srcRect l="3992"/>
          <a:stretch>
            <a:fillRect/>
          </a:stretch>
        </p:blipFill>
        <p:spPr bwMode="auto">
          <a:xfrm>
            <a:off x="438167" y="2686262"/>
            <a:ext cx="3067189" cy="2115964"/>
          </a:xfrm>
          <a:prstGeom prst="rect">
            <a:avLst/>
          </a:prstGeom>
          <a:noFill/>
        </p:spPr>
      </p:pic>
      <p:pic>
        <p:nvPicPr>
          <p:cNvPr id="23" name="Picture 8" descr="F:\Ректору на заседание НурОтан-май 2013\Картинки для презентаций\Для Тастанова М.Г\P1070535.JPG"/>
          <p:cNvPicPr>
            <a:picLocks noChangeAspect="1" noChangeArrowheads="1"/>
          </p:cNvPicPr>
          <p:nvPr/>
        </p:nvPicPr>
        <p:blipFill>
          <a:blip r:embed="rId11" cstate="print"/>
          <a:srcRect l="6303" r="9390"/>
          <a:stretch>
            <a:fillRect/>
          </a:stretch>
        </p:blipFill>
        <p:spPr bwMode="auto">
          <a:xfrm>
            <a:off x="5610225" y="2695787"/>
            <a:ext cx="3095625" cy="2116800"/>
          </a:xfrm>
          <a:prstGeom prst="rect">
            <a:avLst/>
          </a:prstGeom>
          <a:noFill/>
          <a:scene3d>
            <a:camera prst="orthographicFront">
              <a:rot lat="0" lon="21299999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32943" t="39421" r="15995" b="14083"/>
          <a:stretch>
            <a:fillRect/>
          </a:stretch>
        </p:blipFill>
        <p:spPr bwMode="auto">
          <a:xfrm>
            <a:off x="-26140" y="3569918"/>
            <a:ext cx="9270348" cy="3459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3" cstate="print"/>
          <a:srcRect l="32943" t="39421" r="15995" b="14083"/>
          <a:stretch>
            <a:fillRect/>
          </a:stretch>
        </p:blipFill>
        <p:spPr bwMode="auto">
          <a:xfrm rot="10800000">
            <a:off x="-137787" y="-285776"/>
            <a:ext cx="9470764" cy="4647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5418" name="Picture 10" descr="\\192.168.13.65\фотографии\2013.03.04 Парасатты жастар 2013\IMG_32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3071810"/>
            <a:ext cx="5035013" cy="3356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5417" name="Picture 9" descr="\\192.168.13.65\фотографии\2013.03.04 Парасатты жастар 2013\IMG_3297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l="41994" t="18750" r="6615"/>
          <a:stretch>
            <a:fillRect/>
          </a:stretch>
        </p:blipFill>
        <p:spPr bwMode="auto">
          <a:xfrm>
            <a:off x="5357818" y="4071917"/>
            <a:ext cx="2643276" cy="2786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571471" y="285728"/>
            <a:ext cx="7733829" cy="965183"/>
          </a:xfrm>
        </p:spPr>
        <p:txBody>
          <a:bodyPr/>
          <a:lstStyle/>
          <a:p>
            <a:pPr algn="ctr"/>
            <a:r>
              <a:rPr lang="kk-KZ" sz="2400" kern="1200" dirty="0" smtClean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Конкурс бизнес-проектов </a:t>
            </a:r>
            <a:br>
              <a:rPr lang="kk-KZ" sz="2400" kern="1200" dirty="0" smtClean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</a:br>
            <a:r>
              <a:rPr lang="kk-KZ" sz="2400" kern="1200" dirty="0" smtClean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“Парасаты жастар” </a:t>
            </a:r>
            <a:endParaRPr lang="ru-RU" sz="2400" kern="1200" dirty="0" smtClean="0">
              <a:solidFill>
                <a:srgbClr val="C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45412" name="Picture 4" descr="F:\Ректору на заседание НурОтан-май 2013\Картинки для презентаций\Универ\dsc_0748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4369668" y="1250911"/>
            <a:ext cx="3935632" cy="2606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5421" name="Picture 13" descr="\\192.168.13.65\фотографии\2013.03.04 Парасатты жастар 2013\IMG_3318.JPG"/>
          <p:cNvPicPr>
            <a:picLocks noChangeAspect="1" noChangeArrowheads="1"/>
          </p:cNvPicPr>
          <p:nvPr/>
        </p:nvPicPr>
        <p:blipFill>
          <a:blip r:embed="rId7" cstate="print"/>
          <a:srcRect l="14658" t="14367" r="2278" b="5012"/>
          <a:stretch>
            <a:fillRect/>
          </a:stretch>
        </p:blipFill>
        <p:spPr bwMode="auto">
          <a:xfrm>
            <a:off x="428596" y="1777522"/>
            <a:ext cx="3214710" cy="2080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454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5752148"/>
              </p:ext>
            </p:extLst>
          </p:nvPr>
        </p:nvGraphicFramePr>
        <p:xfrm>
          <a:off x="-20638" y="-37704"/>
          <a:ext cx="9201150" cy="692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27" name="CorelDRAW" r:id="rId8" imgW="14376960" imgH="10091160" progId="">
                  <p:embed/>
                </p:oleObj>
              </mc:Choice>
              <mc:Fallback>
                <p:oleObj name="CorelDRAW" r:id="rId8" imgW="14376960" imgH="1009116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0638" y="-37704"/>
                        <a:ext cx="9201150" cy="692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32943" t="39421" r="15995" b="14083"/>
          <a:stretch>
            <a:fillRect/>
          </a:stretch>
        </p:blipFill>
        <p:spPr bwMode="auto">
          <a:xfrm>
            <a:off x="0" y="3569918"/>
            <a:ext cx="9270348" cy="3459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3" cstate="print"/>
          <a:srcRect l="32943" t="39421" r="15995" b="14083"/>
          <a:stretch>
            <a:fillRect/>
          </a:stretch>
        </p:blipFill>
        <p:spPr bwMode="auto">
          <a:xfrm rot="10800000">
            <a:off x="-137787" y="-285776"/>
            <a:ext cx="9470764" cy="4647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642910" y="1468187"/>
            <a:ext cx="592935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i="1" dirty="0" smtClean="0">
                <a:solidFill>
                  <a:srgbClr val="00008A"/>
                </a:solidFill>
              </a:rPr>
              <a:t>- Центр воспитания личности;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ru-RU" i="1" dirty="0" smtClean="0">
                <a:solidFill>
                  <a:srgbClr val="00008A"/>
                </a:solidFill>
              </a:rPr>
              <a:t>Спортивный клуб «</a:t>
            </a:r>
            <a:r>
              <a:rPr lang="ru-RU" i="1" dirty="0" err="1" smtClean="0">
                <a:solidFill>
                  <a:srgbClr val="00008A"/>
                </a:solidFill>
              </a:rPr>
              <a:t>Сункар</a:t>
            </a:r>
            <a:r>
              <a:rPr lang="ru-RU" i="1" dirty="0" smtClean="0">
                <a:solidFill>
                  <a:srgbClr val="00008A"/>
                </a:solidFill>
              </a:rPr>
              <a:t>»;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ru-RU" i="1" dirty="0" smtClean="0">
                <a:solidFill>
                  <a:srgbClr val="00008A"/>
                </a:solidFill>
              </a:rPr>
              <a:t>Студенческий театр «</a:t>
            </a:r>
            <a:r>
              <a:rPr lang="ru-RU" i="1" dirty="0" err="1" smtClean="0">
                <a:solidFill>
                  <a:srgbClr val="00008A"/>
                </a:solidFill>
              </a:rPr>
              <a:t>Жас</a:t>
            </a:r>
            <a:r>
              <a:rPr lang="ru-RU" i="1" dirty="0" smtClean="0">
                <a:solidFill>
                  <a:srgbClr val="00008A"/>
                </a:solidFill>
              </a:rPr>
              <a:t> </a:t>
            </a:r>
            <a:r>
              <a:rPr lang="ru-RU" i="1" dirty="0" err="1" smtClean="0">
                <a:solidFill>
                  <a:srgbClr val="00008A"/>
                </a:solidFill>
              </a:rPr>
              <a:t>Оркен</a:t>
            </a:r>
            <a:r>
              <a:rPr lang="ru-RU" i="1" dirty="0" smtClean="0">
                <a:solidFill>
                  <a:srgbClr val="00008A"/>
                </a:solidFill>
              </a:rPr>
              <a:t>»;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ru-RU" i="1" dirty="0" smtClean="0">
                <a:solidFill>
                  <a:srgbClr val="00008A"/>
                </a:solidFill>
              </a:rPr>
              <a:t> студия «Ө</a:t>
            </a:r>
            <a:r>
              <a:rPr lang="kk-KZ" i="1" dirty="0" smtClean="0">
                <a:solidFill>
                  <a:srgbClr val="00008A"/>
                </a:solidFill>
              </a:rPr>
              <a:t>нер</a:t>
            </a:r>
            <a:r>
              <a:rPr lang="ru-RU" i="1" dirty="0" smtClean="0">
                <a:solidFill>
                  <a:srgbClr val="00008A"/>
                </a:solidFill>
              </a:rPr>
              <a:t>»</a:t>
            </a:r>
            <a:r>
              <a:rPr lang="en-US" i="1" dirty="0" smtClean="0">
                <a:solidFill>
                  <a:srgbClr val="00008A"/>
                </a:solidFill>
              </a:rPr>
              <a:t>;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kk-KZ" i="1" dirty="0" smtClean="0">
                <a:solidFill>
                  <a:srgbClr val="00008A"/>
                </a:solidFill>
              </a:rPr>
              <a:t>Интеллектуальные клубы</a:t>
            </a:r>
            <a:r>
              <a:rPr lang="ru-RU" i="1" dirty="0" smtClean="0">
                <a:solidFill>
                  <a:srgbClr val="00008A"/>
                </a:solidFill>
              </a:rPr>
              <a:t>;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ru-RU" i="1" dirty="0" smtClean="0">
                <a:solidFill>
                  <a:srgbClr val="00008A"/>
                </a:solidFill>
              </a:rPr>
              <a:t> КВН;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ru-RU" i="1" dirty="0" smtClean="0">
                <a:solidFill>
                  <a:srgbClr val="00008A"/>
                </a:solidFill>
              </a:rPr>
              <a:t> студенческий </a:t>
            </a:r>
            <a:r>
              <a:rPr lang="ru-RU" i="1" dirty="0" err="1" smtClean="0">
                <a:solidFill>
                  <a:srgbClr val="00008A"/>
                </a:solidFill>
              </a:rPr>
              <a:t>дебатный</a:t>
            </a:r>
            <a:r>
              <a:rPr lang="ru-RU" i="1" dirty="0" smtClean="0">
                <a:solidFill>
                  <a:srgbClr val="00008A"/>
                </a:solidFill>
              </a:rPr>
              <a:t> центр «</a:t>
            </a:r>
            <a:r>
              <a:rPr lang="ru-RU" i="1" dirty="0" err="1" smtClean="0">
                <a:solidFill>
                  <a:srgbClr val="00008A"/>
                </a:solidFill>
              </a:rPr>
              <a:t>Ахмет</a:t>
            </a:r>
            <a:r>
              <a:rPr lang="ru-RU" i="1" dirty="0" smtClean="0">
                <a:solidFill>
                  <a:srgbClr val="00008A"/>
                </a:solidFill>
              </a:rPr>
              <a:t> </a:t>
            </a:r>
            <a:r>
              <a:rPr lang="kk-KZ" i="1" dirty="0" smtClean="0">
                <a:solidFill>
                  <a:srgbClr val="00008A"/>
                </a:solidFill>
              </a:rPr>
              <a:t>Ұрпактары</a:t>
            </a:r>
            <a:r>
              <a:rPr lang="ru-RU" i="1" dirty="0" smtClean="0">
                <a:solidFill>
                  <a:srgbClr val="00008A"/>
                </a:solidFill>
              </a:rPr>
              <a:t>»;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ru-RU" i="1" dirty="0" smtClean="0">
                <a:solidFill>
                  <a:srgbClr val="00008A"/>
                </a:solidFill>
              </a:rPr>
              <a:t> </a:t>
            </a:r>
            <a:r>
              <a:rPr lang="ru-RU" i="1" dirty="0" err="1" smtClean="0">
                <a:solidFill>
                  <a:srgbClr val="00008A"/>
                </a:solidFill>
              </a:rPr>
              <a:t>Медиа-центр</a:t>
            </a:r>
            <a:r>
              <a:rPr lang="ru-RU" i="1" dirty="0" smtClean="0">
                <a:solidFill>
                  <a:srgbClr val="00008A"/>
                </a:solidFill>
              </a:rPr>
              <a:t>: </a:t>
            </a:r>
          </a:p>
          <a:p>
            <a:pPr>
              <a:spcBef>
                <a:spcPts val="600"/>
              </a:spcBef>
            </a:pPr>
            <a:r>
              <a:rPr lang="ru-RU" i="1" dirty="0" smtClean="0">
                <a:solidFill>
                  <a:srgbClr val="00008A"/>
                </a:solidFill>
              </a:rPr>
              <a:t>газета «</a:t>
            </a:r>
            <a:r>
              <a:rPr lang="kk-KZ" i="1" dirty="0" smtClean="0">
                <a:solidFill>
                  <a:srgbClr val="00008A"/>
                </a:solidFill>
              </a:rPr>
              <a:t>Білім жарысы</a:t>
            </a:r>
            <a:r>
              <a:rPr lang="ru-RU" i="1" dirty="0" smtClean="0">
                <a:solidFill>
                  <a:srgbClr val="00008A"/>
                </a:solidFill>
              </a:rPr>
              <a:t>», журнал «</a:t>
            </a:r>
            <a:r>
              <a:rPr lang="ru-RU" i="1" dirty="0" err="1" smtClean="0">
                <a:solidFill>
                  <a:srgbClr val="00008A"/>
                </a:solidFill>
              </a:rPr>
              <a:t>Жас</a:t>
            </a:r>
            <a:r>
              <a:rPr lang="kk-KZ" i="1" dirty="0" smtClean="0">
                <a:solidFill>
                  <a:srgbClr val="00008A"/>
                </a:solidFill>
              </a:rPr>
              <a:t> өркен Қостанай</a:t>
            </a:r>
            <a:r>
              <a:rPr lang="ru-RU" i="1" dirty="0" smtClean="0">
                <a:solidFill>
                  <a:srgbClr val="00008A"/>
                </a:solidFill>
              </a:rPr>
              <a:t>»</a:t>
            </a:r>
            <a:endParaRPr lang="ru-RU" i="1" dirty="0">
              <a:solidFill>
                <a:srgbClr val="00008A"/>
              </a:solidFill>
            </a:endParaRPr>
          </a:p>
        </p:txBody>
      </p:sp>
      <p:pic>
        <p:nvPicPr>
          <p:cNvPr id="148484" name="Picture 4" descr="C:\Documents and Settings\Администратор\Рабочий стол\gazeta11.jpg"/>
          <p:cNvPicPr>
            <a:picLocks noChangeAspect="1" noChangeArrowheads="1"/>
          </p:cNvPicPr>
          <p:nvPr/>
        </p:nvPicPr>
        <p:blipFill>
          <a:blip r:embed="rId4" cstate="print"/>
          <a:srcRect b="16443"/>
          <a:stretch>
            <a:fillRect/>
          </a:stretch>
        </p:blipFill>
        <p:spPr bwMode="auto">
          <a:xfrm>
            <a:off x="6563577" y="392915"/>
            <a:ext cx="2049459" cy="1929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8485" name="Picture 5" descr="C:\Documents and Settings\Администратор\Рабочий стол\293fd6e052b9cff976e12a1f3fbdd927.jpg"/>
          <p:cNvPicPr>
            <a:picLocks noChangeAspect="1" noChangeArrowheads="1"/>
          </p:cNvPicPr>
          <p:nvPr/>
        </p:nvPicPr>
        <p:blipFill>
          <a:blip r:embed="rId5" cstate="print"/>
          <a:srcRect t="7525" r="6976"/>
          <a:stretch>
            <a:fillRect/>
          </a:stretch>
        </p:blipFill>
        <p:spPr bwMode="auto">
          <a:xfrm>
            <a:off x="529061" y="5283201"/>
            <a:ext cx="3104971" cy="1134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0" y="338588"/>
            <a:ext cx="7000893" cy="965183"/>
          </a:xfrm>
        </p:spPr>
        <p:txBody>
          <a:bodyPr/>
          <a:lstStyle/>
          <a:p>
            <a:pPr algn="ctr"/>
            <a:r>
              <a:rPr lang="kk-KZ" sz="2400" kern="1200" dirty="0" smtClean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Центры развития студентов </a:t>
            </a:r>
            <a:br>
              <a:rPr lang="kk-KZ" sz="2400" kern="1200" dirty="0" smtClean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</a:br>
            <a:r>
              <a:rPr lang="kk-KZ" sz="2400" kern="1200" dirty="0" smtClean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в КГУ имени А</a:t>
            </a:r>
            <a:r>
              <a:rPr lang="ru-RU" sz="2400" kern="1200" dirty="0" smtClean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.</a:t>
            </a:r>
            <a:r>
              <a:rPr lang="kk-KZ" sz="2400" kern="1200" dirty="0" smtClean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Байтурсынова</a:t>
            </a:r>
            <a:endParaRPr lang="ru-RU" sz="2400" kern="1200" dirty="0" smtClean="0">
              <a:solidFill>
                <a:srgbClr val="C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48486" name="Picture 6" descr="F:\Ректору на заседание НурОтан-май 2013\Картинки для презентаций\Онер\IMG_8422.JPG"/>
          <p:cNvPicPr>
            <a:picLocks noChangeAspect="1" noChangeArrowheads="1"/>
          </p:cNvPicPr>
          <p:nvPr/>
        </p:nvPicPr>
        <p:blipFill>
          <a:blip r:embed="rId6" cstate="print"/>
          <a:srcRect l="5994" r="22253"/>
          <a:stretch>
            <a:fillRect/>
          </a:stretch>
        </p:blipFill>
        <p:spPr bwMode="auto">
          <a:xfrm rot="16200000">
            <a:off x="6487761" y="2559554"/>
            <a:ext cx="2189398" cy="203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40" descr="P1010011"/>
          <p:cNvPicPr>
            <a:picLocks noChangeAspect="1" noChangeArrowheads="1"/>
          </p:cNvPicPr>
          <p:nvPr/>
        </p:nvPicPr>
        <p:blipFill>
          <a:blip r:embed="rId7" cstate="print"/>
          <a:srcRect l="3778" t="8142" r="8060"/>
          <a:stretch>
            <a:fillRect/>
          </a:stretch>
        </p:blipFill>
        <p:spPr bwMode="auto">
          <a:xfrm>
            <a:off x="6549061" y="4856182"/>
            <a:ext cx="2049462" cy="1576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8488" name="Picture 8" descr="F:\Ректору на заседание НурОтан-май 2013\Картинки для презентаций\Для Тастанова М.Г\IMG_2677.JPG"/>
          <p:cNvPicPr>
            <a:picLocks noChangeAspect="1" noChangeArrowheads="1"/>
          </p:cNvPicPr>
          <p:nvPr/>
        </p:nvPicPr>
        <p:blipFill>
          <a:blip r:embed="rId8" cstate="print">
            <a:lum bright="20000"/>
          </a:blip>
          <a:srcRect t="9526"/>
          <a:stretch>
            <a:fillRect/>
          </a:stretch>
        </p:blipFill>
        <p:spPr bwMode="auto">
          <a:xfrm>
            <a:off x="3761344" y="4899725"/>
            <a:ext cx="2613545" cy="1576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48493" name="Object 7"/>
          <p:cNvGraphicFramePr>
            <a:graphicFrameLocks noChangeAspect="1"/>
          </p:cNvGraphicFramePr>
          <p:nvPr/>
        </p:nvGraphicFramePr>
        <p:xfrm>
          <a:off x="-22225" y="-47625"/>
          <a:ext cx="9201150" cy="692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97" name="CorelDRAW" r:id="rId9" imgW="14376960" imgH="10091160" progId="">
                  <p:embed/>
                </p:oleObj>
              </mc:Choice>
              <mc:Fallback>
                <p:oleObj name="CorelDRAW" r:id="rId9" imgW="14376960" imgH="1009116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-47625"/>
                        <a:ext cx="9201150" cy="692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изнес2">
  <a:themeElements>
    <a:clrScheme name="">
      <a:dk1>
        <a:srgbClr val="0F4B9F"/>
      </a:dk1>
      <a:lt1>
        <a:srgbClr val="FFFFFF"/>
      </a:lt1>
      <a:dk2>
        <a:srgbClr val="E04A18"/>
      </a:dk2>
      <a:lt2>
        <a:srgbClr val="FFFFFF"/>
      </a:lt2>
      <a:accent1>
        <a:srgbClr val="BBE0E3"/>
      </a:accent1>
      <a:accent2>
        <a:srgbClr val="CC3300"/>
      </a:accent2>
      <a:accent3>
        <a:srgbClr val="FFFFFF"/>
      </a:accent3>
      <a:accent4>
        <a:srgbClr val="0B3F87"/>
      </a:accent4>
      <a:accent5>
        <a:srgbClr val="DAEDEF"/>
      </a:accent5>
      <a:accent6>
        <a:srgbClr val="B92D00"/>
      </a:accent6>
      <a:hlink>
        <a:srgbClr val="009999"/>
      </a:hlink>
      <a:folHlink>
        <a:srgbClr val="99CC00"/>
      </a:folHlink>
    </a:clrScheme>
    <a:fontScheme name="Бизнес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Бизнес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изнес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изнес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изнес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изнес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изнес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Бизнес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Бизнес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Бизнес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Бизнес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Бизнес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Бизнес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Бизнес2 13">
        <a:dk1>
          <a:srgbClr val="000000"/>
        </a:dk1>
        <a:lt1>
          <a:srgbClr val="FFFFFF"/>
        </a:lt1>
        <a:dk2>
          <a:srgbClr val="0F4B9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изнес2 14">
        <a:dk1>
          <a:srgbClr val="0F4B9F"/>
        </a:dk1>
        <a:lt1>
          <a:srgbClr val="FFFFFF"/>
        </a:lt1>
        <a:dk2>
          <a:srgbClr val="0F4B9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B3F8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изнес2 15">
        <a:dk1>
          <a:srgbClr val="0F4B9F"/>
        </a:dk1>
        <a:lt1>
          <a:srgbClr val="FFFFFF"/>
        </a:lt1>
        <a:dk2>
          <a:srgbClr val="0F4B9F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B3F8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изнес2 16">
        <a:dk1>
          <a:srgbClr val="0F4B9F"/>
        </a:dk1>
        <a:lt1>
          <a:srgbClr val="FFFFFF"/>
        </a:lt1>
        <a:dk2>
          <a:srgbClr val="0F4B9F"/>
        </a:dk2>
        <a:lt2>
          <a:srgbClr val="FFFFFF"/>
        </a:lt2>
        <a:accent1>
          <a:srgbClr val="BBE0E3"/>
        </a:accent1>
        <a:accent2>
          <a:srgbClr val="CC3300"/>
        </a:accent2>
        <a:accent3>
          <a:srgbClr val="FFFFFF"/>
        </a:accent3>
        <a:accent4>
          <a:srgbClr val="0B3F87"/>
        </a:accent4>
        <a:accent5>
          <a:srgbClr val="DAEDEF"/>
        </a:accent5>
        <a:accent6>
          <a:srgbClr val="B92D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пециальное оформление">
  <a:themeElements>
    <a:clrScheme name="Специальное оформление 16">
      <a:dk1>
        <a:srgbClr val="0F4B9F"/>
      </a:dk1>
      <a:lt1>
        <a:srgbClr val="FFFFFF"/>
      </a:lt1>
      <a:dk2>
        <a:srgbClr val="0F4B9F"/>
      </a:dk2>
      <a:lt2>
        <a:srgbClr val="FFFFFF"/>
      </a:lt2>
      <a:accent1>
        <a:srgbClr val="BBE0E3"/>
      </a:accent1>
      <a:accent2>
        <a:srgbClr val="CC3300"/>
      </a:accent2>
      <a:accent3>
        <a:srgbClr val="FFFFFF"/>
      </a:accent3>
      <a:accent4>
        <a:srgbClr val="0B3F87"/>
      </a:accent4>
      <a:accent5>
        <a:srgbClr val="DAEDEF"/>
      </a:accent5>
      <a:accent6>
        <a:srgbClr val="B92D00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3">
        <a:dk1>
          <a:srgbClr val="000000"/>
        </a:dk1>
        <a:lt1>
          <a:srgbClr val="FFFFFF"/>
        </a:lt1>
        <a:dk2>
          <a:srgbClr val="0F4B9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14">
        <a:dk1>
          <a:srgbClr val="0F4B9F"/>
        </a:dk1>
        <a:lt1>
          <a:srgbClr val="FFFFFF"/>
        </a:lt1>
        <a:dk2>
          <a:srgbClr val="0F4B9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B3F8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15">
        <a:dk1>
          <a:srgbClr val="0F4B9F"/>
        </a:dk1>
        <a:lt1>
          <a:srgbClr val="FFFFFF"/>
        </a:lt1>
        <a:dk2>
          <a:srgbClr val="0F4B9F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B3F8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16">
        <a:dk1>
          <a:srgbClr val="0F4B9F"/>
        </a:dk1>
        <a:lt1>
          <a:srgbClr val="FFFFFF"/>
        </a:lt1>
        <a:dk2>
          <a:srgbClr val="0F4B9F"/>
        </a:dk2>
        <a:lt2>
          <a:srgbClr val="FFFFFF"/>
        </a:lt2>
        <a:accent1>
          <a:srgbClr val="BBE0E3"/>
        </a:accent1>
        <a:accent2>
          <a:srgbClr val="CC3300"/>
        </a:accent2>
        <a:accent3>
          <a:srgbClr val="FFFFFF"/>
        </a:accent3>
        <a:accent4>
          <a:srgbClr val="0B3F87"/>
        </a:accent4>
        <a:accent5>
          <a:srgbClr val="DAEDEF"/>
        </a:accent5>
        <a:accent6>
          <a:srgbClr val="B92D00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пециальное оформление 12">
    <a:dk1>
      <a:srgbClr val="2D2015"/>
    </a:dk1>
    <a:lt1>
      <a:srgbClr val="FFFFFF"/>
    </a:lt1>
    <a:dk2>
      <a:srgbClr val="523E26"/>
    </a:dk2>
    <a:lt2>
      <a:srgbClr val="DFC08D"/>
    </a:lt2>
    <a:accent1>
      <a:srgbClr val="8C7B70"/>
    </a:accent1>
    <a:accent2>
      <a:srgbClr val="8F5F2F"/>
    </a:accent2>
    <a:accent3>
      <a:srgbClr val="B3AFAC"/>
    </a:accent3>
    <a:accent4>
      <a:srgbClr val="DADADA"/>
    </a:accent4>
    <a:accent5>
      <a:srgbClr val="C5BFBB"/>
    </a:accent5>
    <a:accent6>
      <a:srgbClr val="81552A"/>
    </a:accent6>
    <a:hlink>
      <a:srgbClr val="CCB400"/>
    </a:hlink>
    <a:folHlink>
      <a:srgbClr val="8C9EA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Бизнес2</Template>
  <TotalTime>1990</TotalTime>
  <Words>287</Words>
  <Application>Microsoft Office PowerPoint</Application>
  <PresentationFormat>Экран (4:3)</PresentationFormat>
  <Paragraphs>39</Paragraphs>
  <Slides>10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Бизнес2</vt:lpstr>
      <vt:lpstr>Специальное оформление</vt:lpstr>
      <vt:lpstr>CorelDRAW</vt:lpstr>
      <vt:lpstr>Точечный рисунок</vt:lpstr>
      <vt:lpstr>Тенденции молодёжной политики  Костанайский государственный университет имени Ахмета Байтурсынова </vt:lpstr>
      <vt:lpstr>Закон Республики Казахстан  “Об образовании”</vt:lpstr>
      <vt:lpstr>Презентация PowerPoint</vt:lpstr>
      <vt:lpstr>Мониторинг мнений о качестве обучения</vt:lpstr>
      <vt:lpstr>Презентация PowerPoint</vt:lpstr>
      <vt:lpstr>Презентация PowerPoint</vt:lpstr>
      <vt:lpstr>Адаптация первокурсников</vt:lpstr>
      <vt:lpstr>Конкурс бизнес-проектов  “Парасаты жастар” </vt:lpstr>
      <vt:lpstr>Центры развития студентов  в КГУ имени А.Байтурсынова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Пользователь</dc:creator>
  <cp:lastModifiedBy>qwerty</cp:lastModifiedBy>
  <cp:revision>187</cp:revision>
  <dcterms:created xsi:type="dcterms:W3CDTF">2010-04-13T10:13:01Z</dcterms:created>
  <dcterms:modified xsi:type="dcterms:W3CDTF">2015-03-12T05:10:15Z</dcterms:modified>
</cp:coreProperties>
</file>