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8"/>
  </p:notesMasterIdLst>
  <p:sldIdLst>
    <p:sldId id="256" r:id="rId2"/>
    <p:sldId id="257" r:id="rId3"/>
    <p:sldId id="299" r:id="rId4"/>
    <p:sldId id="291" r:id="rId5"/>
    <p:sldId id="292" r:id="rId6"/>
    <p:sldId id="293" r:id="rId7"/>
    <p:sldId id="282" r:id="rId8"/>
    <p:sldId id="301" r:id="rId9"/>
    <p:sldId id="294" r:id="rId10"/>
    <p:sldId id="302" r:id="rId11"/>
    <p:sldId id="300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8" r:id="rId23"/>
    <p:sldId id="305" r:id="rId24"/>
    <p:sldId id="317" r:id="rId25"/>
    <p:sldId id="319" r:id="rId26"/>
    <p:sldId id="32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F77C0-B08B-4945-9917-0AB766635D75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837C9-F025-4B9B-BA5D-C30A71ED1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87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C479-52DC-441E-A72A-202FA86A5C0B}" type="datetime1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5D8A-176B-43E7-84A2-88B925D4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47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1658-28E3-4717-B230-8EB23CDC5463}" type="datetime1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5D8A-176B-43E7-84A2-88B925D4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02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A708-EDE4-471E-851B-E8687CA92C8B}" type="datetime1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5D8A-176B-43E7-84A2-88B925D4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60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76BA-73EE-42F7-9844-EC9F1A3D2A1F}" type="datetime1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5D8A-176B-43E7-84A2-88B925D4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1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6B59-F9F0-45AE-87C7-57F7E5CFDC89}" type="datetime1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5D8A-176B-43E7-84A2-88B925D4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84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2A81-97A8-4F13-8CB7-C43BF9627510}" type="datetime1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5D8A-176B-43E7-84A2-88B925D4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66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BE56-8D89-4170-91F9-357078A795EC}" type="datetime1">
              <a:rPr lang="ru-RU" smtClean="0"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5D8A-176B-43E7-84A2-88B925D4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13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E517-71DC-4694-81BE-981552E04AD0}" type="datetime1">
              <a:rPr lang="ru-RU" smtClean="0"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5D8A-176B-43E7-84A2-88B925D4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87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A1DA-FB74-43B0-B89F-DEAF5591F088}" type="datetime1">
              <a:rPr lang="ru-RU" smtClean="0"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5D8A-176B-43E7-84A2-88B925D4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00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EF9A-0920-4B21-9EFE-98EF795CEA66}" type="datetime1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5D8A-176B-43E7-84A2-88B925D4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68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E0A1-5219-482C-AF47-93B8403BC7AE}" type="datetime1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5D8A-176B-43E7-84A2-88B925D4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28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3992C-2A23-490A-AE9F-40222134A127}" type="datetime1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E5D8A-176B-43E7-84A2-88B925D4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42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aad.kz/ru/21839/index.html" TargetMode="External"/><Relationship Id="rId13" Type="http://schemas.openxmlformats.org/officeDocument/2006/relationships/hyperlink" Target="http://www.daad.kz/miniwebs/icalmaty/ru/18402/index.html" TargetMode="External"/><Relationship Id="rId3" Type="http://schemas.openxmlformats.org/officeDocument/2006/relationships/hyperlink" Target="http://www.daad.kz/miniwebs/icalmaty/ru/18392/index.html" TargetMode="External"/><Relationship Id="rId7" Type="http://schemas.openxmlformats.org/officeDocument/2006/relationships/hyperlink" Target="http://www.daad.kz/miniwebs/icalmaty/ru/18396/index.html" TargetMode="External"/><Relationship Id="rId12" Type="http://schemas.openxmlformats.org/officeDocument/2006/relationships/hyperlink" Target="http://www.daad.kz/miniwebs/icalmaty/ru/18401/index.html" TargetMode="External"/><Relationship Id="rId2" Type="http://schemas.openxmlformats.org/officeDocument/2006/relationships/hyperlink" Target="http://www.daad.kz/miniwebs/icalmaty/ru/18391/index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aad.kz/ru/18395/index.html" TargetMode="External"/><Relationship Id="rId11" Type="http://schemas.openxmlformats.org/officeDocument/2006/relationships/hyperlink" Target="http://www.daad.kz/miniwebs/icalmaty/ru/18399/index.html" TargetMode="External"/><Relationship Id="rId5" Type="http://schemas.openxmlformats.org/officeDocument/2006/relationships/hyperlink" Target="http://www.daad.kz/miniwebs/icalmaty/ru/18394/index.html" TargetMode="External"/><Relationship Id="rId10" Type="http://schemas.openxmlformats.org/officeDocument/2006/relationships/hyperlink" Target="http://www.daad.kz/miniwebs/icalmaty/ru/18397/index.html" TargetMode="External"/><Relationship Id="rId4" Type="http://schemas.openxmlformats.org/officeDocument/2006/relationships/hyperlink" Target="http://www.daad.kz/miniwebs/icalmaty/ru/17691/index.html" TargetMode="External"/><Relationship Id="rId9" Type="http://schemas.openxmlformats.org/officeDocument/2006/relationships/hyperlink" Target="http://www.daad.kz/miniwebs/icalmaty/ru/18398/index.html" TargetMode="External"/><Relationship Id="rId14" Type="http://schemas.openxmlformats.org/officeDocument/2006/relationships/hyperlink" Target="http://www.daad.kz/miniwebs/icalmaty/ru/18403/inde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esec.org/cms/aiesec/AI/Western%20Europe%20and%20North%20America/GERMANY/home" TargetMode="External"/><Relationship Id="rId2" Type="http://schemas.openxmlformats.org/officeDocument/2006/relationships/hyperlink" Target="http://www.aiesec.org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bundestag.de/service/error/404.php?redirect=/dialog/ipp&amp;" TargetMode="External"/><Relationship Id="rId4" Type="http://schemas.openxmlformats.org/officeDocument/2006/relationships/hyperlink" Target="http://www.copernicus-stipendium.de/copernicus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-corvinus.hu/summerschool" TargetMode="Externa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larshipportal.eu/" TargetMode="External"/><Relationship Id="rId2" Type="http://schemas.openxmlformats.org/officeDocument/2006/relationships/hyperlink" Target="http://www.studyportals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istancelearningportal.com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kazakhstan.usembassy.gov/ugrad.html" TargetMode="External"/><Relationship Id="rId7" Type="http://schemas.openxmlformats.org/officeDocument/2006/relationships/hyperlink" Target="http://mooc.org/" TargetMode="External"/><Relationship Id="rId2" Type="http://schemas.openxmlformats.org/officeDocument/2006/relationships/hyperlink" Target="http://kazakhstan.usembassy.gov/fvsp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coursera.org/" TargetMode="External"/><Relationship Id="rId5" Type="http://schemas.openxmlformats.org/officeDocument/2006/relationships/hyperlink" Target="http://www.youthop.com/" TargetMode="External"/><Relationship Id="rId4" Type="http://schemas.openxmlformats.org/officeDocument/2006/relationships/hyperlink" Target="http://www.scholars4dev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412776"/>
            <a:ext cx="6400800" cy="4968552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 </a:t>
            </a:r>
            <a:r>
              <a:rPr lang="ru-RU" sz="6000" b="1" dirty="0" smtClean="0"/>
              <a:t>Стратегия международного сотрудничества </a:t>
            </a:r>
            <a:endParaRPr lang="ru-RU" sz="6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3352"/>
            <a:ext cx="99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116632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Akhmet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Baitursynov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Kostanay State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University International Office</a:t>
            </a: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CF7-719A-4234-8C7C-A390F0E06241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17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4219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Документы для организации академической мобильности обучающихся </a:t>
            </a:r>
            <a:r>
              <a:rPr lang="ru-RU" sz="2200" dirty="0" smtClean="0"/>
              <a:t>(собственные ср-</a:t>
            </a:r>
            <a:r>
              <a:rPr lang="ru-RU" sz="2200" dirty="0" err="1" smtClean="0"/>
              <a:t>ва</a:t>
            </a:r>
            <a:r>
              <a:rPr lang="ru-RU" sz="2200" dirty="0" smtClean="0"/>
              <a:t> обучающихся)</a:t>
            </a:r>
            <a:r>
              <a:rPr lang="ru-RU" dirty="0" smtClean="0"/>
              <a:t>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76872"/>
            <a:ext cx="7890080" cy="3971528"/>
          </a:xfrm>
        </p:spPr>
        <p:txBody>
          <a:bodyPr/>
          <a:lstStyle/>
          <a:p>
            <a:r>
              <a:rPr lang="ru-RU" dirty="0" smtClean="0"/>
              <a:t>Заявление обучающегося;</a:t>
            </a:r>
          </a:p>
          <a:p>
            <a:r>
              <a:rPr lang="ru-RU" dirty="0" err="1" smtClean="0"/>
              <a:t>Транскрипт</a:t>
            </a:r>
            <a:r>
              <a:rPr lang="ru-RU" dirty="0" smtClean="0"/>
              <a:t> обучающегося;</a:t>
            </a:r>
          </a:p>
          <a:p>
            <a:r>
              <a:rPr lang="ru-RU" dirty="0" smtClean="0"/>
              <a:t>Соглашение на обучение, подписанное 2 университетами;</a:t>
            </a:r>
          </a:p>
          <a:p>
            <a:r>
              <a:rPr lang="ru-RU" dirty="0" smtClean="0"/>
              <a:t>Приглашение вуза-партнера;</a:t>
            </a:r>
          </a:p>
          <a:p>
            <a:r>
              <a:rPr lang="ru-RU" dirty="0" err="1" smtClean="0"/>
              <a:t>Транскрипт</a:t>
            </a:r>
            <a:r>
              <a:rPr lang="ru-RU" dirty="0" smtClean="0"/>
              <a:t> с результатами обучения в вузе партнере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7FDA-F997-4F11-8D45-CB40A7673B0D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9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786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Документы для организации академической мобильности ППС вуза партнера: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32856"/>
            <a:ext cx="8106104" cy="4115544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endParaRPr lang="ru-RU" sz="54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Резюме преподавателя с указанием электронной почты, списка публикаций;</a:t>
            </a: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Копия диплома преподавателя;</a:t>
            </a: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Приказ;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Расписание учебных занятий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64AF-C02E-40F7-9530-C1EE0225B4F4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10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5513388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Академическая мобильность МОН РК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dirty="0"/>
              <a:t>Основные требования: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Транскрипт</a:t>
            </a:r>
            <a:r>
              <a:rPr lang="ru-RU" dirty="0" smtClean="0"/>
              <a:t> </a:t>
            </a:r>
            <a:r>
              <a:rPr lang="ru-RU" dirty="0"/>
              <a:t>c GPA не менее 3,4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Знание </a:t>
            </a:r>
            <a:r>
              <a:rPr lang="ru-RU" dirty="0"/>
              <a:t>английского </a:t>
            </a:r>
            <a:r>
              <a:rPr lang="ru-RU" dirty="0" smtClean="0"/>
              <a:t>языка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Прохождение конкурсного отбора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</p:txBody>
      </p:sp>
      <p:pic>
        <p:nvPicPr>
          <p:cNvPr id="9220" name="Picture 2" descr="C:\Documents and Settings\Admin\Рабочий стол\3-m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8913"/>
            <a:ext cx="127635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9ED0-4AB0-4B82-AB97-EA3CC80A8F2E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32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963" indent="0" algn="ctr" eaLnBrk="1" hangingPunct="1">
              <a:buFont typeface="Wingdings 2" pitchFamily="18" charset="2"/>
              <a:buNone/>
            </a:pPr>
            <a:endParaRPr lang="ru-RU" altLang="en-US" sz="4400" b="1" dirty="0" smtClean="0">
              <a:solidFill>
                <a:srgbClr val="3B1D15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80963" indent="0" algn="ctr" eaLnBrk="1" hangingPunct="1">
              <a:buFont typeface="Wingdings 2" pitchFamily="18" charset="2"/>
              <a:buNone/>
            </a:pPr>
            <a:r>
              <a:rPr lang="ru-RU" altLang="en-US" sz="4400" b="1" dirty="0" smtClean="0">
                <a:solidFill>
                  <a:srgbClr val="3B1D1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БОЛАШАК </a:t>
            </a:r>
          </a:p>
          <a:p>
            <a:pPr marL="80963" indent="0" algn="ctr" eaLnBrk="1" hangingPunct="1">
              <a:buFont typeface="Wingdings 2" pitchFamily="18" charset="2"/>
              <a:buNone/>
            </a:pPr>
            <a:r>
              <a:rPr lang="en-GB" altLang="en-US" sz="4400" b="1" u="sng" dirty="0" smtClean="0">
                <a:solidFill>
                  <a:srgbClr val="3B1D15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http://bolashak.gov.kz</a:t>
            </a:r>
            <a:endParaRPr lang="ru-RU" altLang="en-US" sz="4400" b="1" u="sng" dirty="0" smtClean="0">
              <a:solidFill>
                <a:srgbClr val="3B1D15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0244" name="Picture 2" descr="C:\Documents and Settings\Admin\Рабочий стол\logo_n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1740"/>
            <a:ext cx="496855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B4E-3B69-40C3-B430-C0EBB94B024D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1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</a:rPr>
              <a:t>КАТЕГОРИЯ «НАУЧНЫЕ ИЛИ ПЕДАГОГИЧЕСКИЕ РАБОТНИКИ НА ПОЛУЧЕНИЕ СТЕПЕНИ МАГИСТРА»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/>
              <a:t>ТРЕБОВАНИЯ К ДАННОЙ КАТЕГОРИИ: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/>
              <a:t>На момент подачи документов являться научным или педагогическим работником;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/>
              <a:t>Общий стаж научной или педагогической работы не менее 1 года;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/>
              <a:t>Средний балл по приложению диплома бакалавра или специалиста 4,00 из 5,00 (2,67 из 4,00/4,33 GPA)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b="1" dirty="0"/>
              <a:t>ШАГ 1. СБОР ДОКУМЕНТОВ: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/>
              <a:t> </a:t>
            </a:r>
            <a:r>
              <a:rPr lang="ru-RU" sz="3500" dirty="0" smtClean="0"/>
              <a:t>анкета</a:t>
            </a:r>
            <a:r>
              <a:rPr lang="ru-RU" sz="3500" dirty="0"/>
              <a:t>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/>
              <a:t>заявление-обоснование;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/>
              <a:t>заявка работодателя на подготовку специалиста с условием сохранения места работы;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/>
              <a:t>оригиналы и копии удостоверения личности и паспорта (оригиналы после сверки возвращаются претенденту);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/>
              <a:t>нотариально заверенная копия диплома (бакалавра или специалиста с приложением);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/>
              <a:t>медицинская справка 0-82/у;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/>
              <a:t>нотариально заверенные копии документов, подтверждающих трудовую деятельность;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/>
              <a:t>копия действительного официального сертификата о сдаче экзамена по иностранному языку, в случае его наличия;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/>
              <a:t>копия действительного официального сертификата о сдаче экзамена по государственному языку, в случае его наличия.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D08E-B3A1-4465-AD5C-2969DE7B5CA8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52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sz="44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Apollo </a:t>
            </a:r>
            <a:r>
              <a:rPr lang="en-GB" sz="4400" b="1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e.V</a:t>
            </a:r>
            <a:r>
              <a:rPr lang="en-GB" sz="44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sz="4400" b="1" u="sng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http</a:t>
            </a:r>
            <a:r>
              <a:rPr lang="en-GB" sz="4400" b="1" u="sng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://www.apollo-online.de/</a:t>
            </a:r>
            <a:endParaRPr lang="ru-RU" sz="4400" b="1" u="sng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0DFF-6F71-4FBD-97D0-7B77536E4D54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22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2296"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3600" b="1" u="sng" dirty="0">
                <a:solidFill>
                  <a:schemeClr val="tx2">
                    <a:lumMod val="75000"/>
                  </a:schemeClr>
                </a:solidFill>
                <a:effectLst/>
                <a:latin typeface="Cambria"/>
                <a:ea typeface="Calibri"/>
                <a:cs typeface="Times New Roman"/>
              </a:rPr>
              <a:t>Основные данные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ru-RU" altLang="en-US" sz="2600" b="1" smtClean="0">
                <a:solidFill>
                  <a:srgbClr val="3B1D15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4-месячное практическое обучение на аграрных предприятиях Германии</a:t>
            </a:r>
          </a:p>
          <a:p>
            <a:pPr marL="342900" indent="-342900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ru-RU" altLang="en-US" sz="2600" b="1" smtClean="0">
                <a:solidFill>
                  <a:srgbClr val="3B1D15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индивидуальный план обучения</a:t>
            </a:r>
          </a:p>
          <a:p>
            <a:pPr marL="342900" indent="-342900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ru-RU" altLang="en-US" sz="2600" b="1" smtClean="0">
                <a:solidFill>
                  <a:srgbClr val="3B1D15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профессиональное кураторство на предприятии</a:t>
            </a:r>
          </a:p>
          <a:p>
            <a:pPr marL="342900" indent="-342900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ru-RU" altLang="en-US" sz="2600" b="1" smtClean="0">
                <a:solidFill>
                  <a:srgbClr val="3B1D15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активное участие в текущих проектах предприятия</a:t>
            </a:r>
          </a:p>
          <a:p>
            <a:pPr marL="342900" indent="-342900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ru-RU" altLang="en-US" sz="2600" b="1" smtClean="0">
                <a:solidFill>
                  <a:srgbClr val="3B1D15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доступ к современным know-how</a:t>
            </a:r>
          </a:p>
          <a:p>
            <a:pPr marL="342900" indent="-342900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ru-RU" altLang="en-US" sz="2600" b="1" smtClean="0">
                <a:solidFill>
                  <a:srgbClr val="3B1D15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ответственные задания</a:t>
            </a:r>
          </a:p>
          <a:p>
            <a:pPr marL="342900" indent="-342900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ru-RU" altLang="en-US" sz="2600" b="1" smtClean="0">
                <a:solidFill>
                  <a:srgbClr val="3B1D15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сопровождающие образовательные семинары и тренинги</a:t>
            </a:r>
          </a:p>
          <a:p>
            <a:pPr marL="342900" indent="-342900"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ru-RU" altLang="en-US" sz="2600" b="1" smtClean="0">
                <a:solidFill>
                  <a:srgbClr val="3B1D15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возможность завязать прочные контакты с потенциальными работодателями</a:t>
            </a:r>
          </a:p>
          <a:p>
            <a:pPr marL="342900" indent="-342900" eaLnBrk="1" hangingPunct="1">
              <a:lnSpc>
                <a:spcPct val="80000"/>
              </a:lnSpc>
            </a:pPr>
            <a:endParaRPr lang="ru-RU" altLang="en-US" sz="2700" smtClean="0"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F77F-1342-4A23-97C1-5ECEEAFF38CD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6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65760" indent="-283464"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4000" b="1" u="sng" kern="1800" dirty="0"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/>
                <a:cs typeface="Calibri" pitchFamily="34" charset="0"/>
              </a:rPr>
              <a:t>Требования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Calibri"/>
                <a:cs typeface="Calibri" pitchFamily="34" charset="0"/>
              </a:rPr>
              <a:t/>
            </a:r>
            <a:br>
              <a:rPr lang="ru-RU" sz="4000" dirty="0"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Calibri"/>
                <a:cs typeface="Calibri" pitchFamily="34" charset="0"/>
              </a:rPr>
            </a:br>
            <a:endParaRPr lang="ru-RU" sz="40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eaLnBrk="1" hangingPunct="1">
              <a:buFont typeface="Symbol" pitchFamily="18" charset="2"/>
              <a:buChar char=""/>
            </a:pPr>
            <a:r>
              <a:rPr lang="ru-RU" altLang="en-US" sz="2000" b="1" smtClean="0">
                <a:solidFill>
                  <a:srgbClr val="3B1D15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оконченное высшее образование с сельскохозяйственным уклоном (специальности: агрономия, инженерия, аграрный менеджмент/экономика и др.)</a:t>
            </a:r>
          </a:p>
          <a:p>
            <a:pPr marL="342900" indent="-342900" eaLnBrk="1" hangingPunct="1">
              <a:buFont typeface="Symbol" pitchFamily="18" charset="2"/>
              <a:buChar char=""/>
            </a:pPr>
            <a:r>
              <a:rPr lang="ru-RU" altLang="en-US" sz="2000" b="1" smtClean="0">
                <a:solidFill>
                  <a:srgbClr val="3B1D15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начальный опыт работы в АПК за рубежом (практика, работа в Западной Европе) и на родине</a:t>
            </a:r>
          </a:p>
          <a:p>
            <a:pPr marL="342900" indent="-342900" eaLnBrk="1" hangingPunct="1">
              <a:buFont typeface="Symbol" pitchFamily="18" charset="2"/>
              <a:buChar char=""/>
            </a:pPr>
            <a:r>
              <a:rPr lang="ru-RU" altLang="en-US" sz="2000" b="1" smtClean="0">
                <a:solidFill>
                  <a:srgbClr val="3B1D15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владение немецким языком (уровень В1-В2)</a:t>
            </a:r>
          </a:p>
          <a:p>
            <a:pPr marL="342900" indent="-342900" eaLnBrk="1" hangingPunct="1">
              <a:buFont typeface="Symbol" pitchFamily="18" charset="2"/>
              <a:buChar char=""/>
            </a:pPr>
            <a:r>
              <a:rPr lang="ru-RU" altLang="en-US" sz="2000" b="1" smtClean="0">
                <a:solidFill>
                  <a:srgbClr val="3B1D15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знания английского и других иностранных языков приветствуются</a:t>
            </a:r>
          </a:p>
          <a:p>
            <a:pPr marL="342900" indent="-342900" eaLnBrk="1" hangingPunct="1">
              <a:buFont typeface="Symbol" pitchFamily="18" charset="2"/>
              <a:buChar char=""/>
            </a:pPr>
            <a:r>
              <a:rPr lang="ru-RU" altLang="en-US" sz="2000" b="1" smtClean="0">
                <a:solidFill>
                  <a:srgbClr val="3B1D15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высокая мотивация и личный интерес в повышении профессиональной квалификации и получении практического опыта работы в зарубежных аграрных компаниях</a:t>
            </a:r>
          </a:p>
          <a:p>
            <a:pPr marL="342900" indent="-342900" eaLnBrk="1" hangingPunct="1">
              <a:buFont typeface="Symbol" pitchFamily="18" charset="2"/>
              <a:buChar char=""/>
            </a:pPr>
            <a:r>
              <a:rPr lang="ru-RU" altLang="en-US" sz="2000" b="1" smtClean="0">
                <a:solidFill>
                  <a:srgbClr val="3B1D15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инициативность, аналитические способности и динамичность</a:t>
            </a:r>
          </a:p>
          <a:p>
            <a:pPr marL="342900" indent="-342900" eaLnBrk="1" hangingPunct="1">
              <a:buFont typeface="Symbol" pitchFamily="18" charset="2"/>
              <a:buChar char=""/>
            </a:pPr>
            <a:r>
              <a:rPr lang="ru-RU" altLang="en-US" sz="2000" b="1" smtClean="0">
                <a:solidFill>
                  <a:srgbClr val="3B1D15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способность к работе в коллективе, открытость в общении, готовность обучаться и работать в чужой культурной среде</a:t>
            </a:r>
          </a:p>
          <a:p>
            <a:pPr marL="342900" indent="-342900" eaLnBrk="1" hangingPunct="1"/>
            <a:endParaRPr lang="ru-RU" altLang="en-US" sz="2000" b="1" smtClean="0">
              <a:solidFill>
                <a:srgbClr val="3B1D15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A4F6-024F-4230-A3B1-473C311F3F6F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91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sz="4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DAAD </a:t>
            </a:r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sz="4800" b="1" u="sng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http</a:t>
            </a:r>
            <a:r>
              <a:rPr lang="en-GB" sz="4800" b="1" u="sng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://www.daad.kz</a:t>
            </a:r>
            <a:endParaRPr lang="ru-RU" sz="4800" b="1" u="sng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5364" name="Picture 2" descr="C:\Documents and Settings\Admin\Рабочий стол\da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63525"/>
            <a:ext cx="1908175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DFF7-DDDA-4A8A-A8EC-AAF69AF5F878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84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3"/>
          <p:cNvSpPr>
            <a:spLocks noChangeArrowheads="1"/>
          </p:cNvSpPr>
          <p:nvPr/>
        </p:nvSpPr>
        <p:spPr bwMode="auto">
          <a:xfrm>
            <a:off x="766763" y="404813"/>
            <a:ext cx="80645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/>
            <a:r>
              <a:rPr lang="ru-RU" altLang="en-US" b="1">
                <a:latin typeface="Corbel" pitchFamily="34" charset="0"/>
              </a:rPr>
              <a:t>      Стипендиальные программы DAAD для Казахстана</a:t>
            </a:r>
          </a:p>
          <a:p>
            <a:pPr eaLnBrk="1" hangingPunct="1"/>
            <a:endParaRPr lang="ru-RU" altLang="en-US">
              <a:latin typeface="Corbel" pitchFamily="34" charset="0"/>
            </a:endParaRPr>
          </a:p>
          <a:p>
            <a:pPr eaLnBrk="1" hangingPunct="1"/>
            <a:r>
              <a:rPr lang="ru-RU" altLang="en-US" b="1">
                <a:latin typeface="Corbel" pitchFamily="34" charset="0"/>
              </a:rPr>
              <a:t>      I. Программы для студентов</a:t>
            </a:r>
          </a:p>
          <a:p>
            <a:pPr eaLnBrk="1" hangingPunct="1"/>
            <a:r>
              <a:rPr lang="ru-RU" altLang="en-US" u="sng">
                <a:latin typeface="Corbel" pitchFamily="34" charset="0"/>
                <a:hlinkClick r:id="rId2" tooltip="Летние вузовские курсы"/>
              </a:rPr>
              <a:t>         Летние вузовские курсы</a:t>
            </a:r>
            <a:endParaRPr lang="ru-RU" altLang="en-US" u="sng">
              <a:latin typeface="Corbel" pitchFamily="34" charset="0"/>
            </a:endParaRPr>
          </a:p>
          <a:p>
            <a:pPr eaLnBrk="1" hangingPunct="1"/>
            <a:r>
              <a:rPr lang="ru-RU" altLang="en-US" u="sng">
                <a:latin typeface="Corbel" pitchFamily="34" charset="0"/>
                <a:hlinkClick r:id="rId3"/>
              </a:rPr>
              <a:t>         Ознакомительные поездки студенческих групп</a:t>
            </a:r>
            <a:endParaRPr lang="ru-RU" altLang="en-US" u="sng">
              <a:latin typeface="Corbel" pitchFamily="34" charset="0"/>
            </a:endParaRPr>
          </a:p>
          <a:p>
            <a:pPr eaLnBrk="1" hangingPunct="1"/>
            <a:r>
              <a:rPr lang="ru-RU" altLang="en-US" u="sng">
                <a:latin typeface="Corbel" pitchFamily="34" charset="0"/>
                <a:hlinkClick r:id="rId4"/>
              </a:rPr>
              <a:t>        Программа DAAD/PASCH для выпускников школ с углубленным изучением          немецкого языка (DSD- школ)</a:t>
            </a:r>
            <a:endParaRPr lang="ru-RU" altLang="en-US" u="sng">
              <a:latin typeface="Corbel" pitchFamily="34" charset="0"/>
            </a:endParaRPr>
          </a:p>
          <a:p>
            <a:pPr eaLnBrk="1" hangingPunct="1"/>
            <a:r>
              <a:rPr lang="ru-RU" altLang="en-US" b="1">
                <a:latin typeface="Corbel" pitchFamily="34" charset="0"/>
              </a:rPr>
              <a:t>    II. Программы для последипломного обучения</a:t>
            </a:r>
          </a:p>
          <a:p>
            <a:pPr eaLnBrk="1" hangingPunct="1"/>
            <a:r>
              <a:rPr lang="ru-RU" altLang="en-US" u="sng">
                <a:latin typeface="Corbel" pitchFamily="34" charset="0"/>
                <a:hlinkClick r:id="rId5" tooltip="Магистратура для всех специальностей"/>
              </a:rPr>
              <a:t>      Магистратура для всех специальностей</a:t>
            </a:r>
            <a:endParaRPr lang="ru-RU" altLang="en-US">
              <a:latin typeface="Corbel" pitchFamily="34" charset="0"/>
            </a:endParaRPr>
          </a:p>
          <a:p>
            <a:pPr eaLnBrk="1" hangingPunct="1"/>
            <a:r>
              <a:rPr lang="ru-RU" altLang="en-US" u="sng">
                <a:latin typeface="Corbel" pitchFamily="34" charset="0"/>
                <a:hlinkClick r:id="rId6"/>
              </a:rPr>
              <a:t>     "European Recovery Program" (ERP) - стипендии для экономистов для обучения в магистратуре</a:t>
            </a:r>
            <a:r>
              <a:rPr lang="ru-RU" altLang="en-US">
                <a:latin typeface="Corbel" pitchFamily="34" charset="0"/>
              </a:rPr>
              <a:t/>
            </a:r>
            <a:br>
              <a:rPr lang="ru-RU" altLang="en-US">
                <a:latin typeface="Corbel" pitchFamily="34" charset="0"/>
              </a:rPr>
            </a:br>
            <a:r>
              <a:rPr lang="ru-RU" altLang="en-US">
                <a:latin typeface="Corbel" pitchFamily="34" charset="0"/>
              </a:rPr>
              <a:t>    </a:t>
            </a:r>
            <a:r>
              <a:rPr lang="ru-RU" altLang="en-US" u="sng">
                <a:latin typeface="Corbel" pitchFamily="34" charset="0"/>
                <a:hlinkClick r:id="rId7" tooltip="Магистратура для специалистов из развивающихся стран"/>
              </a:rPr>
              <a:t>Последипломное обучение для специалистов из развивающихся стран</a:t>
            </a:r>
            <a:endParaRPr lang="ru-RU" altLang="en-US">
              <a:latin typeface="Corbel" pitchFamily="34" charset="0"/>
            </a:endParaRPr>
          </a:p>
          <a:p>
            <a:pPr eaLnBrk="1" hangingPunct="1"/>
            <a:r>
              <a:rPr lang="ru-RU" altLang="en-US" u="sng">
                <a:latin typeface="Corbel" pitchFamily="34" charset="0"/>
                <a:hlinkClick r:id="rId8"/>
              </a:rPr>
              <a:t>    Устойчивый водный менеджмент/Sustainable Water Management</a:t>
            </a:r>
            <a:r>
              <a:rPr lang="ru-RU" altLang="en-US">
                <a:latin typeface="Corbel" pitchFamily="34" charset="0"/>
              </a:rPr>
              <a:t/>
            </a:r>
            <a:br>
              <a:rPr lang="ru-RU" altLang="en-US">
                <a:latin typeface="Corbel" pitchFamily="34" charset="0"/>
              </a:rPr>
            </a:br>
            <a:r>
              <a:rPr lang="ru-RU" altLang="en-US">
                <a:latin typeface="Corbel" pitchFamily="34" charset="0"/>
              </a:rPr>
              <a:t>    </a:t>
            </a:r>
            <a:r>
              <a:rPr lang="ru-RU" altLang="en-US" u="sng">
                <a:latin typeface="Corbel" pitchFamily="34" charset="0"/>
                <a:hlinkClick r:id="rId9"/>
              </a:rPr>
              <a:t>Стипендия для выпускников вузов творческих специальностей и архитекторов</a:t>
            </a:r>
            <a:r>
              <a:rPr lang="ru-RU" altLang="en-US">
                <a:latin typeface="Corbel" pitchFamily="34" charset="0"/>
              </a:rPr>
              <a:t/>
            </a:r>
            <a:br>
              <a:rPr lang="ru-RU" altLang="en-US">
                <a:latin typeface="Corbel" pitchFamily="34" charset="0"/>
              </a:rPr>
            </a:br>
            <a:r>
              <a:rPr lang="ru-RU" altLang="en-US">
                <a:latin typeface="Corbel" pitchFamily="34" charset="0"/>
              </a:rPr>
              <a:t>    </a:t>
            </a:r>
            <a:r>
              <a:rPr lang="ru-RU" altLang="en-US" u="sng">
                <a:latin typeface="Corbel" pitchFamily="34" charset="0"/>
                <a:hlinkClick r:id="rId10" tooltip="Исследовательские стипендии для молодых ученых (краткосрочные исследования, PhD)"/>
              </a:rPr>
              <a:t>Исследовательские стипендии для молодых ученых (исследования, PhD )</a:t>
            </a:r>
            <a:endParaRPr lang="ru-RU" altLang="en-US">
              <a:latin typeface="Corbel" pitchFamily="34" charset="0"/>
            </a:endParaRPr>
          </a:p>
          <a:p>
            <a:pPr eaLnBrk="1" hangingPunct="1"/>
            <a:r>
              <a:rPr lang="ru-RU" altLang="en-US" u="sng">
                <a:latin typeface="Corbel" pitchFamily="34" charset="0"/>
                <a:hlinkClick r:id="rId11" tooltip="Сэндвич-стипендии (PhD)"/>
              </a:rPr>
              <a:t>"Сэндвич"-стипендии (PhD)</a:t>
            </a:r>
            <a:endParaRPr lang="ru-RU" altLang="en-US">
              <a:latin typeface="Corbel" pitchFamily="34" charset="0"/>
            </a:endParaRPr>
          </a:p>
          <a:p>
            <a:pPr eaLnBrk="1" hangingPunct="1"/>
            <a:r>
              <a:rPr lang="ru-RU" altLang="en-US" b="1">
                <a:latin typeface="Corbel" pitchFamily="34" charset="0"/>
              </a:rPr>
              <a:t>    III. Программы для ученых</a:t>
            </a:r>
            <a:br>
              <a:rPr lang="ru-RU" altLang="en-US" b="1">
                <a:latin typeface="Corbel" pitchFamily="34" charset="0"/>
              </a:rPr>
            </a:br>
            <a:r>
              <a:rPr lang="ru-RU" altLang="en-US" b="1">
                <a:latin typeface="Corbel" pitchFamily="34" charset="0"/>
              </a:rPr>
              <a:t>     </a:t>
            </a:r>
            <a:r>
              <a:rPr lang="ru-RU" altLang="en-US" u="sng">
                <a:latin typeface="Corbel" pitchFamily="34" charset="0"/>
                <a:hlinkClick r:id="rId12" tooltip="Обмен учеными"/>
              </a:rPr>
              <a:t>Научные стажировки для ученых и преподавателей вузов </a:t>
            </a:r>
            <a:r>
              <a:rPr lang="ru-RU" altLang="en-US">
                <a:latin typeface="Corbel" pitchFamily="34" charset="0"/>
              </a:rPr>
              <a:t/>
            </a:r>
            <a:br>
              <a:rPr lang="ru-RU" altLang="en-US">
                <a:latin typeface="Corbel" pitchFamily="34" charset="0"/>
              </a:rPr>
            </a:br>
            <a:r>
              <a:rPr lang="ru-RU" altLang="en-US">
                <a:latin typeface="Corbel" pitchFamily="34" charset="0"/>
              </a:rPr>
              <a:t>     </a:t>
            </a:r>
            <a:r>
              <a:rPr lang="ru-RU" altLang="en-US" u="sng">
                <a:latin typeface="Corbel" pitchFamily="34" charset="0"/>
                <a:hlinkClick r:id="rId13" tooltip="Повторная стипендия для бывших годовых стипендиатов DAAD"/>
              </a:rPr>
              <a:t>Стипендии для бывших годовых стипендиатов DAAD</a:t>
            </a:r>
            <a:endParaRPr lang="ru-RU" altLang="en-US">
              <a:latin typeface="Corbel" pitchFamily="34" charset="0"/>
            </a:endParaRPr>
          </a:p>
          <a:p>
            <a:pPr eaLnBrk="1" hangingPunct="1"/>
            <a:r>
              <a:rPr lang="ru-RU" altLang="en-US" u="sng">
                <a:latin typeface="Corbel" pitchFamily="34" charset="0"/>
                <a:hlinkClick r:id="rId14" tooltip="Совместная стипендиальная программа DAAD/DLR"/>
              </a:rPr>
              <a:t>     Совместная стипендиальная программа DAAD/DLR</a:t>
            </a:r>
            <a:endParaRPr lang="ru-RU" altLang="en-US">
              <a:latin typeface="Corbel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AD22-0E23-4F6E-A4AC-9909C07AA252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32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23528" y="3956200"/>
            <a:ext cx="3888432" cy="2425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Стратегия международного сотрудничества</a:t>
            </a:r>
            <a:endParaRPr lang="en-US" b="1" dirty="0"/>
          </a:p>
        </p:txBody>
      </p:sp>
      <p:sp>
        <p:nvSpPr>
          <p:cNvPr id="7" name="Овал 6"/>
          <p:cNvSpPr/>
          <p:nvPr/>
        </p:nvSpPr>
        <p:spPr>
          <a:xfrm>
            <a:off x="5199295" y="4014192"/>
            <a:ext cx="3888432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Интернационализация образования / научных исследований</a:t>
            </a:r>
            <a:endParaRPr lang="en-US" b="1" dirty="0"/>
          </a:p>
        </p:txBody>
      </p:sp>
      <p:sp>
        <p:nvSpPr>
          <p:cNvPr id="8" name="Овал 7"/>
          <p:cNvSpPr/>
          <p:nvPr/>
        </p:nvSpPr>
        <p:spPr>
          <a:xfrm>
            <a:off x="1331640" y="545917"/>
            <a:ext cx="6840760" cy="2880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Повышение качества образования/научных исследований</a:t>
            </a:r>
            <a:endParaRPr lang="en-US" sz="2000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283968" y="4958526"/>
            <a:ext cx="792088" cy="4204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Стрелка вверх 10"/>
          <p:cNvSpPr/>
          <p:nvPr/>
        </p:nvSpPr>
        <p:spPr>
          <a:xfrm>
            <a:off x="6768244" y="3212976"/>
            <a:ext cx="504056" cy="743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Стрелка вверх 11"/>
          <p:cNvSpPr/>
          <p:nvPr/>
        </p:nvSpPr>
        <p:spPr>
          <a:xfrm>
            <a:off x="2087724" y="3136616"/>
            <a:ext cx="504056" cy="743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C652-1EEA-4810-BC6E-5D80440F16B4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16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746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Сроки подачи документов октябрь-ноябрь ежегодно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Язык  - английский или немецкий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OnDaf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– экзамен на знание немецкого языка принимается в начале октября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2ED6-0C5B-4929-A8B3-289B363CE96A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0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Стипендиальная программа </a:t>
            </a:r>
            <a:r>
              <a:rPr lang="en-AU" sz="3600" dirty="0" smtClean="0">
                <a:solidFill>
                  <a:schemeClr val="tx2">
                    <a:satMod val="130000"/>
                  </a:schemeClr>
                </a:solidFill>
              </a:rPr>
              <a:t>Copernicus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AU" sz="3600" dirty="0">
                <a:solidFill>
                  <a:schemeClr val="tx2">
                    <a:satMod val="130000"/>
                  </a:schemeClr>
                </a:solidFill>
              </a:rPr>
              <a:t>http://www.copernicus-stipendium.de/</a:t>
            </a:r>
            <a:endParaRPr lang="ru-RU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1346200" y="2636838"/>
            <a:ext cx="708977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/>
            <a:r>
              <a:rPr lang="ru-RU" altLang="en-US" sz="2000">
                <a:latin typeface="Corbel" pitchFamily="34" charset="0"/>
              </a:rPr>
              <a:t>Поддерживает студентов из Средней и Восточной Европы, а также Центральной Азии, выделяя каждый семестр около 8-10 стипендий.</a:t>
            </a:r>
          </a:p>
          <a:p>
            <a:pPr eaLnBrk="1" hangingPunct="1"/>
            <a:r>
              <a:rPr lang="ru-RU" altLang="en-US" sz="2000">
                <a:latin typeface="Corbel" pitchFamily="34" charset="0"/>
              </a:rPr>
              <a:t>Продолжительность: полугодовое обучение в одном из университетов Гамбурга или Берлина и прохождение практики на немецком предприятий или в немецкой организации длительностью 6-10 недель</a:t>
            </a:r>
          </a:p>
          <a:p>
            <a:pPr eaLnBrk="1" hangingPunct="1"/>
            <a:r>
              <a:rPr lang="ru-RU" altLang="en-US" sz="2000">
                <a:latin typeface="Corbel" pitchFamily="34" charset="0"/>
              </a:rPr>
              <a:t>Целевая аудитория: студенты, обучающиеся по следующим специальностям: право, экономика, социальные и гуманитарные науки</a:t>
            </a:r>
          </a:p>
          <a:p>
            <a:pPr eaLnBrk="1" hangingPunct="1"/>
            <a:r>
              <a:rPr lang="ru-RU" altLang="en-US" sz="2000">
                <a:latin typeface="Corbel" pitchFamily="34" charset="0"/>
              </a:rPr>
              <a:t>Условия: знание немецкого языка (В2-С1).</a:t>
            </a:r>
          </a:p>
          <a:p>
            <a:pPr eaLnBrk="1" hangingPunct="1"/>
            <a:r>
              <a:rPr lang="ru-RU" altLang="en-US" sz="2000">
                <a:latin typeface="Corbel" pitchFamily="34" charset="0"/>
              </a:rPr>
              <a:t>Прием документов: </a:t>
            </a:r>
            <a:r>
              <a:rPr lang="ru-RU" altLang="en-US" sz="2000">
                <a:solidFill>
                  <a:srgbClr val="FF0000"/>
                </a:solidFill>
                <a:latin typeface="Corbel" pitchFamily="34" charset="0"/>
              </a:rPr>
              <a:t>до 01.03. 2015 или 01.09.2015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3AF4-8315-48AD-8FE7-DC66E7BC2F7E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42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2988" y="274638"/>
            <a:ext cx="8101012" cy="632271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tx2">
                    <a:satMod val="130000"/>
                  </a:schemeClr>
                </a:solidFill>
                <a:effectLst/>
              </a:rPr>
              <a:t/>
            </a:r>
            <a:br>
              <a:rPr lang="ru-RU" sz="2800" dirty="0">
                <a:solidFill>
                  <a:schemeClr val="tx2">
                    <a:satMod val="130000"/>
                  </a:schemeClr>
                </a:solidFill>
                <a:effectLst/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/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О </a:t>
            </a:r>
            <a:r>
              <a:rPr lang="ru-RU" sz="2800" dirty="0">
                <a:solidFill>
                  <a:schemeClr val="tx2">
                    <a:satMod val="130000"/>
                  </a:schemeClr>
                </a:solidFill>
                <a:effectLst/>
              </a:rPr>
              <a:t>практике для студентов экономических специальностей можно узнать в студенческой организации AIESEC. Информация на страницах </a:t>
            </a:r>
            <a:r>
              <a:rPr lang="ru-RU" sz="2800" u="sng" dirty="0">
                <a:solidFill>
                  <a:schemeClr val="tx2">
                    <a:satMod val="130000"/>
                  </a:schemeClr>
                </a:solidFill>
                <a:effectLst/>
                <a:hlinkClick r:id="rId2"/>
              </a:rPr>
              <a:t>www.aiesec.org</a:t>
            </a:r>
            <a:r>
              <a:rPr lang="ru-RU" sz="2800" dirty="0">
                <a:solidFill>
                  <a:schemeClr val="tx2">
                    <a:satMod val="130000"/>
                  </a:schemeClr>
                </a:solidFill>
                <a:effectLst/>
              </a:rPr>
              <a:t>,</a:t>
            </a:r>
            <a:r>
              <a:rPr lang="ru-RU" sz="2800" u="sng" dirty="0">
                <a:solidFill>
                  <a:schemeClr val="tx2">
                    <a:satMod val="130000"/>
                  </a:schemeClr>
                </a:solidFill>
                <a:effectLst/>
                <a:hlinkClick r:id="rId3"/>
              </a:rPr>
              <a:t>www.aiesec.de</a:t>
            </a:r>
            <a:r>
              <a:rPr lang="ru-RU" sz="2800" dirty="0">
                <a:solidFill>
                  <a:schemeClr val="tx2">
                    <a:satMod val="130000"/>
                  </a:schemeClr>
                </a:solidFill>
                <a:effectLst/>
              </a:rPr>
              <a:t>.</a:t>
            </a:r>
            <a:br>
              <a:rPr lang="ru-RU" sz="2800" dirty="0">
                <a:solidFill>
                  <a:schemeClr val="tx2">
                    <a:satMod val="130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tx2">
                    <a:satMod val="130000"/>
                  </a:schemeClr>
                </a:solidFill>
                <a:effectLst/>
              </a:rPr>
              <a:t>Семестровые стипендии + практика для студентов, изучающих политологию, юриспруденцию и другие гуманитарные науки предлагает организация </a:t>
            </a:r>
            <a:r>
              <a:rPr lang="ru-RU" sz="2800" dirty="0" err="1">
                <a:solidFill>
                  <a:schemeClr val="tx2">
                    <a:satMod val="130000"/>
                  </a:schemeClr>
                </a:solidFill>
                <a:effectLst/>
              </a:rPr>
              <a:t>Copernicus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: </a:t>
            </a:r>
            <a:r>
              <a:rPr lang="ru-RU" sz="2800" u="sng" dirty="0" smtClean="0">
                <a:solidFill>
                  <a:schemeClr val="tx2">
                    <a:satMod val="130000"/>
                  </a:schemeClr>
                </a:solidFill>
                <a:effectLst/>
                <a:hlinkClick r:id="rId4"/>
              </a:rPr>
              <a:t>copernicus-stipendium.de</a:t>
            </a:r>
            <a:r>
              <a:rPr lang="ru-RU" sz="2800" u="sng" dirty="0">
                <a:solidFill>
                  <a:schemeClr val="tx2">
                    <a:satMod val="130000"/>
                  </a:schemeClr>
                </a:solidFill>
                <a:effectLst/>
                <a:hlinkClick r:id="rId4"/>
              </a:rPr>
              <a:t>.</a:t>
            </a:r>
            <a:r>
              <a:rPr lang="ru-RU" sz="2800" dirty="0">
                <a:solidFill>
                  <a:schemeClr val="tx2">
                    <a:satMod val="130000"/>
                  </a:schemeClr>
                </a:solidFill>
                <a:effectLst/>
              </a:rPr>
              <a:t/>
            </a:r>
            <a:br>
              <a:rPr lang="ru-RU" sz="2800" dirty="0">
                <a:solidFill>
                  <a:schemeClr val="tx2">
                    <a:satMod val="130000"/>
                  </a:schemeClr>
                </a:solidFill>
                <a:effectLst/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Специалисты </a:t>
            </a:r>
            <a:r>
              <a:rPr lang="ru-RU" sz="2800" dirty="0">
                <a:solidFill>
                  <a:schemeClr val="tx2">
                    <a:satMod val="130000"/>
                  </a:schemeClr>
                </a:solidFill>
                <a:effectLst/>
              </a:rPr>
              <a:t>с высшим образованием в области политологии и с отличным знанием немецкого языка могут участвовать в конкурсе на международную практику в Парламенте Германии: </a:t>
            </a:r>
            <a:r>
              <a:rPr lang="ru-RU" sz="2800" u="sng" dirty="0">
                <a:solidFill>
                  <a:srgbClr val="00B050"/>
                </a:solidFill>
                <a:effectLst/>
                <a:hlinkClick r:id="rId5"/>
              </a:rPr>
              <a:t>www.bundestag.de/</a:t>
            </a:r>
            <a:r>
              <a:rPr lang="ru-RU" sz="2800" u="sng" dirty="0" err="1">
                <a:solidFill>
                  <a:srgbClr val="00B050"/>
                </a:solidFill>
                <a:effectLst/>
                <a:hlinkClick r:id="rId5"/>
              </a:rPr>
              <a:t>dialog</a:t>
            </a:r>
            <a:r>
              <a:rPr lang="ru-RU" sz="2800" u="sng" dirty="0">
                <a:solidFill>
                  <a:srgbClr val="00B050"/>
                </a:solidFill>
                <a:effectLst/>
                <a:hlinkClick r:id="rId5"/>
              </a:rPr>
              <a:t>/</a:t>
            </a:r>
            <a:r>
              <a:rPr lang="ru-RU" sz="2800" u="sng" dirty="0" err="1">
                <a:solidFill>
                  <a:srgbClr val="00B050"/>
                </a:solidFill>
                <a:effectLst/>
                <a:hlinkClick r:id="rId5"/>
              </a:rPr>
              <a:t>ipp</a:t>
            </a:r>
            <a:r>
              <a:rPr lang="ru-RU" sz="2800" dirty="0" smtClean="0">
                <a:solidFill>
                  <a:srgbClr val="00B050"/>
                </a:solidFill>
                <a:effectLst/>
              </a:rPr>
              <a:t>.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/>
              </a:rPr>
            </a:br>
            <a:r>
              <a:rPr lang="ru-RU" sz="2800" dirty="0" smtClean="0">
                <a:effectLst/>
              </a:rPr>
              <a:t>Практика для студентов с\х специальностей: </a:t>
            </a:r>
            <a:r>
              <a:rPr lang="en-US" sz="2800" dirty="0">
                <a:solidFill>
                  <a:srgbClr val="00B050"/>
                </a:solidFill>
                <a:effectLst/>
              </a:rPr>
              <a:t>http://logoev.de/ru/</a:t>
            </a:r>
            <a:r>
              <a:rPr lang="ru-RU" sz="2800" dirty="0">
                <a:solidFill>
                  <a:srgbClr val="00B050"/>
                </a:solidFill>
                <a:effectLst/>
              </a:rPr>
              <a:t/>
            </a:r>
            <a:br>
              <a:rPr lang="ru-RU" sz="2800" dirty="0">
                <a:solidFill>
                  <a:srgbClr val="00B050"/>
                </a:solidFill>
                <a:effectLst/>
              </a:rPr>
            </a:br>
            <a:r>
              <a:rPr lang="ru-RU" sz="28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8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65EF-3134-4231-8945-4A426D099696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94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2296" lvl="0" algn="ctr">
              <a:spcBef>
                <a:spcPts val="600"/>
              </a:spcBef>
            </a:pPr>
            <a:r>
              <a:rPr lang="ru-RU" sz="3200" dirty="0"/>
              <a:t>Летняя школа в </a:t>
            </a:r>
            <a:r>
              <a:rPr lang="ru-RU" sz="3200" dirty="0" smtClean="0"/>
              <a:t>университете </a:t>
            </a:r>
            <a:r>
              <a:rPr lang="ru-RU" sz="3200" dirty="0" err="1" smtClean="0"/>
              <a:t>Лодз</a:t>
            </a:r>
            <a:r>
              <a:rPr lang="ru-RU" sz="3200" dirty="0" smtClean="0"/>
              <a:t>, Польша</a:t>
            </a:r>
            <a:br>
              <a:rPr lang="ru-RU" sz="3200" dirty="0" smtClean="0"/>
            </a:br>
            <a:r>
              <a:rPr lang="ru-RU" sz="3200" dirty="0" smtClean="0"/>
              <a:t>Юриспруденция</a:t>
            </a:r>
            <a:br>
              <a:rPr lang="ru-RU" sz="3200" dirty="0" smtClean="0"/>
            </a:br>
            <a:endParaRPr lang="ru-RU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 года минимум обучения</a:t>
            </a:r>
          </a:p>
          <a:p>
            <a:r>
              <a:rPr lang="ru-RU" dirty="0" smtClean="0"/>
              <a:t>Уровень английского В2 и выше</a:t>
            </a:r>
          </a:p>
          <a:p>
            <a:r>
              <a:rPr lang="ru-RU" dirty="0" smtClean="0"/>
              <a:t>30 аудиторных часов – Международное право, Налоговая система ЕС</a:t>
            </a:r>
          </a:p>
          <a:p>
            <a:r>
              <a:rPr lang="ru-RU" dirty="0" smtClean="0"/>
              <a:t>Стоимость 580 евро (</a:t>
            </a:r>
            <a:r>
              <a:rPr lang="ru-RU" sz="2000" dirty="0" smtClean="0"/>
              <a:t>обучение и учебные материалы, проживание в комнате на 2, завтрак, обед, 2 экскурсии и торжественный ужин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8254-899B-4B15-9271-C1545CF8F465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49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476250"/>
            <a:ext cx="7497762" cy="47386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Летняя школа в университете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Корвинус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, Будапешт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AU" dirty="0">
                <a:solidFill>
                  <a:schemeClr val="tx2">
                    <a:satMod val="130000"/>
                  </a:schemeClr>
                </a:solidFill>
                <a:hlinkClick r:id="rId2"/>
              </a:rPr>
              <a:t>http://</a:t>
            </a:r>
            <a:r>
              <a:rPr lang="en-AU" dirty="0" smtClean="0">
                <a:solidFill>
                  <a:schemeClr val="tx2">
                    <a:satMod val="130000"/>
                  </a:schemeClr>
                </a:solidFill>
                <a:hlinkClick r:id="rId2"/>
              </a:rPr>
              <a:t>www.uni-corvinus.hu/summerschool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Бизнес администрирование, экономика и социальные науки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3ADD-6979-407C-951B-9DD80661AF97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62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Полезные ссылки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b="1" dirty="0"/>
              <a:t> </a:t>
            </a:r>
            <a:r>
              <a:rPr lang="ru-RU" sz="4400" b="1" dirty="0" err="1"/>
              <a:t>StudyPortals</a:t>
            </a:r>
            <a:r>
              <a:rPr lang="ru-RU" sz="4400" b="1" dirty="0"/>
              <a:t> - международная платформа для выбора академических программ: </a:t>
            </a:r>
            <a:r>
              <a:rPr lang="ru-RU" sz="4400" dirty="0"/>
              <a:t> </a:t>
            </a:r>
            <a:r>
              <a:rPr lang="ru-RU" sz="4400" b="1" dirty="0">
                <a:hlinkClick r:id="rId2"/>
              </a:rPr>
              <a:t>http://www.studyportals.eu/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dirty="0"/>
              <a:t> </a:t>
            </a:r>
            <a:r>
              <a:rPr lang="ru-RU" sz="4400" b="1" dirty="0" err="1"/>
              <a:t>ScholarshipPortal</a:t>
            </a:r>
            <a:r>
              <a:rPr lang="ru-RU" sz="4400" b="1" dirty="0"/>
              <a:t> – портал для поиска стипендий и грантов для обучения в Европе: </a:t>
            </a:r>
            <a:r>
              <a:rPr lang="ru-RU" sz="4400" dirty="0"/>
              <a:t> </a:t>
            </a:r>
            <a:r>
              <a:rPr lang="ru-RU" sz="4400" b="1" dirty="0">
                <a:hlinkClick r:id="rId3"/>
              </a:rPr>
              <a:t>http://www.scholarshipportal.eu/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dirty="0"/>
              <a:t> </a:t>
            </a:r>
            <a:r>
              <a:rPr lang="ru-RU" sz="4400" b="1" dirty="0" err="1"/>
              <a:t>DistanceLearningPortal</a:t>
            </a:r>
            <a:r>
              <a:rPr lang="ru-RU" sz="4400" b="1" dirty="0"/>
              <a:t> – лидирующий в Европе портал о высококачественных онлайн и дистанционных программах</a:t>
            </a:r>
            <a:r>
              <a:rPr lang="ru-RU" sz="4400" b="1" dirty="0" smtClean="0"/>
              <a:t>: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400" b="1" dirty="0" smtClean="0">
                <a:hlinkClick r:id="rId4"/>
              </a:rPr>
              <a:t>     </a:t>
            </a:r>
            <a:r>
              <a:rPr lang="ru-RU" sz="4400" b="1" dirty="0" smtClean="0">
                <a:hlinkClick r:id="rId4"/>
              </a:rPr>
              <a:t>http</a:t>
            </a:r>
            <a:r>
              <a:rPr lang="ru-RU" sz="4400" b="1" dirty="0">
                <a:hlinkClick r:id="rId4"/>
              </a:rPr>
              <a:t>://www.distancelearningportal.com/</a:t>
            </a:r>
            <a:endParaRPr lang="ru-RU" sz="4400" dirty="0"/>
          </a:p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sz="4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BCA3C-C8CB-4C72-A08D-B4B0F613CADC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4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99350" cy="7973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Полезные ссылки: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7504" y="1124744"/>
            <a:ext cx="8928992" cy="4872608"/>
          </a:xfrm>
        </p:spPr>
        <p:txBody>
          <a:bodyPr>
            <a:no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http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hlinkClick r:id="rId2"/>
              </a:rPr>
              <a:t>://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kazakhstan.usembassy.gov/fvsp.html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3"/>
              </a:rPr>
              <a:t>http://kazakhstan.usembassy.gov/ugrad.html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accent3">
                    <a:lumMod val="75000"/>
                  </a:schemeClr>
                </a:solidFill>
                <a:hlinkClick r:id="rId4"/>
              </a:rPr>
              <a:t>http</a:t>
            </a:r>
            <a:r>
              <a:rPr lang="en-US" altLang="en-US" dirty="0">
                <a:solidFill>
                  <a:schemeClr val="accent3">
                    <a:lumMod val="75000"/>
                  </a:schemeClr>
                </a:solidFill>
                <a:hlinkClick r:id="rId4"/>
              </a:rPr>
              <a:t>://</a:t>
            </a:r>
            <a:r>
              <a:rPr lang="en-US" altLang="en-US" dirty="0" smtClean="0">
                <a:solidFill>
                  <a:schemeClr val="accent3">
                    <a:lumMod val="75000"/>
                  </a:schemeClr>
                </a:solidFill>
                <a:hlinkClick r:id="rId4"/>
              </a:rPr>
              <a:t>www.scholars4dev.com</a:t>
            </a:r>
            <a:endParaRPr lang="en-US" alt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65760" indent="-283464">
              <a:buFont typeface="Wingdings 2"/>
              <a:buChar char=""/>
              <a:defRPr/>
            </a:pPr>
            <a:r>
              <a:rPr lang="en-US">
                <a:solidFill>
                  <a:srgbClr val="0070C0"/>
                </a:solidFill>
                <a:hlinkClick r:id="rId5"/>
              </a:rPr>
              <a:t>http://</a:t>
            </a:r>
            <a:r>
              <a:rPr lang="en-US">
                <a:solidFill>
                  <a:srgbClr val="0070C0"/>
                </a:solidFill>
                <a:hlinkClick r:id="rId5"/>
              </a:rPr>
              <a:t>www.youthop.com</a:t>
            </a:r>
            <a:r>
              <a:rPr lang="en-US" smtClean="0">
                <a:solidFill>
                  <a:srgbClr val="0070C0"/>
                </a:solidFill>
                <a:hlinkClick r:id="rId5"/>
              </a:rPr>
              <a:t>/</a:t>
            </a:r>
            <a:endParaRPr lang="en-US" smtClean="0">
              <a:solidFill>
                <a:srgbClr val="0070C0"/>
              </a:solidFill>
            </a:endParaRPr>
          </a:p>
          <a:p>
            <a:pPr marL="82296" indent="0">
              <a:buNone/>
              <a:defRPr/>
            </a:pPr>
            <a:r>
              <a:rPr lang="en-US" b="1" smtClean="0">
                <a:solidFill>
                  <a:srgbClr val="0070C0"/>
                </a:solidFill>
              </a:rPr>
              <a:t>Online </a:t>
            </a:r>
            <a:r>
              <a:rPr lang="en-US" b="1" dirty="0" smtClean="0">
                <a:solidFill>
                  <a:srgbClr val="0070C0"/>
                </a:solidFill>
              </a:rPr>
              <a:t>Education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hlinkClick r:id="rId6"/>
              </a:rPr>
              <a:t>https://www.coursera.org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6"/>
              </a:rPr>
              <a:t>/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hlinkClick r:id="rId7"/>
              </a:rPr>
              <a:t>http://mooc.org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7"/>
              </a:rPr>
              <a:t>/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https://www.edx.org/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D914-AF5E-4C4A-AB58-DD7B1EC91F6C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48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0825" y="1196975"/>
            <a:ext cx="8893175" cy="48006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Реализация </a:t>
            </a: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международных договоров</a:t>
            </a: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Участие в международные программах </a:t>
            </a: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для обучающихся и ППС</a:t>
            </a:r>
          </a:p>
          <a:p>
            <a:endParaRPr lang="ru-RU" b="1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B57-0BEE-467E-A8A5-97D0210E16C2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31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  <a:tabLst>
                <a:tab pos="-914400" algn="l"/>
              </a:tabLst>
            </a:pPr>
            <a:r>
              <a:rPr lang="kk-KZ" sz="2400" b="1" i="1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Инструкция по расчету баллов критерия </a:t>
            </a:r>
            <a:r>
              <a:rPr lang="ru-RU" sz="24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/>
            </a:r>
            <a:br>
              <a:rPr lang="ru-RU" sz="2400" dirty="0">
                <a:effectLst/>
                <a:latin typeface="Calibri" pitchFamily="34" charset="0"/>
                <a:ea typeface="Times New Roman"/>
                <a:cs typeface="Calibri" pitchFamily="34" charset="0"/>
              </a:rPr>
            </a:b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014288"/>
              </p:ext>
            </p:extLst>
          </p:nvPr>
        </p:nvGraphicFramePr>
        <p:xfrm>
          <a:off x="107504" y="908720"/>
          <a:ext cx="8712968" cy="5438346"/>
        </p:xfrm>
        <a:graphic>
          <a:graphicData uri="http://schemas.openxmlformats.org/drawingml/2006/table">
            <a:tbl>
              <a:tblPr firstRow="1" firstCol="1" bandRow="1"/>
              <a:tblGrid>
                <a:gridCol w="430918"/>
                <a:gridCol w="2390101"/>
                <a:gridCol w="1645595"/>
                <a:gridCol w="714438"/>
                <a:gridCol w="3531916"/>
              </a:tblGrid>
              <a:tr h="740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№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Наименование мероприятия для реализации международного договора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ru-RU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Единицы измерения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i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ru-RU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Рейтинговые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ru-RU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баллы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ru-RU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Подтверждающие документы, пояснения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Совместная программа двудипломного образования с зарубежным вузом с выдачей диплома или сертификата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комплект документов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80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Договор о совместной образовательной программе двудипломного образования, учебный план, утвержденный обоими вузами, описание компетенций выпускника данной образовательной программы, каталог элективных дисциплин, отчет о реализации указанной программы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i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Академическая мобильность ППС: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i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2.1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Проведение занятий по дисциплинам учебного плана в вузе-партнере ППС КГУ имени А.Байтурсынова и ППС вуза-партнера в КГУ имени </a:t>
                      </a:r>
                      <a:r>
                        <a:rPr lang="kk-KZ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А.Байтурсынова (не менее 2</a:t>
                      </a:r>
                      <a:r>
                        <a:rPr lang="kk-KZ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кредитов</a:t>
                      </a:r>
                      <a:r>
                        <a:rPr lang="kk-KZ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)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комплект </a:t>
                      </a:r>
                      <a:r>
                        <a:rPr lang="kk-KZ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документов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</a:tabLst>
                        <a:defRPr/>
                      </a:pPr>
                      <a:r>
                        <a:rPr lang="kk-KZ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(1преподаватель)</a:t>
                      </a:r>
                      <a:endParaRPr lang="ru-RU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70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приказ, отчет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2.2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Стажировка ППС (не менее 10 рабочих дней)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комплект документов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30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отчет, сертификат о прохождении стажировки, копия приказа о командировании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F441-47BA-4384-8FE3-3A433CF697E0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1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720575"/>
              </p:ext>
            </p:extLst>
          </p:nvPr>
        </p:nvGraphicFramePr>
        <p:xfrm>
          <a:off x="251520" y="260648"/>
          <a:ext cx="8568952" cy="6264695"/>
        </p:xfrm>
        <a:graphic>
          <a:graphicData uri="http://schemas.openxmlformats.org/drawingml/2006/table">
            <a:tbl>
              <a:tblPr firstRow="1" firstCol="1" bandRow="1"/>
              <a:tblGrid>
                <a:gridCol w="423155"/>
                <a:gridCol w="2529173"/>
                <a:gridCol w="1371071"/>
                <a:gridCol w="764304"/>
                <a:gridCol w="3481249"/>
              </a:tblGrid>
              <a:tr h="1708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Академическая мобильность обучающихся (один академический период, прохождение какого-либо вида практики)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за одного обучающегося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30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копия приказа об академической мобильности </a:t>
                      </a:r>
                      <a:r>
                        <a:rPr lang="kk-KZ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обучающихся, транскрипт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Стажировка магистранта, докторанта 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за одного обучающегося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30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копия приказа, отчет магистранта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Участие обучающихся в мероприятиях вуза-партнера(олимпиады, конференции, конкурсы, спортивные соревнования)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комплект документов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сертификат( грамота, диплом, благодарственное письмо)  приказ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Проведение онлайн мероприятий с вузом-партнером (круглый стол, лекция, конференция, вебинар..)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i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30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Программа мероприятия, протокол мероприятия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Организация курсов повышения квалификации  на базе КГУ имени А.Байтурсынова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комплект документов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</a:t>
                      </a:r>
                      <a:endParaRPr lang="ru-RU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Программа, образец сертификата(копия) 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1FC5-668A-4AD3-81BB-AF5353B1E75E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2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118642"/>
              </p:ext>
            </p:extLst>
          </p:nvPr>
        </p:nvGraphicFramePr>
        <p:xfrm>
          <a:off x="395536" y="260646"/>
          <a:ext cx="8568951" cy="6423943"/>
        </p:xfrm>
        <a:graphic>
          <a:graphicData uri="http://schemas.openxmlformats.org/drawingml/2006/table">
            <a:tbl>
              <a:tblPr firstRow="1" firstCol="1" bandRow="1"/>
              <a:tblGrid>
                <a:gridCol w="360040"/>
                <a:gridCol w="2827240"/>
                <a:gridCol w="1532760"/>
                <a:gridCol w="834423"/>
                <a:gridCol w="3014488"/>
              </a:tblGrid>
              <a:tr h="756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8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Повышение квалификации в вузе-партнере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ru-RU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документ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сертификат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Рецензирование, публикация статей ППС и обучающихся в сборниках вуза-партнера 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комплект документов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Копия рецензии, оттиск публикации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Публикации вуза-партнера в 3</a:t>
                      </a:r>
                      <a:r>
                        <a:rPr lang="en-US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за одну публикацию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15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Оттиск публикации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11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Выполнение НИР ППС, проведение совместных НИР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комплект документов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15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План, Отчет выполнения НИР, утвержденный зарубежной организацией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11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Командировка в вуз-партнер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отчет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Отчет о командировке, заверенный проректором по НРиВС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12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Выполнение совместных научных и образовательных проектов с грантовым финансированием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отчет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60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kk-KZ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отчет по образцу отчета НИР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6562-E407-472F-A65B-15C4FD7CA12E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50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74320"/>
            <a:ext cx="8394136" cy="5674960"/>
          </a:xfrm>
        </p:spPr>
        <p:txBody>
          <a:bodyPr>
            <a:normAutofit/>
          </a:bodyPr>
          <a:lstStyle/>
          <a:p>
            <a:r>
              <a:rPr lang="ru-RU" b="1" dirty="0" smtClean="0"/>
              <a:t>С чего начинать сотрудничество?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- изучить вебсайт вуза-партнера;</a:t>
            </a:r>
            <a:br>
              <a:rPr lang="ru-RU" sz="3600" dirty="0" smtClean="0"/>
            </a:br>
            <a:r>
              <a:rPr lang="ru-RU" sz="3600" dirty="0" smtClean="0"/>
              <a:t>- написать заведующему кафедрой, руководителю программы/</a:t>
            </a:r>
            <a:br>
              <a:rPr lang="ru-RU" sz="3600" dirty="0" smtClean="0"/>
            </a:br>
            <a:r>
              <a:rPr lang="ru-RU" sz="3600" dirty="0" smtClean="0"/>
              <a:t>исследовательской группы; </a:t>
            </a:r>
            <a:br>
              <a:rPr lang="ru-RU" sz="3600" dirty="0" smtClean="0"/>
            </a:br>
            <a:r>
              <a:rPr lang="ru-RU" sz="3600" dirty="0" smtClean="0"/>
              <a:t>- предлагать конкретные шаги\действия для сотрудничества.</a:t>
            </a:r>
            <a:br>
              <a:rPr lang="ru-RU" sz="3600" dirty="0" smtClean="0"/>
            </a:br>
            <a:endParaRPr lang="en-US" sz="28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7174-7330-4A08-80F7-6CB285AEF1E1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07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5309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университете – более 75 договоров                     работать над их реализацией, новый договор заключать, если:</a:t>
            </a:r>
            <a:br>
              <a:rPr lang="ru-RU" dirty="0" smtClean="0"/>
            </a:br>
            <a:r>
              <a:rPr lang="ru-RU" dirty="0" smtClean="0"/>
              <a:t>а) есть идеи для совместной работы, описанные в плане сотрудничества</a:t>
            </a:r>
            <a:br>
              <a:rPr lang="ru-RU" dirty="0" smtClean="0"/>
            </a:br>
            <a:r>
              <a:rPr lang="ru-RU" dirty="0" smtClean="0"/>
              <a:t>б) потенциальный вуз имеет высокий мировой рейтинг</a:t>
            </a:r>
            <a:endParaRPr lang="en-US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4067944" y="1268760"/>
            <a:ext cx="15841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0EF46-B2A3-414F-9156-6DB875CF9EF0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93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614604"/>
              </p:ext>
            </p:extLst>
          </p:nvPr>
        </p:nvGraphicFramePr>
        <p:xfrm>
          <a:off x="1331640" y="260648"/>
          <a:ext cx="7488832" cy="2843784"/>
        </p:xfrm>
        <a:graphic>
          <a:graphicData uri="http://schemas.openxmlformats.org/drawingml/2006/table">
            <a:tbl>
              <a:tblPr firstRow="1" firstCol="1" bandRow="1"/>
              <a:tblGrid>
                <a:gridCol w="3744025"/>
                <a:gridCol w="3744807"/>
              </a:tblGrid>
              <a:tr h="149815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Утверждаю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Проректор ___________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_____________________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(краткое название вуза –партнера)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                                                                                         __________Ф.И.О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                                                                                        «___»_________201_г</a:t>
                      </a:r>
                    </a:p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Утверждаю</a:t>
                      </a:r>
                    </a:p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Проректор по 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НР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КГУ имени </a:t>
                      </a:r>
                      <a:r>
                        <a:rPr lang="ru-RU" sz="12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А.Байтурсынова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                                                                                         </a:t>
                      </a:r>
                    </a:p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__________</a:t>
                      </a:r>
                      <a:r>
                        <a:rPr lang="ru-RU" sz="12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Жарлыгасов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Ж.Б.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                                                                                        «___»_________201_г</a:t>
                      </a:r>
                    </a:p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Утверждаю</a:t>
                      </a:r>
                    </a:p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Декан__________________                                                                                                   </a:t>
                      </a:r>
                    </a:p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_________________Ф.И.О.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                                                                                              «___»_________201_г</a:t>
                      </a:r>
                    </a:p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775339"/>
              </p:ext>
            </p:extLst>
          </p:nvPr>
        </p:nvGraphicFramePr>
        <p:xfrm>
          <a:off x="1475656" y="4437112"/>
          <a:ext cx="7128792" cy="1944215"/>
        </p:xfrm>
        <a:graphic>
          <a:graphicData uri="http://schemas.openxmlformats.org/drawingml/2006/table">
            <a:tbl>
              <a:tblPr firstRow="1" firstCol="1" bandRow="1"/>
              <a:tblGrid>
                <a:gridCol w="361072"/>
                <a:gridCol w="2576595"/>
                <a:gridCol w="1650161"/>
                <a:gridCol w="1131517"/>
                <a:gridCol w="1409447"/>
              </a:tblGrid>
              <a:tr h="777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№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Мероприятие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Ответственные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Сроки исполнения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Отметка о выполнении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75656" y="3143434"/>
            <a:ext cx="4365619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План мероприятий по </a:t>
            </a:r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реализации международного договора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_____________________________________________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(полное название вуза-партнера)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«___»____________201_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2B43-EC3F-40A2-B4AA-F72C84D8A7D4}" type="datetime1">
              <a:rPr lang="ru-RU" smtClean="0"/>
              <a:t>16.03.2015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52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1087</Words>
  <Application>Microsoft Office PowerPoint</Application>
  <PresentationFormat>Экран (4:3)</PresentationFormat>
  <Paragraphs>265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Презентация PowerPoint</vt:lpstr>
      <vt:lpstr>Презентация PowerPoint</vt:lpstr>
      <vt:lpstr>Презентация PowerPoint</vt:lpstr>
      <vt:lpstr>Инструкция по расчету баллов критерия  </vt:lpstr>
      <vt:lpstr>Презентация PowerPoint</vt:lpstr>
      <vt:lpstr>Презентация PowerPoint</vt:lpstr>
      <vt:lpstr>С чего начинать сотрудничество?  - изучить вебсайт вуза-партнера; - написать заведующему кафедрой, руководителю программы/ исследовательской группы;  - предлагать конкретные шаги\действия для сотрудничества. </vt:lpstr>
      <vt:lpstr>В университете – более 75 договоров                     работать над их реализацией, новый договор заключать, если: а) есть идеи для совместной работы, описанные в плане сотрудничества б) потенциальный вуз имеет высокий мировой рейтинг</vt:lpstr>
      <vt:lpstr>Презентация PowerPoint</vt:lpstr>
      <vt:lpstr>Документы для организации академической мобильности обучающихся (собственные ср-ва обучающихся):</vt:lpstr>
      <vt:lpstr>   Документы для организации академической мобильности ППС вуза партнера:   </vt:lpstr>
      <vt:lpstr>Академическая мобильность МОН РК</vt:lpstr>
      <vt:lpstr>Презентация PowerPoint</vt:lpstr>
      <vt:lpstr>КАТЕГОРИЯ «НАУЧНЫЕ ИЛИ ПЕДАГОГИЧЕСКИЕ РАБОТНИКИ НА ПОЛУЧЕНИЕ СТЕПЕНИ МАГИСТРА» </vt:lpstr>
      <vt:lpstr>Презентация PowerPoint</vt:lpstr>
      <vt:lpstr>Основные данные </vt:lpstr>
      <vt:lpstr>Требования </vt:lpstr>
      <vt:lpstr>Презентация PowerPoint</vt:lpstr>
      <vt:lpstr>Презентация PowerPoint</vt:lpstr>
      <vt:lpstr>Сроки подачи документов октябрь-ноябрь ежегодно Язык  - английский или немецкий OnDaf – экзамен на знание немецкого языка принимается в начале октября  </vt:lpstr>
      <vt:lpstr>Стипендиальная программа Copernicus http://www.copernicus-stipendium.de/</vt:lpstr>
      <vt:lpstr>   О практике для студентов экономических специальностей можно узнать в студенческой организации AIESEC. Информация на страницах www.aiesec.org,www.aiesec.de. Семестровые стипендии + практика для студентов, изучающих политологию, юриспруденцию и другие гуманитарные науки предлагает организация Copernicus: copernicus-stipendium.de. Специалисты с высшим образованием в области политологии и с отличным знанием немецкого языка могут участвовать в конкурсе на международную практику в Парламенте Германии: www.bundestag.de/dialog/ipp. Практика для студентов с\х специальностей: http://logoev.de/ru/   </vt:lpstr>
      <vt:lpstr>Летняя школа в университете Лодз, Польша Юриспруденция </vt:lpstr>
      <vt:lpstr>Летняя школа в университете Корвинус, Будапешт http://www.uni-corvinus.hu/summerschool Бизнес администрирование, экономика и социальные науки</vt:lpstr>
      <vt:lpstr>Полезные ссылки:</vt:lpstr>
      <vt:lpstr>Полезные ссылки: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93</cp:revision>
  <dcterms:created xsi:type="dcterms:W3CDTF">2013-12-27T06:41:47Z</dcterms:created>
  <dcterms:modified xsi:type="dcterms:W3CDTF">2015-03-16T04:56:40Z</dcterms:modified>
</cp:coreProperties>
</file>