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7" r:id="rId9"/>
    <p:sldId id="263" r:id="rId10"/>
    <p:sldId id="265" r:id="rId11"/>
    <p:sldId id="266" r:id="rId12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898B2"/>
    <a:srgbClr val="348EA6"/>
    <a:srgbClr val="FFCC00"/>
    <a:srgbClr val="FF9900"/>
    <a:srgbClr val="00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12" autoAdjust="0"/>
    <p:restoredTop sz="94660"/>
  </p:normalViewPr>
  <p:slideViewPr>
    <p:cSldViewPr>
      <p:cViewPr>
        <p:scale>
          <a:sx n="66" d="100"/>
          <a:sy n="66" d="100"/>
        </p:scale>
        <p:origin x="-1950" y="-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2"/>
            <c:spPr>
              <a:solidFill>
                <a:srgbClr val="FF505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6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7"/>
            <c:spPr>
              <a:solidFill>
                <a:schemeClr val="tx1">
                  <a:lumMod val="75000"/>
                  <a:lumOff val="25000"/>
                </a:schemeClr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Литература</c:v>
                </c:pt>
                <c:pt idx="1">
                  <c:v>Русская литература</c:v>
                </c:pt>
                <c:pt idx="2">
                  <c:v>Иностранный язык</c:v>
                </c:pt>
                <c:pt idx="3">
                  <c:v>Биология</c:v>
                </c:pt>
                <c:pt idx="4">
                  <c:v>Всемирная история</c:v>
                </c:pt>
                <c:pt idx="5">
                  <c:v>География</c:v>
                </c:pt>
                <c:pt idx="6">
                  <c:v>Физика</c:v>
                </c:pt>
                <c:pt idx="7">
                  <c:v>Химия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31</c:v>
                </c:pt>
                <c:pt idx="1">
                  <c:v>52</c:v>
                </c:pt>
                <c:pt idx="2">
                  <c:v>143</c:v>
                </c:pt>
                <c:pt idx="3">
                  <c:v>454</c:v>
                </c:pt>
                <c:pt idx="4">
                  <c:v>84</c:v>
                </c:pt>
                <c:pt idx="5">
                  <c:v>148</c:v>
                </c:pt>
                <c:pt idx="6">
                  <c:v>155</c:v>
                </c:pt>
                <c:pt idx="7">
                  <c:v>30</c:v>
                </c:pt>
              </c:numCache>
            </c:numRef>
          </c:val>
        </c:ser>
        <c:dLbls/>
        <c:axId val="72383488"/>
        <c:axId val="72401664"/>
      </c:barChart>
      <c:catAx>
        <c:axId val="72383488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ru-RU"/>
          </a:p>
        </c:txPr>
        <c:crossAx val="72401664"/>
        <c:crosses val="autoZero"/>
        <c:auto val="1"/>
        <c:lblAlgn val="ctr"/>
        <c:lblOffset val="100"/>
      </c:catAx>
      <c:valAx>
        <c:axId val="72401664"/>
        <c:scaling>
          <c:orientation val="minMax"/>
        </c:scaling>
        <c:axPos val="l"/>
        <c:majorGridlines/>
        <c:numFmt formatCode="General" sourceLinked="1"/>
        <c:tickLblPos val="nextTo"/>
        <c:crossAx val="723834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>
          <a:latin typeface="Cambria" pitchFamily="18" charset="0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2C9D5-D804-4F2B-9884-9F4463DBA25B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B69B7-6987-4B96-A404-B28EA63F3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2825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D8B4-9B2F-458A-89BC-715622E52FE3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FA0B-C63D-47B7-A2DD-E7765B5CC4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240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D8B4-9B2F-458A-89BC-715622E52FE3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FA0B-C63D-47B7-A2DD-E7765B5CC4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535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D8B4-9B2F-458A-89BC-715622E52FE3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FA0B-C63D-47B7-A2DD-E7765B5CC4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154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D8B4-9B2F-458A-89BC-715622E52FE3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FA0B-C63D-47B7-A2DD-E7765B5CC4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335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D8B4-9B2F-458A-89BC-715622E52FE3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FA0B-C63D-47B7-A2DD-E7765B5CC4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758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D8B4-9B2F-458A-89BC-715622E52FE3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FA0B-C63D-47B7-A2DD-E7765B5CC4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0835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D8B4-9B2F-458A-89BC-715622E52FE3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FA0B-C63D-47B7-A2DD-E7765B5CC4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3320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D8B4-9B2F-458A-89BC-715622E52FE3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FA0B-C63D-47B7-A2DD-E7765B5CC4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509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D8B4-9B2F-458A-89BC-715622E52FE3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FA0B-C63D-47B7-A2DD-E7765B5CC4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364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D8B4-9B2F-458A-89BC-715622E52FE3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FA0B-C63D-47B7-A2DD-E7765B5CC4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436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D8B4-9B2F-458A-89BC-715622E52FE3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FA0B-C63D-47B7-A2DD-E7765B5CC4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8662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9D8B4-9B2F-458A-89BC-715622E52FE3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7FA0B-C63D-47B7-A2DD-E7765B5CC4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215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Odmin\Desktop\Introduction%20to%20the%20University%20of%20Westminster%20(Russian%20Subtitles)%20&#1088;&#1091;&#1089;&#1089;&#1082;&#1080;&#1077;%20&#1089;&#1091;&#1073;&#1090;&#1080;&#1090;&#1088;&#1099;.mp4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0" descr="панорама 2"/>
          <p:cNvPicPr>
            <a:picLocks noChangeAspect="1" noChangeArrowheads="1"/>
          </p:cNvPicPr>
          <p:nvPr/>
        </p:nvPicPr>
        <p:blipFill>
          <a:blip r:embed="rId2" cstate="print"/>
          <a:srcRect l="8329" b="13454"/>
          <a:stretch>
            <a:fillRect/>
          </a:stretch>
        </p:blipFill>
        <p:spPr bwMode="auto">
          <a:xfrm>
            <a:off x="179512" y="4617376"/>
            <a:ext cx="8897377" cy="21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9" name="Группа 13"/>
          <p:cNvGrpSpPr/>
          <p:nvPr/>
        </p:nvGrpSpPr>
        <p:grpSpPr>
          <a:xfrm>
            <a:off x="142844" y="-1"/>
            <a:ext cx="214324" cy="6844256"/>
            <a:chOff x="142834" y="-1"/>
            <a:chExt cx="214324" cy="6844256"/>
          </a:xfrm>
          <a:noFill/>
        </p:grpSpPr>
        <p:pic>
          <p:nvPicPr>
            <p:cNvPr id="20" name="Picture 5" descr="F:\install\Документы\Буклет ЮФ\Эмблема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-2432917" y="2575760"/>
              <a:ext cx="5365835" cy="214314"/>
            </a:xfrm>
            <a:prstGeom prst="rect">
              <a:avLst/>
            </a:prstGeom>
            <a:grpFill/>
          </p:spPr>
        </p:pic>
        <p:pic>
          <p:nvPicPr>
            <p:cNvPr id="21" name="Picture 5" descr="F:\install\Документы\Буклет ЮФ\Эмблема.png"/>
            <p:cNvPicPr>
              <a:picLocks noChangeAspect="1" noChangeArrowheads="1"/>
            </p:cNvPicPr>
            <p:nvPr/>
          </p:nvPicPr>
          <p:blipFill>
            <a:blip r:embed="rId3" cstate="print"/>
            <a:srcRect l="72297"/>
            <a:stretch>
              <a:fillRect/>
            </a:stretch>
          </p:blipFill>
          <p:spPr bwMode="auto">
            <a:xfrm rot="5400000">
              <a:off x="-493219" y="5993879"/>
              <a:ext cx="1486429" cy="214324"/>
            </a:xfrm>
            <a:prstGeom prst="rect">
              <a:avLst/>
            </a:prstGeom>
            <a:grpFill/>
          </p:spPr>
        </p:pic>
      </p:grpSp>
      <p:sp>
        <p:nvSpPr>
          <p:cNvPr id="24" name="Rectangle 105"/>
          <p:cNvSpPr>
            <a:spLocks noChangeArrowheads="1"/>
          </p:cNvSpPr>
          <p:nvPr/>
        </p:nvSpPr>
        <p:spPr bwMode="auto">
          <a:xfrm>
            <a:off x="574322" y="2268161"/>
            <a:ext cx="8246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Профориентация и трудоустройство</a:t>
            </a:r>
          </a:p>
        </p:txBody>
      </p:sp>
      <p:pic>
        <p:nvPicPr>
          <p:cNvPr id="26" name="Рисунок 2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88640"/>
            <a:ext cx="1080120" cy="1080120"/>
          </a:xfrm>
          <a:prstGeom prst="rect">
            <a:avLst/>
          </a:prstGeom>
        </p:spPr>
      </p:pic>
      <p:sp>
        <p:nvSpPr>
          <p:cNvPr id="8" name="Rectangle 105"/>
          <p:cNvSpPr>
            <a:spLocks noChangeArrowheads="1"/>
          </p:cNvSpPr>
          <p:nvPr/>
        </p:nvSpPr>
        <p:spPr bwMode="auto">
          <a:xfrm>
            <a:off x="1331640" y="116632"/>
            <a:ext cx="74888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Костанайский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государственный университет </a:t>
            </a:r>
            <a:endParaRPr lang="en-US" sz="2000" b="1" dirty="0" smtClean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имени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А.Байтурсынова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985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3"/>
          <p:cNvGrpSpPr/>
          <p:nvPr/>
        </p:nvGrpSpPr>
        <p:grpSpPr>
          <a:xfrm>
            <a:off x="142844" y="-1"/>
            <a:ext cx="214324" cy="6844256"/>
            <a:chOff x="142834" y="-1"/>
            <a:chExt cx="214324" cy="6844256"/>
          </a:xfrm>
        </p:grpSpPr>
        <p:pic>
          <p:nvPicPr>
            <p:cNvPr id="20" name="Picture 5" descr="F:\install\Документы\Буклет ЮФ\Эмблема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2432917" y="2575760"/>
              <a:ext cx="5365835" cy="214314"/>
            </a:xfrm>
            <a:prstGeom prst="rect">
              <a:avLst/>
            </a:prstGeom>
            <a:noFill/>
          </p:spPr>
        </p:pic>
        <p:pic>
          <p:nvPicPr>
            <p:cNvPr id="21" name="Picture 5" descr="F:\install\Документы\Буклет ЮФ\Эмблема.png"/>
            <p:cNvPicPr>
              <a:picLocks noChangeAspect="1" noChangeArrowheads="1"/>
            </p:cNvPicPr>
            <p:nvPr/>
          </p:nvPicPr>
          <p:blipFill>
            <a:blip r:embed="rId2" cstate="print"/>
            <a:srcRect l="72297"/>
            <a:stretch>
              <a:fillRect/>
            </a:stretch>
          </p:blipFill>
          <p:spPr bwMode="auto">
            <a:xfrm rot="5400000">
              <a:off x="-493219" y="5993879"/>
              <a:ext cx="1486429" cy="214324"/>
            </a:xfrm>
            <a:prstGeom prst="rect">
              <a:avLst/>
            </a:prstGeom>
            <a:noFill/>
          </p:spPr>
        </p:pic>
      </p:grpSp>
      <p:pic>
        <p:nvPicPr>
          <p:cNvPr id="26" name="Рисунок 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16632"/>
            <a:ext cx="1080120" cy="10801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32" y="4536504"/>
            <a:ext cx="9168408" cy="2132856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3538" algn="just"/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268760"/>
            <a:ext cx="854007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>
              <a:spcAft>
                <a:spcPts val="600"/>
              </a:spcAft>
            </a:pP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Предложения по совершенствованию </a:t>
            </a:r>
            <a:r>
              <a:rPr lang="ru-RU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профориентационной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работы.</a:t>
            </a:r>
          </a:p>
          <a:p>
            <a:pPr indent="363538" algn="just">
              <a:spcAft>
                <a:spcPts val="600"/>
              </a:spcAf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5. Организовать проведение на базе университета школьных олимпиад, интеллектуальных турниров по дисциплинам ЕНТ и КТА, турниров музыкантов, певцов и т.д.</a:t>
            </a:r>
          </a:p>
          <a:p>
            <a:pPr indent="363538" algn="just">
              <a:spcAft>
                <a:spcPts val="600"/>
              </a:spcAf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6. Привлечь студентов к созданию рекламных роликов об университете и студенческой жизни, с последующим размещением этих роликов в социальных сетях и на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Youtube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indent="363538" algn="just">
              <a:spcAft>
                <a:spcPts val="600"/>
              </a:spcAf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7. Организовать размещение в СМИ университета и области интервью с председателями и членами попечительских советов факультетов об университете.</a:t>
            </a:r>
          </a:p>
          <a:p>
            <a:pPr indent="363538" algn="just">
              <a:spcAft>
                <a:spcPts val="600"/>
              </a:spcAft>
            </a:pPr>
            <a:endPara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363538" algn="just">
              <a:spcAft>
                <a:spcPts val="600"/>
              </a:spcAft>
            </a:pP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Предложения 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 совершенствованию </a:t>
            </a:r>
            <a:r>
              <a:rPr lang="ru-RU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профориентационной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работы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indent="363538" algn="just">
              <a:spcAft>
                <a:spcPts val="600"/>
              </a:spcAf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Организация изучения потребностей рынка труда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Костанайской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области в специалистах и выработка рекомендаций по их подготовке в КГУ имени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А.Байтурсынова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indent="363538" algn="just">
              <a:spcAft>
                <a:spcPts val="600"/>
              </a:spcAf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Составление базы данных предприятий-работодателей с указанием лиц, ответственных за HR-менеджмент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indent="363538" algn="just">
              <a:spcAft>
                <a:spcPts val="600"/>
              </a:spcAf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Организация семинаров и консультаций с участием работодателей для студентов выпускных и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предвыпускных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курсов по подготовке к трудоустройству  на базе КГУ и на базе работодателей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05"/>
          <p:cNvSpPr>
            <a:spLocks noChangeArrowheads="1"/>
          </p:cNvSpPr>
          <p:nvPr/>
        </p:nvSpPr>
        <p:spPr bwMode="auto">
          <a:xfrm>
            <a:off x="1331640" y="116632"/>
            <a:ext cx="74888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Arno Pro Smbd" pitchFamily="18" charset="0"/>
                <a:ea typeface="Tahoma" pitchFamily="34" charset="0"/>
                <a:cs typeface="Tahoma" pitchFamily="34" charset="0"/>
              </a:rPr>
              <a:t>Костанайский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no Pro Smbd" pitchFamily="18" charset="0"/>
                <a:ea typeface="Tahoma" pitchFamily="34" charset="0"/>
                <a:cs typeface="Tahoma" pitchFamily="34" charset="0"/>
              </a:rPr>
              <a:t> государственный университет </a:t>
            </a:r>
            <a:endParaRPr lang="en-US" sz="2800" b="1" dirty="0" smtClean="0">
              <a:solidFill>
                <a:schemeClr val="accent5">
                  <a:lumMod val="50000"/>
                </a:schemeClr>
              </a:solidFill>
              <a:latin typeface="Arno Pro Smbd" pitchFamily="18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no Pro Smbd" pitchFamily="18" charset="0"/>
                <a:ea typeface="Tahoma" pitchFamily="34" charset="0"/>
                <a:cs typeface="Tahoma" pitchFamily="34" charset="0"/>
              </a:rPr>
              <a:t>имени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Arno Pro Smbd" pitchFamily="18" charset="0"/>
                <a:ea typeface="Tahoma" pitchFamily="34" charset="0"/>
                <a:cs typeface="Tahoma" pitchFamily="34" charset="0"/>
              </a:rPr>
              <a:t>А.Байтурсынова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no Pro Smbd" pitchFamily="18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52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3"/>
          <p:cNvGrpSpPr/>
          <p:nvPr/>
        </p:nvGrpSpPr>
        <p:grpSpPr>
          <a:xfrm>
            <a:off x="142844" y="-1"/>
            <a:ext cx="214324" cy="6844256"/>
            <a:chOff x="142834" y="-1"/>
            <a:chExt cx="214324" cy="6844256"/>
          </a:xfrm>
        </p:grpSpPr>
        <p:pic>
          <p:nvPicPr>
            <p:cNvPr id="20" name="Picture 5" descr="F:\install\Документы\Буклет ЮФ\Эмблема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2432917" y="2575760"/>
              <a:ext cx="5365835" cy="214314"/>
            </a:xfrm>
            <a:prstGeom prst="rect">
              <a:avLst/>
            </a:prstGeom>
            <a:noFill/>
          </p:spPr>
        </p:pic>
        <p:pic>
          <p:nvPicPr>
            <p:cNvPr id="21" name="Picture 5" descr="F:\install\Документы\Буклет ЮФ\Эмблема.png"/>
            <p:cNvPicPr>
              <a:picLocks noChangeAspect="1" noChangeArrowheads="1"/>
            </p:cNvPicPr>
            <p:nvPr/>
          </p:nvPicPr>
          <p:blipFill>
            <a:blip r:embed="rId2" cstate="print"/>
            <a:srcRect l="72297"/>
            <a:stretch>
              <a:fillRect/>
            </a:stretch>
          </p:blipFill>
          <p:spPr bwMode="auto">
            <a:xfrm rot="5400000">
              <a:off x="-493219" y="5993879"/>
              <a:ext cx="1486429" cy="214324"/>
            </a:xfrm>
            <a:prstGeom prst="rect">
              <a:avLst/>
            </a:prstGeom>
            <a:noFill/>
          </p:spPr>
        </p:pic>
      </p:grpSp>
      <p:pic>
        <p:nvPicPr>
          <p:cNvPr id="26" name="Рисунок 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16632"/>
            <a:ext cx="1080120" cy="10801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32" y="4536504"/>
            <a:ext cx="9168408" cy="2132856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3538" algn="just"/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268760"/>
            <a:ext cx="8540070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>
              <a:spcAft>
                <a:spcPts val="600"/>
              </a:spcAft>
            </a:pP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Предложения по совершенствованию </a:t>
            </a:r>
            <a:r>
              <a:rPr lang="ru-RU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профориентационной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работы.</a:t>
            </a:r>
          </a:p>
          <a:p>
            <a:pPr indent="363538" algn="just">
              <a:spcAft>
                <a:spcPts val="600"/>
              </a:spcAf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Информирование предприятий:</a:t>
            </a:r>
          </a:p>
          <a:p>
            <a:pPr indent="363538" algn="just">
              <a:spcAft>
                <a:spcPts val="600"/>
              </a:spcAf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о сроках проведения, возможностях и условиях участия в  мероприятиях по содействию трудоустройству выпускников КГУ имени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А.Байтурсынова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</a:p>
          <a:p>
            <a:pPr indent="363538" algn="just">
              <a:spcAft>
                <a:spcPts val="600"/>
              </a:spcAf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о возможностях использования сайта КГУ имени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А.Байтурсыновав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подборе персонала.</a:t>
            </a:r>
          </a:p>
          <a:p>
            <a:pPr indent="363538" algn="just">
              <a:spcAft>
                <a:spcPts val="600"/>
              </a:spcAf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Информирование выпускников о планируемых мероприятиях по содействию трудоустройству.</a:t>
            </a:r>
          </a:p>
          <a:p>
            <a:pPr indent="363538" algn="just">
              <a:spcAft>
                <a:spcPts val="600"/>
              </a:spcAf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6. Сбор информации о поступающих от работодателей запросах на выпускников.</a:t>
            </a:r>
          </a:p>
          <a:p>
            <a:pPr indent="363538" algn="just">
              <a:spcAft>
                <a:spcPts val="600"/>
              </a:spcAf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7. Создание на сайте КГУ имени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А.Байтурсынова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раздела «Вакансии» с размещением информации работодателей о вакансиях для выпускников КГУ.</a:t>
            </a:r>
          </a:p>
          <a:p>
            <a:pPr indent="363538" algn="just">
              <a:spcAft>
                <a:spcPts val="600"/>
              </a:spcAf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8. Проведение анкетирования работодателей о выпускниках КГУ имени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А.Байтурсынова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indent="363538" algn="just">
              <a:spcAft>
                <a:spcPts val="600"/>
              </a:spcAf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9. Анкетирование выпускников, </a:t>
            </a:r>
          </a:p>
          <a:p>
            <a:pPr indent="363538" algn="just">
              <a:spcAft>
                <a:spcPts val="600"/>
              </a:spcAf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10. Мониторинг результатов работы и подготовка отчета по трудоустройству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выпускников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05"/>
          <p:cNvSpPr>
            <a:spLocks noChangeArrowheads="1"/>
          </p:cNvSpPr>
          <p:nvPr/>
        </p:nvSpPr>
        <p:spPr bwMode="auto">
          <a:xfrm>
            <a:off x="1331640" y="116632"/>
            <a:ext cx="74888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Arno Pro Smbd" pitchFamily="18" charset="0"/>
                <a:ea typeface="Tahoma" pitchFamily="34" charset="0"/>
                <a:cs typeface="Tahoma" pitchFamily="34" charset="0"/>
              </a:rPr>
              <a:t>Костанайский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no Pro Smbd" pitchFamily="18" charset="0"/>
                <a:ea typeface="Tahoma" pitchFamily="34" charset="0"/>
                <a:cs typeface="Tahoma" pitchFamily="34" charset="0"/>
              </a:rPr>
              <a:t> государственный университет </a:t>
            </a:r>
            <a:endParaRPr lang="en-US" sz="2800" b="1" dirty="0" smtClean="0">
              <a:solidFill>
                <a:schemeClr val="accent5">
                  <a:lumMod val="50000"/>
                </a:schemeClr>
              </a:solidFill>
              <a:latin typeface="Arno Pro Smbd" pitchFamily="18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no Pro Smbd" pitchFamily="18" charset="0"/>
                <a:ea typeface="Tahoma" pitchFamily="34" charset="0"/>
                <a:cs typeface="Tahoma" pitchFamily="34" charset="0"/>
              </a:rPr>
              <a:t>имени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Arno Pro Smbd" pitchFamily="18" charset="0"/>
                <a:ea typeface="Tahoma" pitchFamily="34" charset="0"/>
                <a:cs typeface="Tahoma" pitchFamily="34" charset="0"/>
              </a:rPr>
              <a:t>А.Байтурсынова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no Pro Smbd" pitchFamily="18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52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3"/>
          <p:cNvGrpSpPr/>
          <p:nvPr/>
        </p:nvGrpSpPr>
        <p:grpSpPr>
          <a:xfrm>
            <a:off x="142844" y="-1"/>
            <a:ext cx="214324" cy="6844256"/>
            <a:chOff x="142834" y="-1"/>
            <a:chExt cx="214324" cy="6844256"/>
          </a:xfrm>
        </p:grpSpPr>
        <p:pic>
          <p:nvPicPr>
            <p:cNvPr id="20" name="Picture 5" descr="F:\install\Документы\Буклет ЮФ\Эмблема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2432917" y="2575760"/>
              <a:ext cx="5365835" cy="214314"/>
            </a:xfrm>
            <a:prstGeom prst="rect">
              <a:avLst/>
            </a:prstGeom>
            <a:noFill/>
          </p:spPr>
        </p:pic>
        <p:pic>
          <p:nvPicPr>
            <p:cNvPr id="21" name="Picture 5" descr="F:\install\Документы\Буклет ЮФ\Эмблема.png"/>
            <p:cNvPicPr>
              <a:picLocks noChangeAspect="1" noChangeArrowheads="1"/>
            </p:cNvPicPr>
            <p:nvPr/>
          </p:nvPicPr>
          <p:blipFill>
            <a:blip r:embed="rId2" cstate="print"/>
            <a:srcRect l="72297"/>
            <a:stretch>
              <a:fillRect/>
            </a:stretch>
          </p:blipFill>
          <p:spPr bwMode="auto">
            <a:xfrm rot="5400000">
              <a:off x="-493219" y="5993879"/>
              <a:ext cx="1486429" cy="214324"/>
            </a:xfrm>
            <a:prstGeom prst="rect">
              <a:avLst/>
            </a:prstGeom>
            <a:noFill/>
          </p:spPr>
        </p:pic>
      </p:grpSp>
      <p:pic>
        <p:nvPicPr>
          <p:cNvPr id="26" name="Рисунок 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16632"/>
            <a:ext cx="1080120" cy="10801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36512" y="4536504"/>
            <a:ext cx="9168408" cy="2132856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3538" algn="just"/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858" y="1227524"/>
            <a:ext cx="8434808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На современном этапе одной из главных задач стоящих перед ВУЗами республики является постоянное совершенствование форм и методов организации и проведения профориентационной работы. </a:t>
            </a:r>
          </a:p>
          <a:p>
            <a:pPr indent="363538" algn="just"/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В течение последних 3-х лет большая часть региональных вузов Казахстана испытывала трудности с набором абитуриентов, вызванные следующими основными причинами: </a:t>
            </a:r>
          </a:p>
          <a:p>
            <a:pPr indent="363538" algn="just"/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1) т.н. «демографическим спадом» - снижением рождаемости детей в середине 90-х годов прошлого века; </a:t>
            </a:r>
          </a:p>
          <a:p>
            <a:pPr indent="363538" algn="just"/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2) финансовым кризисом и увеличением стоимости обучения; </a:t>
            </a:r>
          </a:p>
          <a:p>
            <a:pPr indent="363538" algn="just"/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2) ужесточением требований приема в вузы, в особенности введением КТА для выпускников колледжей; </a:t>
            </a:r>
          </a:p>
          <a:p>
            <a:pPr indent="363538" algn="just">
              <a:spcAft>
                <a:spcPts val="600"/>
              </a:spcAft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3) усилением конкуренции, в том числе со стороны российских вузов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indent="363538" algn="just"/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Контингент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учащихся средних школ 5 - 11 классов </a:t>
            </a:r>
            <a:r>
              <a:rPr lang="ru-RU" sz="1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Костанайской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области на начало 2014-2015 учебного года</a:t>
            </a:r>
          </a:p>
          <a:p>
            <a:pPr indent="363538" algn="just"/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05"/>
          <p:cNvSpPr>
            <a:spLocks noChangeArrowheads="1"/>
          </p:cNvSpPr>
          <p:nvPr/>
        </p:nvSpPr>
        <p:spPr bwMode="auto">
          <a:xfrm>
            <a:off x="1331640" y="116632"/>
            <a:ext cx="74888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Arno Pro Smbd" pitchFamily="18" charset="0"/>
                <a:ea typeface="Tahoma" pitchFamily="34" charset="0"/>
                <a:cs typeface="Tahoma" pitchFamily="34" charset="0"/>
              </a:rPr>
              <a:t>Костанайский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no Pro Smbd" pitchFamily="18" charset="0"/>
                <a:ea typeface="Tahoma" pitchFamily="34" charset="0"/>
                <a:cs typeface="Tahoma" pitchFamily="34" charset="0"/>
              </a:rPr>
              <a:t> государственный университет </a:t>
            </a:r>
            <a:endParaRPr lang="en-US" sz="2800" b="1" dirty="0" smtClean="0">
              <a:solidFill>
                <a:schemeClr val="accent5">
                  <a:lumMod val="50000"/>
                </a:schemeClr>
              </a:solidFill>
              <a:latin typeface="Arno Pro Smbd" pitchFamily="18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no Pro Smbd" pitchFamily="18" charset="0"/>
                <a:ea typeface="Tahoma" pitchFamily="34" charset="0"/>
                <a:cs typeface="Tahoma" pitchFamily="34" charset="0"/>
              </a:rPr>
              <a:t>имени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Arno Pro Smbd" pitchFamily="18" charset="0"/>
                <a:ea typeface="Tahoma" pitchFamily="34" charset="0"/>
                <a:cs typeface="Tahoma" pitchFamily="34" charset="0"/>
              </a:rPr>
              <a:t>А.Байтурсынова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no Pro Smbd" pitchFamily="18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8659307"/>
              </p:ext>
            </p:extLst>
          </p:nvPr>
        </p:nvGraphicFramePr>
        <p:xfrm>
          <a:off x="611560" y="4869160"/>
          <a:ext cx="8215370" cy="1714512"/>
        </p:xfrm>
        <a:graphic>
          <a:graphicData uri="http://schemas.openxmlformats.org/drawingml/2006/table">
            <a:tbl>
              <a:tblPr/>
              <a:tblGrid>
                <a:gridCol w="585944"/>
                <a:gridCol w="1089422"/>
                <a:gridCol w="1090290"/>
                <a:gridCol w="1089422"/>
                <a:gridCol w="1090290"/>
                <a:gridCol w="1089422"/>
                <a:gridCol w="1090290"/>
                <a:gridCol w="1090290"/>
              </a:tblGrid>
              <a:tr h="1135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п</a:t>
                      </a:r>
                      <a:endParaRPr lang="ru-RU" sz="1600" dirty="0">
                        <a:solidFill>
                          <a:schemeClr val="tx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11 класс (2015)</a:t>
                      </a:r>
                      <a:endParaRPr lang="ru-RU" sz="1600" dirty="0">
                        <a:solidFill>
                          <a:schemeClr val="tx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10 класс (2016)</a:t>
                      </a:r>
                      <a:endParaRPr lang="ru-RU" sz="1600" dirty="0">
                        <a:solidFill>
                          <a:schemeClr val="tx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9 класс (2017)</a:t>
                      </a:r>
                      <a:endParaRPr lang="ru-RU" sz="1600" dirty="0">
                        <a:solidFill>
                          <a:schemeClr val="tx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8 класс (2018)</a:t>
                      </a:r>
                      <a:endParaRPr lang="ru-RU" sz="1600" dirty="0">
                        <a:solidFill>
                          <a:schemeClr val="tx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7 класс (2019)</a:t>
                      </a:r>
                      <a:endParaRPr lang="ru-RU" sz="1600" dirty="0">
                        <a:solidFill>
                          <a:schemeClr val="tx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6 класс (2020)</a:t>
                      </a:r>
                      <a:endParaRPr lang="ru-RU" sz="1600" dirty="0">
                        <a:solidFill>
                          <a:schemeClr val="tx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5 класс (2021)</a:t>
                      </a:r>
                      <a:endParaRPr lang="ru-RU" sz="1600" dirty="0">
                        <a:solidFill>
                          <a:schemeClr val="tx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8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4389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4527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9187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10247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10314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9551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10525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0709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3"/>
          <p:cNvGrpSpPr/>
          <p:nvPr/>
        </p:nvGrpSpPr>
        <p:grpSpPr>
          <a:xfrm>
            <a:off x="142844" y="-1"/>
            <a:ext cx="214324" cy="6844256"/>
            <a:chOff x="142834" y="-1"/>
            <a:chExt cx="214324" cy="6844256"/>
          </a:xfrm>
        </p:grpSpPr>
        <p:pic>
          <p:nvPicPr>
            <p:cNvPr id="20" name="Picture 5" descr="F:\install\Документы\Буклет ЮФ\Эмблема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2432917" y="2575760"/>
              <a:ext cx="5365835" cy="214314"/>
            </a:xfrm>
            <a:prstGeom prst="rect">
              <a:avLst/>
            </a:prstGeom>
            <a:noFill/>
          </p:spPr>
        </p:pic>
        <p:pic>
          <p:nvPicPr>
            <p:cNvPr id="21" name="Picture 5" descr="F:\install\Документы\Буклет ЮФ\Эмблема.png"/>
            <p:cNvPicPr>
              <a:picLocks noChangeAspect="1" noChangeArrowheads="1"/>
            </p:cNvPicPr>
            <p:nvPr/>
          </p:nvPicPr>
          <p:blipFill>
            <a:blip r:embed="rId2" cstate="print"/>
            <a:srcRect l="72297"/>
            <a:stretch>
              <a:fillRect/>
            </a:stretch>
          </p:blipFill>
          <p:spPr bwMode="auto">
            <a:xfrm rot="5400000">
              <a:off x="-493219" y="5993879"/>
              <a:ext cx="1486429" cy="214324"/>
            </a:xfrm>
            <a:prstGeom prst="rect">
              <a:avLst/>
            </a:prstGeom>
            <a:noFill/>
          </p:spPr>
        </p:pic>
      </p:grpSp>
      <p:pic>
        <p:nvPicPr>
          <p:cNvPr id="26" name="Рисунок 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16632"/>
            <a:ext cx="1080120" cy="10801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36512" y="4536504"/>
            <a:ext cx="9168408" cy="2132856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3538" algn="just"/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858" y="1268760"/>
            <a:ext cx="8434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>
              <a:spcAft>
                <a:spcPts val="600"/>
              </a:spcAf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Из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4389 выпускников школ </a:t>
            </a:r>
            <a:r>
              <a:rPr lang="ru-R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Костанайской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области во встречах с </a:t>
            </a:r>
            <a:r>
              <a:rPr lang="ru-R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профориентаторами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приняли участие 1249 (28%) школьников, 1097 из которых (87%) планируют сдавать ЕНТ и уже определились с выбором предмета по выбору. По предварительным данным из 1249 выпускников в КГУ изъявили желание поступить 256 (20%) человека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05"/>
          <p:cNvSpPr>
            <a:spLocks noChangeArrowheads="1"/>
          </p:cNvSpPr>
          <p:nvPr/>
        </p:nvSpPr>
        <p:spPr bwMode="auto">
          <a:xfrm>
            <a:off x="1331640" y="116632"/>
            <a:ext cx="74888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Arno Pro Smbd" pitchFamily="18" charset="0"/>
                <a:ea typeface="Tahoma" pitchFamily="34" charset="0"/>
                <a:cs typeface="Tahoma" pitchFamily="34" charset="0"/>
              </a:rPr>
              <a:t>Костанайский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no Pro Smbd" pitchFamily="18" charset="0"/>
                <a:ea typeface="Tahoma" pitchFamily="34" charset="0"/>
                <a:cs typeface="Tahoma" pitchFamily="34" charset="0"/>
              </a:rPr>
              <a:t> государственный университет </a:t>
            </a:r>
            <a:endParaRPr lang="en-US" sz="2800" b="1" dirty="0" smtClean="0">
              <a:solidFill>
                <a:schemeClr val="accent5">
                  <a:lumMod val="50000"/>
                </a:schemeClr>
              </a:solidFill>
              <a:latin typeface="Arno Pro Smbd" pitchFamily="18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no Pro Smbd" pitchFamily="18" charset="0"/>
                <a:ea typeface="Tahoma" pitchFamily="34" charset="0"/>
                <a:cs typeface="Tahoma" pitchFamily="34" charset="0"/>
              </a:rPr>
              <a:t>имени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Arno Pro Smbd" pitchFamily="18" charset="0"/>
                <a:ea typeface="Tahoma" pitchFamily="34" charset="0"/>
                <a:cs typeface="Tahoma" pitchFamily="34" charset="0"/>
              </a:rPr>
              <a:t>А.Байтурсынова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no Pro Smbd" pitchFamily="18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5295431"/>
              </p:ext>
            </p:extLst>
          </p:nvPr>
        </p:nvGraphicFramePr>
        <p:xfrm>
          <a:off x="605672" y="2636912"/>
          <a:ext cx="8286808" cy="3781202"/>
        </p:xfrm>
        <a:graphic>
          <a:graphicData uri="http://schemas.openxmlformats.org/drawingml/2006/table">
            <a:tbl>
              <a:tblPr/>
              <a:tblGrid>
                <a:gridCol w="2408054"/>
                <a:gridCol w="1735350"/>
                <a:gridCol w="2643206"/>
                <a:gridCol w="1500198"/>
              </a:tblGrid>
              <a:tr h="11043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Район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Кол-во выпускников, участвовавших во встрече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Кол-во выпускников, выбравших предмет по выбору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Кол-во выпускников, планирующих поступать в КГУ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37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err="1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Амангельдинский</a:t>
                      </a:r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р-он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141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141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27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37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err="1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Аулиекольский</a:t>
                      </a:r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 район 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164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146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23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37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п. Денисовка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30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20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10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37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Джангельдинский р-он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96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63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27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37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Житикаринский район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102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99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28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37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Карабалыкский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52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52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7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37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Костанайский район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44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44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10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37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п. Камысты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48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26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13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37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Карасуский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38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31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14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15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3"/>
          <p:cNvGrpSpPr/>
          <p:nvPr/>
        </p:nvGrpSpPr>
        <p:grpSpPr>
          <a:xfrm>
            <a:off x="142844" y="-1"/>
            <a:ext cx="214324" cy="6844256"/>
            <a:chOff x="142834" y="-1"/>
            <a:chExt cx="214324" cy="6844256"/>
          </a:xfrm>
        </p:grpSpPr>
        <p:pic>
          <p:nvPicPr>
            <p:cNvPr id="20" name="Picture 5" descr="F:\install\Документы\Буклет ЮФ\Эмблема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2432917" y="2575760"/>
              <a:ext cx="5365835" cy="214314"/>
            </a:xfrm>
            <a:prstGeom prst="rect">
              <a:avLst/>
            </a:prstGeom>
            <a:noFill/>
          </p:spPr>
        </p:pic>
        <p:pic>
          <p:nvPicPr>
            <p:cNvPr id="21" name="Picture 5" descr="F:\install\Документы\Буклет ЮФ\Эмблема.png"/>
            <p:cNvPicPr>
              <a:picLocks noChangeAspect="1" noChangeArrowheads="1"/>
            </p:cNvPicPr>
            <p:nvPr/>
          </p:nvPicPr>
          <p:blipFill>
            <a:blip r:embed="rId2" cstate="print"/>
            <a:srcRect l="72297"/>
            <a:stretch>
              <a:fillRect/>
            </a:stretch>
          </p:blipFill>
          <p:spPr bwMode="auto">
            <a:xfrm rot="5400000">
              <a:off x="-493219" y="5993879"/>
              <a:ext cx="1486429" cy="214324"/>
            </a:xfrm>
            <a:prstGeom prst="rect">
              <a:avLst/>
            </a:prstGeom>
            <a:noFill/>
          </p:spPr>
        </p:pic>
      </p:grpSp>
      <p:pic>
        <p:nvPicPr>
          <p:cNvPr id="26" name="Рисунок 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16632"/>
            <a:ext cx="1080120" cy="10801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36512" y="4536504"/>
            <a:ext cx="9168408" cy="2132856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3538" algn="just"/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05"/>
          <p:cNvSpPr>
            <a:spLocks noChangeArrowheads="1"/>
          </p:cNvSpPr>
          <p:nvPr/>
        </p:nvSpPr>
        <p:spPr bwMode="auto">
          <a:xfrm>
            <a:off x="1331640" y="116632"/>
            <a:ext cx="74888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Arno Pro Smbd" pitchFamily="18" charset="0"/>
                <a:ea typeface="Tahoma" pitchFamily="34" charset="0"/>
                <a:cs typeface="Tahoma" pitchFamily="34" charset="0"/>
              </a:rPr>
              <a:t>Костанайский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no Pro Smbd" pitchFamily="18" charset="0"/>
                <a:ea typeface="Tahoma" pitchFamily="34" charset="0"/>
                <a:cs typeface="Tahoma" pitchFamily="34" charset="0"/>
              </a:rPr>
              <a:t> государственный университет </a:t>
            </a:r>
            <a:endParaRPr lang="en-US" sz="2800" b="1" dirty="0" smtClean="0">
              <a:solidFill>
                <a:schemeClr val="accent5">
                  <a:lumMod val="50000"/>
                </a:schemeClr>
              </a:solidFill>
              <a:latin typeface="Arno Pro Smbd" pitchFamily="18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no Pro Smbd" pitchFamily="18" charset="0"/>
                <a:ea typeface="Tahoma" pitchFamily="34" charset="0"/>
                <a:cs typeface="Tahoma" pitchFamily="34" charset="0"/>
              </a:rPr>
              <a:t>имени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Arno Pro Smbd" pitchFamily="18" charset="0"/>
                <a:ea typeface="Tahoma" pitchFamily="34" charset="0"/>
                <a:cs typeface="Tahoma" pitchFamily="34" charset="0"/>
              </a:rPr>
              <a:t>А.Байтурсынова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no Pro Smbd" pitchFamily="18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9809249"/>
              </p:ext>
            </p:extLst>
          </p:nvPr>
        </p:nvGraphicFramePr>
        <p:xfrm>
          <a:off x="571472" y="1301822"/>
          <a:ext cx="8286808" cy="4744108"/>
        </p:xfrm>
        <a:graphic>
          <a:graphicData uri="http://schemas.openxmlformats.org/drawingml/2006/table">
            <a:tbl>
              <a:tblPr/>
              <a:tblGrid>
                <a:gridCol w="2408054"/>
                <a:gridCol w="1735350"/>
                <a:gridCol w="2643206"/>
                <a:gridCol w="1500198"/>
              </a:tblGrid>
              <a:tr h="1460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Район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Кол-во выпускников, участвовавших во встрече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Кол-во выпускников, выбравших предмет по выбору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Кол-во выпускников, планирующих поступать в КГУ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03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err="1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Мендыкаринский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22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22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8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03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Узункольский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50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50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03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Федоровский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96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96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24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03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err="1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г.Костанай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297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244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45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03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err="1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г.Лисаковск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18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18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6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03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г. </a:t>
                      </a:r>
                      <a:r>
                        <a:rPr lang="ru-RU" sz="1600" b="0" i="0" u="none" strike="noStrike" dirty="0" err="1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Житикара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32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32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8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03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г.Рудный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19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13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6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904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Всего по </a:t>
                      </a:r>
                      <a:r>
                        <a:rPr lang="ru-RU" sz="1600" b="1" i="0" u="none" strike="noStrike" dirty="0" err="1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Костанайской</a:t>
                      </a:r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 области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1249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1097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256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904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район им. Г. Мусрепова, СКО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44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44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9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1608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3"/>
          <p:cNvGrpSpPr/>
          <p:nvPr/>
        </p:nvGrpSpPr>
        <p:grpSpPr>
          <a:xfrm>
            <a:off x="142844" y="-1"/>
            <a:ext cx="214324" cy="6844256"/>
            <a:chOff x="142834" y="-1"/>
            <a:chExt cx="214324" cy="6844256"/>
          </a:xfrm>
        </p:grpSpPr>
        <p:pic>
          <p:nvPicPr>
            <p:cNvPr id="20" name="Picture 5" descr="F:\install\Документы\Буклет ЮФ\Эмблема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2432917" y="2575760"/>
              <a:ext cx="5365835" cy="214314"/>
            </a:xfrm>
            <a:prstGeom prst="rect">
              <a:avLst/>
            </a:prstGeom>
            <a:noFill/>
          </p:spPr>
        </p:pic>
        <p:pic>
          <p:nvPicPr>
            <p:cNvPr id="21" name="Picture 5" descr="F:\install\Документы\Буклет ЮФ\Эмблема.png"/>
            <p:cNvPicPr>
              <a:picLocks noChangeAspect="1" noChangeArrowheads="1"/>
            </p:cNvPicPr>
            <p:nvPr/>
          </p:nvPicPr>
          <p:blipFill>
            <a:blip r:embed="rId2" cstate="print"/>
            <a:srcRect l="72297"/>
            <a:stretch>
              <a:fillRect/>
            </a:stretch>
          </p:blipFill>
          <p:spPr bwMode="auto">
            <a:xfrm rot="5400000">
              <a:off x="-493219" y="5993879"/>
              <a:ext cx="1486429" cy="214324"/>
            </a:xfrm>
            <a:prstGeom prst="rect">
              <a:avLst/>
            </a:prstGeom>
            <a:noFill/>
          </p:spPr>
        </p:pic>
      </p:grpSp>
      <p:pic>
        <p:nvPicPr>
          <p:cNvPr id="26" name="Рисунок 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16632"/>
            <a:ext cx="1080120" cy="10801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36512" y="4536504"/>
            <a:ext cx="9168408" cy="2132856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3538" algn="just"/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858" y="1268760"/>
            <a:ext cx="8434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ctr">
              <a:spcAft>
                <a:spcPts val="600"/>
              </a:spcAft>
            </a:pP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Распределение выбора выпускников по предметам</a:t>
            </a:r>
          </a:p>
        </p:txBody>
      </p:sp>
      <p:sp>
        <p:nvSpPr>
          <p:cNvPr id="13" name="Rectangle 105"/>
          <p:cNvSpPr>
            <a:spLocks noChangeArrowheads="1"/>
          </p:cNvSpPr>
          <p:nvPr/>
        </p:nvSpPr>
        <p:spPr bwMode="auto">
          <a:xfrm>
            <a:off x="1331640" y="116632"/>
            <a:ext cx="74888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Arno Pro Smbd" pitchFamily="18" charset="0"/>
                <a:ea typeface="Tahoma" pitchFamily="34" charset="0"/>
                <a:cs typeface="Tahoma" pitchFamily="34" charset="0"/>
              </a:rPr>
              <a:t>Костанайский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no Pro Smbd" pitchFamily="18" charset="0"/>
                <a:ea typeface="Tahoma" pitchFamily="34" charset="0"/>
                <a:cs typeface="Tahoma" pitchFamily="34" charset="0"/>
              </a:rPr>
              <a:t> государственный университет </a:t>
            </a:r>
            <a:endParaRPr lang="en-US" sz="2800" b="1" dirty="0" smtClean="0">
              <a:solidFill>
                <a:schemeClr val="accent5">
                  <a:lumMod val="50000"/>
                </a:schemeClr>
              </a:solidFill>
              <a:latin typeface="Arno Pro Smbd" pitchFamily="18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no Pro Smbd" pitchFamily="18" charset="0"/>
                <a:ea typeface="Tahoma" pitchFamily="34" charset="0"/>
                <a:cs typeface="Tahoma" pitchFamily="34" charset="0"/>
              </a:rPr>
              <a:t>имени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Arno Pro Smbd" pitchFamily="18" charset="0"/>
                <a:ea typeface="Tahoma" pitchFamily="34" charset="0"/>
                <a:cs typeface="Tahoma" pitchFamily="34" charset="0"/>
              </a:rPr>
              <a:t>А.Байтурсынова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no Pro Smbd" pitchFamily="18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963302522"/>
              </p:ext>
            </p:extLst>
          </p:nvPr>
        </p:nvGraphicFramePr>
        <p:xfrm>
          <a:off x="493486" y="1700808"/>
          <a:ext cx="8072494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2948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3"/>
          <p:cNvGrpSpPr/>
          <p:nvPr/>
        </p:nvGrpSpPr>
        <p:grpSpPr>
          <a:xfrm>
            <a:off x="142844" y="-1"/>
            <a:ext cx="214324" cy="6844256"/>
            <a:chOff x="142834" y="-1"/>
            <a:chExt cx="214324" cy="6844256"/>
          </a:xfrm>
        </p:grpSpPr>
        <p:pic>
          <p:nvPicPr>
            <p:cNvPr id="20" name="Picture 5" descr="F:\install\Документы\Буклет ЮФ\Эмблема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2432917" y="2575760"/>
              <a:ext cx="5365835" cy="214314"/>
            </a:xfrm>
            <a:prstGeom prst="rect">
              <a:avLst/>
            </a:prstGeom>
            <a:noFill/>
          </p:spPr>
        </p:pic>
        <p:pic>
          <p:nvPicPr>
            <p:cNvPr id="21" name="Picture 5" descr="F:\install\Документы\Буклет ЮФ\Эмблема.png"/>
            <p:cNvPicPr>
              <a:picLocks noChangeAspect="1" noChangeArrowheads="1"/>
            </p:cNvPicPr>
            <p:nvPr/>
          </p:nvPicPr>
          <p:blipFill>
            <a:blip r:embed="rId2" cstate="print"/>
            <a:srcRect l="72297"/>
            <a:stretch>
              <a:fillRect/>
            </a:stretch>
          </p:blipFill>
          <p:spPr bwMode="auto">
            <a:xfrm rot="5400000">
              <a:off x="-493219" y="5993879"/>
              <a:ext cx="1486429" cy="214324"/>
            </a:xfrm>
            <a:prstGeom prst="rect">
              <a:avLst/>
            </a:prstGeom>
            <a:noFill/>
          </p:spPr>
        </p:pic>
      </p:grpSp>
      <p:pic>
        <p:nvPicPr>
          <p:cNvPr id="26" name="Рисунок 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16632"/>
            <a:ext cx="1080120" cy="10801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32" y="4536504"/>
            <a:ext cx="9168408" cy="2132856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3538" algn="just"/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858" y="1268760"/>
            <a:ext cx="8434808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>
              <a:spcAft>
                <a:spcPts val="1200"/>
              </a:spcAft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Как показывает анализ результатов набора за последние три года, несмотря на усилия, предпринимаемые университетом в сфере профориентационной работы, средний процент поступающих в КГУ абитуриентов остается примерно на одном уровне и не превышает 15% для выпускников школ и от 17 до 13 % для выпускников колледжей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363538" algn="just">
              <a:spcAft>
                <a:spcPts val="600"/>
              </a:spcAft>
            </a:pP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Пути совершенствования </a:t>
            </a:r>
            <a:r>
              <a:rPr lang="ru-RU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профориентационной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работы (на примере) британских вузов:</a:t>
            </a:r>
            <a:endParaRPr lang="ru-RU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363538" algn="just">
              <a:spcAft>
                <a:spcPts val="600"/>
              </a:spcAft>
            </a:pP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05"/>
          <p:cNvSpPr>
            <a:spLocks noChangeArrowheads="1"/>
          </p:cNvSpPr>
          <p:nvPr/>
        </p:nvSpPr>
        <p:spPr bwMode="auto">
          <a:xfrm>
            <a:off x="1331640" y="116632"/>
            <a:ext cx="74888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Arno Pro Smbd" pitchFamily="18" charset="0"/>
                <a:ea typeface="Tahoma" pitchFamily="34" charset="0"/>
                <a:cs typeface="Tahoma" pitchFamily="34" charset="0"/>
              </a:rPr>
              <a:t>Костанайский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no Pro Smbd" pitchFamily="18" charset="0"/>
                <a:ea typeface="Tahoma" pitchFamily="34" charset="0"/>
                <a:cs typeface="Tahoma" pitchFamily="34" charset="0"/>
              </a:rPr>
              <a:t> государственный университет </a:t>
            </a:r>
            <a:endParaRPr lang="en-US" sz="2800" b="1" dirty="0" smtClean="0">
              <a:solidFill>
                <a:schemeClr val="accent5">
                  <a:lumMod val="50000"/>
                </a:schemeClr>
              </a:solidFill>
              <a:latin typeface="Arno Pro Smbd" pitchFamily="18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no Pro Smbd" pitchFamily="18" charset="0"/>
                <a:ea typeface="Tahoma" pitchFamily="34" charset="0"/>
                <a:cs typeface="Tahoma" pitchFamily="34" charset="0"/>
              </a:rPr>
              <a:t>имени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Arno Pro Smbd" pitchFamily="18" charset="0"/>
                <a:ea typeface="Tahoma" pitchFamily="34" charset="0"/>
                <a:cs typeface="Tahoma" pitchFamily="34" charset="0"/>
              </a:rPr>
              <a:t>А.Байтурсынова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no Pro Smbd" pitchFamily="18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University of Westminster Logo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3280424"/>
            <a:ext cx="3714776" cy="69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000504"/>
            <a:ext cx="3714776" cy="227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4214810" y="3239532"/>
            <a:ext cx="471487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Вестминстерский 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университет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Лондон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один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из старейших университетов Великобритании,. </a:t>
            </a:r>
            <a:endParaRPr lang="ru-RU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363538" algn="just"/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Основан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1838 году как Королевский Политехнический Институт.</a:t>
            </a:r>
          </a:p>
          <a:p>
            <a:pPr indent="363538" algn="just"/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23000 студентов из 132 стран мира, в том числе 4000 студентов за пределами Великобритании, 44 студента из Казахстана.</a:t>
            </a:r>
          </a:p>
          <a:p>
            <a:pPr indent="363538" algn="just"/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 участии Университета Вестминстера в 2002 году создан Международный Вестминстерский Университет в Ташкенте – англоязычный университет в Ташкенте, Узбекистан.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52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3"/>
          <p:cNvGrpSpPr/>
          <p:nvPr/>
        </p:nvGrpSpPr>
        <p:grpSpPr>
          <a:xfrm>
            <a:off x="142844" y="-1"/>
            <a:ext cx="214324" cy="6844256"/>
            <a:chOff x="142834" y="-1"/>
            <a:chExt cx="214324" cy="6844256"/>
          </a:xfrm>
        </p:grpSpPr>
        <p:pic>
          <p:nvPicPr>
            <p:cNvPr id="20" name="Picture 5" descr="F:\install\Документы\Буклет ЮФ\Эмблема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-2432917" y="2575760"/>
              <a:ext cx="5365835" cy="214314"/>
            </a:xfrm>
            <a:prstGeom prst="rect">
              <a:avLst/>
            </a:prstGeom>
            <a:noFill/>
          </p:spPr>
        </p:pic>
        <p:pic>
          <p:nvPicPr>
            <p:cNvPr id="21" name="Picture 5" descr="F:\install\Документы\Буклет ЮФ\Эмблема.png"/>
            <p:cNvPicPr>
              <a:picLocks noChangeAspect="1" noChangeArrowheads="1"/>
            </p:cNvPicPr>
            <p:nvPr/>
          </p:nvPicPr>
          <p:blipFill>
            <a:blip r:embed="rId3" cstate="print"/>
            <a:srcRect l="72297"/>
            <a:stretch>
              <a:fillRect/>
            </a:stretch>
          </p:blipFill>
          <p:spPr bwMode="auto">
            <a:xfrm rot="5400000">
              <a:off x="-493219" y="5993879"/>
              <a:ext cx="1486429" cy="214324"/>
            </a:xfrm>
            <a:prstGeom prst="rect">
              <a:avLst/>
            </a:prstGeom>
            <a:noFill/>
          </p:spPr>
        </p:pic>
      </p:grpSp>
      <p:pic>
        <p:nvPicPr>
          <p:cNvPr id="26" name="Рисунок 2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16632"/>
            <a:ext cx="1080120" cy="10801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4643446"/>
            <a:ext cx="9168408" cy="2132856"/>
          </a:xfrm>
          <a:prstGeom prst="rect">
            <a:avLst/>
          </a:prstGeom>
          <a:blipFill dpi="0" rotWithShape="1">
            <a:blip r:embed="rId5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3538" algn="just"/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05"/>
          <p:cNvSpPr>
            <a:spLocks noChangeArrowheads="1"/>
          </p:cNvSpPr>
          <p:nvPr/>
        </p:nvSpPr>
        <p:spPr bwMode="auto">
          <a:xfrm>
            <a:off x="1331640" y="116632"/>
            <a:ext cx="74888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Arno Pro Smbd" pitchFamily="18" charset="0"/>
                <a:ea typeface="Tahoma" pitchFamily="34" charset="0"/>
                <a:cs typeface="Tahoma" pitchFamily="34" charset="0"/>
              </a:rPr>
              <a:t>Костанайский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no Pro Smbd" pitchFamily="18" charset="0"/>
                <a:ea typeface="Tahoma" pitchFamily="34" charset="0"/>
                <a:cs typeface="Tahoma" pitchFamily="34" charset="0"/>
              </a:rPr>
              <a:t> государственный университет </a:t>
            </a:r>
            <a:endParaRPr lang="en-US" sz="2800" b="1" dirty="0" smtClean="0">
              <a:solidFill>
                <a:schemeClr val="accent5">
                  <a:lumMod val="50000"/>
                </a:schemeClr>
              </a:solidFill>
              <a:latin typeface="Arno Pro Smbd" pitchFamily="18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no Pro Smbd" pitchFamily="18" charset="0"/>
                <a:ea typeface="Tahoma" pitchFamily="34" charset="0"/>
                <a:cs typeface="Tahoma" pitchFamily="34" charset="0"/>
              </a:rPr>
              <a:t>имени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Arno Pro Smbd" pitchFamily="18" charset="0"/>
                <a:ea typeface="Tahoma" pitchFamily="34" charset="0"/>
                <a:cs typeface="Tahoma" pitchFamily="34" charset="0"/>
              </a:rPr>
              <a:t>А.Байтурсынова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no Pro Smbd" pitchFamily="18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Introduction to the University of Westminster (Russian Subtitles) русские субтитры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571604" y="1071546"/>
            <a:ext cx="7215238" cy="541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752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3"/>
          <p:cNvGrpSpPr/>
          <p:nvPr/>
        </p:nvGrpSpPr>
        <p:grpSpPr>
          <a:xfrm>
            <a:off x="142844" y="-1"/>
            <a:ext cx="214324" cy="6844256"/>
            <a:chOff x="142834" y="-1"/>
            <a:chExt cx="214324" cy="6844256"/>
          </a:xfrm>
        </p:grpSpPr>
        <p:pic>
          <p:nvPicPr>
            <p:cNvPr id="20" name="Picture 5" descr="F:\install\Документы\Буклет ЮФ\Эмблема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2432917" y="2575760"/>
              <a:ext cx="5365835" cy="214314"/>
            </a:xfrm>
            <a:prstGeom prst="rect">
              <a:avLst/>
            </a:prstGeom>
            <a:noFill/>
          </p:spPr>
        </p:pic>
        <p:pic>
          <p:nvPicPr>
            <p:cNvPr id="21" name="Picture 5" descr="F:\install\Документы\Буклет ЮФ\Эмблема.png"/>
            <p:cNvPicPr>
              <a:picLocks noChangeAspect="1" noChangeArrowheads="1"/>
            </p:cNvPicPr>
            <p:nvPr/>
          </p:nvPicPr>
          <p:blipFill>
            <a:blip r:embed="rId2" cstate="print"/>
            <a:srcRect l="72297"/>
            <a:stretch>
              <a:fillRect/>
            </a:stretch>
          </p:blipFill>
          <p:spPr bwMode="auto">
            <a:xfrm rot="5400000">
              <a:off x="-493219" y="5993879"/>
              <a:ext cx="1486429" cy="214324"/>
            </a:xfrm>
            <a:prstGeom prst="rect">
              <a:avLst/>
            </a:prstGeom>
            <a:noFill/>
          </p:spPr>
        </p:pic>
      </p:grpSp>
      <p:pic>
        <p:nvPicPr>
          <p:cNvPr id="26" name="Рисунок 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16632"/>
            <a:ext cx="1080120" cy="10801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32" y="4536504"/>
            <a:ext cx="9168408" cy="2132856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3538" algn="just"/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268760"/>
            <a:ext cx="8540070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>
              <a:spcAft>
                <a:spcPts val="600"/>
              </a:spcAft>
            </a:pP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Основные методы проведения </a:t>
            </a:r>
            <a:r>
              <a:rPr lang="ru-RU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профориентационной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работы:</a:t>
            </a:r>
            <a:endParaRPr lang="ru-RU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363538" algn="just">
              <a:spcAft>
                <a:spcPts val="600"/>
              </a:spcAf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Ориентация рекламы университета на основную аудиторию.</a:t>
            </a:r>
          </a:p>
          <a:p>
            <a:pPr indent="363538" algn="just">
              <a:spcAft>
                <a:spcPts val="600"/>
              </a:spcAf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Привлечение студентов и магистрантов к созданию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имиджевых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и рекламных материалов.</a:t>
            </a:r>
          </a:p>
          <a:p>
            <a:pPr indent="363538" algn="just">
              <a:spcAft>
                <a:spcPts val="600"/>
              </a:spcAf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Выпуск бюллетеней о результатах работы и достижениях университета.</a:t>
            </a:r>
          </a:p>
          <a:p>
            <a:pPr indent="363538" algn="just">
              <a:spcAft>
                <a:spcPts val="600"/>
              </a:spcAf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4. Активное использование современных информационных технологий и ресурсов:</a:t>
            </a:r>
          </a:p>
          <a:p>
            <a:pPr indent="363538" algn="just">
              <a:spcAft>
                <a:spcPts val="600"/>
              </a:spcAf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Прием в магистратуру и докторантуру через Интернет</a:t>
            </a:r>
          </a:p>
          <a:p>
            <a:pPr indent="363538" algn="just">
              <a:spcAft>
                <a:spcPts val="600"/>
              </a:spcAf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Подготовка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 выкладка в социальных сетях и на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YouTube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материалов о жизни университета (факультетов) и студенческой жизни.</a:t>
            </a:r>
          </a:p>
          <a:p>
            <a:pPr indent="363538" algn="just">
              <a:spcAft>
                <a:spcPts val="600"/>
              </a:spcAf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Создание «историй»о жизни студентов.</a:t>
            </a:r>
          </a:p>
          <a:p>
            <a:pPr indent="363538" algn="just">
              <a:spcAft>
                <a:spcPts val="600"/>
              </a:spcAf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Проведение виртуальных дней открытых дверей на сайте университета, в том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чсиле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по запросу для каждого абитуриента (студента).</a:t>
            </a:r>
          </a:p>
          <a:p>
            <a:pPr indent="363538" algn="just">
              <a:spcAft>
                <a:spcPts val="600"/>
              </a:spcAf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Интервью ведущих профессоров по актуальным вопросам на телевидении, в СМИ.</a:t>
            </a:r>
          </a:p>
          <a:p>
            <a:pPr indent="363538" algn="just">
              <a:spcAft>
                <a:spcPts val="600"/>
              </a:spcAf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Приглашение выдающихся личностей для проведения встреч со школьниками.</a:t>
            </a:r>
          </a:p>
          <a:p>
            <a:pPr indent="363538" algn="just">
              <a:spcAft>
                <a:spcPts val="600"/>
              </a:spcAft>
            </a:pP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05"/>
          <p:cNvSpPr>
            <a:spLocks noChangeArrowheads="1"/>
          </p:cNvSpPr>
          <p:nvPr/>
        </p:nvSpPr>
        <p:spPr bwMode="auto">
          <a:xfrm>
            <a:off x="1331640" y="116632"/>
            <a:ext cx="74888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Arno Pro Smbd" pitchFamily="18" charset="0"/>
                <a:ea typeface="Tahoma" pitchFamily="34" charset="0"/>
                <a:cs typeface="Tahoma" pitchFamily="34" charset="0"/>
              </a:rPr>
              <a:t>Костанайский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no Pro Smbd" pitchFamily="18" charset="0"/>
                <a:ea typeface="Tahoma" pitchFamily="34" charset="0"/>
                <a:cs typeface="Tahoma" pitchFamily="34" charset="0"/>
              </a:rPr>
              <a:t> государственный университет </a:t>
            </a:r>
            <a:endParaRPr lang="en-US" sz="2800" b="1" dirty="0" smtClean="0">
              <a:solidFill>
                <a:schemeClr val="accent5">
                  <a:lumMod val="50000"/>
                </a:schemeClr>
              </a:solidFill>
              <a:latin typeface="Arno Pro Smbd" pitchFamily="18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no Pro Smbd" pitchFamily="18" charset="0"/>
                <a:ea typeface="Tahoma" pitchFamily="34" charset="0"/>
                <a:cs typeface="Tahoma" pitchFamily="34" charset="0"/>
              </a:rPr>
              <a:t>имени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Arno Pro Smbd" pitchFamily="18" charset="0"/>
                <a:ea typeface="Tahoma" pitchFamily="34" charset="0"/>
                <a:cs typeface="Tahoma" pitchFamily="34" charset="0"/>
              </a:rPr>
              <a:t>А.Байтурсынова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no Pro Smbd" pitchFamily="18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52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3"/>
          <p:cNvGrpSpPr/>
          <p:nvPr/>
        </p:nvGrpSpPr>
        <p:grpSpPr>
          <a:xfrm>
            <a:off x="142844" y="-1"/>
            <a:ext cx="214324" cy="6844256"/>
            <a:chOff x="142834" y="-1"/>
            <a:chExt cx="214324" cy="6844256"/>
          </a:xfrm>
        </p:grpSpPr>
        <p:pic>
          <p:nvPicPr>
            <p:cNvPr id="20" name="Picture 5" descr="F:\install\Документы\Буклет ЮФ\Эмблема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2432917" y="2575760"/>
              <a:ext cx="5365835" cy="214314"/>
            </a:xfrm>
            <a:prstGeom prst="rect">
              <a:avLst/>
            </a:prstGeom>
            <a:noFill/>
          </p:spPr>
        </p:pic>
        <p:pic>
          <p:nvPicPr>
            <p:cNvPr id="21" name="Picture 5" descr="F:\install\Документы\Буклет ЮФ\Эмблема.png"/>
            <p:cNvPicPr>
              <a:picLocks noChangeAspect="1" noChangeArrowheads="1"/>
            </p:cNvPicPr>
            <p:nvPr/>
          </p:nvPicPr>
          <p:blipFill>
            <a:blip r:embed="rId2" cstate="print"/>
            <a:srcRect l="72297"/>
            <a:stretch>
              <a:fillRect/>
            </a:stretch>
          </p:blipFill>
          <p:spPr bwMode="auto">
            <a:xfrm rot="5400000">
              <a:off x="-493219" y="5993879"/>
              <a:ext cx="1486429" cy="214324"/>
            </a:xfrm>
            <a:prstGeom prst="rect">
              <a:avLst/>
            </a:prstGeom>
            <a:noFill/>
          </p:spPr>
        </p:pic>
      </p:grpSp>
      <p:pic>
        <p:nvPicPr>
          <p:cNvPr id="26" name="Рисунок 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16632"/>
            <a:ext cx="1080120" cy="10801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32" y="4536504"/>
            <a:ext cx="9168408" cy="2132856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3538" algn="just"/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268760"/>
            <a:ext cx="854007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>
              <a:spcAft>
                <a:spcPts val="600"/>
              </a:spcAft>
            </a:pP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Предложения по совершенствованию </a:t>
            </a:r>
            <a:r>
              <a:rPr lang="ru-RU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профориентационной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работы.</a:t>
            </a:r>
          </a:p>
          <a:p>
            <a:pPr indent="363538" algn="just">
              <a:spcAft>
                <a:spcPts val="300"/>
              </a:spcAft>
            </a:pP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Каждому 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факультету подобрать кандидатуры выдающихся выпускников и студентов 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отличников из различных районов </a:t>
            </a:r>
            <a:r>
              <a:rPr lang="ru-RU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Костанайской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области 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для интервью.</a:t>
            </a:r>
          </a:p>
          <a:p>
            <a:pPr indent="363538" algn="just">
              <a:spcAft>
                <a:spcPts val="300"/>
              </a:spcAf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Определение кандидатур для проведения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профориентационных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мероприятий в школах на основе оценки личностных качеств (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харизмы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ораторских способностей и т.д.).</a:t>
            </a:r>
          </a:p>
          <a:p>
            <a:pPr indent="363538" algn="just">
              <a:spcAft>
                <a:spcPts val="300"/>
              </a:spcAf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Организовать проведение систематической работы со школьниками наиболее опытными преподавателями и сотрудниками университета в форме:</a:t>
            </a:r>
          </a:p>
          <a:p>
            <a:pPr indent="363538" algn="just">
              <a:spcAft>
                <a:spcPts val="300"/>
              </a:spcAf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1) Проведения лекций на различные темы по школьным дисциплинам.</a:t>
            </a:r>
          </a:p>
          <a:p>
            <a:pPr indent="363538" algn="just">
              <a:spcAft>
                <a:spcPts val="300"/>
              </a:spcAf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2) Участия в олимпиадах и других школьных мероприятиях научного и интеллектуального характера в качестве членов жюри. </a:t>
            </a:r>
          </a:p>
          <a:p>
            <a:pPr indent="363538" algn="just">
              <a:spcAft>
                <a:spcPts val="300"/>
              </a:spcAf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3) Провести работу по достижению договоренности со школами о проведении лекций по профессиональному самоопределению «Школа молодого…(юриста, экономиста, программиста, энергетика и т.д.) с организацией экскурсий в университет (а по возможности на предприятия по специальности).</a:t>
            </a:r>
          </a:p>
          <a:p>
            <a:pPr indent="363538" algn="just">
              <a:spcAft>
                <a:spcPts val="300"/>
              </a:spcAf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Активизировать работу по привлечению школьников к участию в общеуниверситетских мероприятиях (например «Зимний балл») при проведении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дебатных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турниров, турниров КВН организовать участие школьников в рамках школьной лиги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05"/>
          <p:cNvSpPr>
            <a:spLocks noChangeArrowheads="1"/>
          </p:cNvSpPr>
          <p:nvPr/>
        </p:nvSpPr>
        <p:spPr bwMode="auto">
          <a:xfrm>
            <a:off x="1331640" y="116632"/>
            <a:ext cx="74888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Arno Pro Smbd" pitchFamily="18" charset="0"/>
                <a:ea typeface="Tahoma" pitchFamily="34" charset="0"/>
                <a:cs typeface="Tahoma" pitchFamily="34" charset="0"/>
              </a:rPr>
              <a:t>Костанайский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no Pro Smbd" pitchFamily="18" charset="0"/>
                <a:ea typeface="Tahoma" pitchFamily="34" charset="0"/>
                <a:cs typeface="Tahoma" pitchFamily="34" charset="0"/>
              </a:rPr>
              <a:t> государственный университет </a:t>
            </a:r>
            <a:endParaRPr lang="en-US" sz="2800" b="1" dirty="0" smtClean="0">
              <a:solidFill>
                <a:schemeClr val="accent5">
                  <a:lumMod val="50000"/>
                </a:schemeClr>
              </a:solidFill>
              <a:latin typeface="Arno Pro Smbd" pitchFamily="18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no Pro Smbd" pitchFamily="18" charset="0"/>
                <a:ea typeface="Tahoma" pitchFamily="34" charset="0"/>
                <a:cs typeface="Tahoma" pitchFamily="34" charset="0"/>
              </a:rPr>
              <a:t>имени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Arno Pro Smbd" pitchFamily="18" charset="0"/>
                <a:ea typeface="Tahoma" pitchFamily="34" charset="0"/>
                <a:cs typeface="Tahoma" pitchFamily="34" charset="0"/>
              </a:rPr>
              <a:t>А.Байтурсынова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no Pro Smbd" pitchFamily="18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52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1995</TotalTime>
  <Words>1092</Words>
  <Application>Microsoft Office PowerPoint</Application>
  <PresentationFormat>Экран (4:3)</PresentationFormat>
  <Paragraphs>172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kgu</dc:creator>
  <cp:lastModifiedBy>Odmin</cp:lastModifiedBy>
  <cp:revision>518</cp:revision>
  <cp:lastPrinted>2015-03-02T05:05:18Z</cp:lastPrinted>
  <dcterms:created xsi:type="dcterms:W3CDTF">2015-02-11T05:06:33Z</dcterms:created>
  <dcterms:modified xsi:type="dcterms:W3CDTF">2015-03-13T08:20:59Z</dcterms:modified>
</cp:coreProperties>
</file>