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60" r:id="rId4"/>
    <p:sldId id="265" r:id="rId5"/>
    <p:sldId id="267" r:id="rId6"/>
    <p:sldId id="274" r:id="rId7"/>
    <p:sldId id="268" r:id="rId8"/>
    <p:sldId id="271" r:id="rId9"/>
    <p:sldId id="272" r:id="rId10"/>
    <p:sldId id="273" r:id="rId11"/>
    <p:sldId id="275" r:id="rId12"/>
    <p:sldId id="276" r:id="rId13"/>
    <p:sldId id="277" r:id="rId14"/>
    <p:sldId id="278" r:id="rId15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166F0-92AE-458E-B9CE-9E857A3249EF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EF4A5-44B5-41FE-8C2C-2404903A0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EF4A5-44B5-41FE-8C2C-2404903A09A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EF4A5-44B5-41FE-8C2C-2404903A09A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BD2D4A-64E9-4258-9264-54D9E8654F52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06EEB-C257-4200-9FE3-3E0316BBCBAD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AE6CF-2FDC-4F90-902A-40CA7012724D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DBB36-56E4-43EF-8E55-9C02DC341B6F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17D53-A415-491D-8B48-6F29D847D10D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C4CFA-04A5-4A3D-8059-02B7C2A4FEBF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C8602-A363-4631-8FE1-E23CAEB53EAB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B5ED2-FC20-4FA6-851E-13C3B18E3AE8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E48CD-9557-4709-87A8-1AD0A476C533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A7DC3E-23A7-4B68-90C0-5DD4A7C7DD2A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77ED4B-F0B2-48C3-9595-09083EA53E49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9688A1-4B38-4EA1-8EF3-01A18AF8D0AE}" type="datetime1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совершенствовании модульных образовательных программ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                                   Ученый совет</a:t>
            </a:r>
          </a:p>
          <a:p>
            <a:pPr algn="just"/>
            <a:r>
              <a:rPr lang="ru-RU" b="1" dirty="0" smtClean="0"/>
              <a:t>                                      20.03.2015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000108"/>
          <a:ext cx="7651371" cy="5475484"/>
        </p:xfrm>
        <a:graphic>
          <a:graphicData uri="http://schemas.openxmlformats.org/drawingml/2006/table">
            <a:tbl>
              <a:tblPr/>
              <a:tblGrid>
                <a:gridCol w="357908"/>
                <a:gridCol w="759463"/>
                <a:gridCol w="480120"/>
                <a:gridCol w="727997"/>
                <a:gridCol w="2240019"/>
                <a:gridCol w="148401"/>
                <a:gridCol w="130942"/>
                <a:gridCol w="130942"/>
                <a:gridCol w="126577"/>
                <a:gridCol w="148401"/>
                <a:gridCol w="148401"/>
                <a:gridCol w="157130"/>
                <a:gridCol w="178954"/>
                <a:gridCol w="144036"/>
                <a:gridCol w="165860"/>
                <a:gridCol w="165860"/>
                <a:gridCol w="180045"/>
                <a:gridCol w="180045"/>
                <a:gridCol w="180045"/>
                <a:gridCol w="180045"/>
                <a:gridCol w="180045"/>
                <a:gridCol w="180045"/>
                <a:gridCol w="180045"/>
                <a:gridCol w="180045"/>
              </a:tblGrid>
              <a:tr h="33221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 Cyr"/>
                        </a:rPr>
                        <a:t>Модуль коды/ Код модуля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 Cyr"/>
                        </a:rPr>
                        <a:t>Модуль </a:t>
                      </a:r>
                      <a:r>
                        <a:rPr lang="ru-RU" sz="900" b="0" i="0" u="none" strike="noStrike" dirty="0" err="1">
                          <a:latin typeface="Arial Cyr"/>
                        </a:rPr>
                        <a:t>атауы</a:t>
                      </a:r>
                      <a:r>
                        <a:rPr lang="ru-RU" sz="900" b="0" i="0" u="none" strike="noStrike" dirty="0">
                          <a:latin typeface="Arial Cyr"/>
                        </a:rPr>
                        <a:t>/ Наименование  модуля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 Cyr"/>
                        </a:rPr>
                        <a:t>Цикл/Компонент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latin typeface="Arial Cyr"/>
                        </a:rPr>
                        <a:t>Пән </a:t>
                      </a:r>
                      <a:r>
                        <a:rPr lang="ru-RU" sz="900" b="0" i="0" u="none" strike="noStrike" dirty="0">
                          <a:latin typeface="Arial Cyr"/>
                        </a:rPr>
                        <a:t>коды/                      Код дисциплины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 Cyr"/>
                        </a:rPr>
                        <a:t>  </a:t>
                      </a:r>
                      <a:r>
                        <a:rPr lang="ru-RU" sz="900" b="0" i="0" u="none" strike="noStrike" dirty="0" err="1">
                          <a:latin typeface="Arial Cyr"/>
                        </a:rPr>
                        <a:t>Пән атауы</a:t>
                      </a:r>
                      <a:r>
                        <a:rPr lang="ru-RU" sz="900" b="0" i="0" u="none" strike="noStrike" dirty="0">
                          <a:latin typeface="Arial Cyr"/>
                        </a:rPr>
                        <a:t>/                                                                                                                                                                    Наименование дисциплины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Оқу тілі/ Язык изучения </a:t>
                      </a:r>
                    </a:p>
                  </a:txBody>
                  <a:tcPr marL="3955" marR="3955" marT="39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Кредит саны /                                                                Число кредитов kz</a:t>
                      </a:r>
                    </a:p>
                  </a:txBody>
                  <a:tcPr marL="3955" marR="3955" marT="39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latin typeface="Arial Cyr"/>
                        </a:rPr>
                        <a:t>ECTS</a:t>
                      </a:r>
                    </a:p>
                  </a:txBody>
                  <a:tcPr marL="3955" marR="3955" marT="39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Бақылау нысаны / Форма контроля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Студенттің сағат бойынша жұмыс уақытының бюджеті,  /  Бюджет рабочего времени студента в часах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Курс және академиялық кезең бойынша кредиттердің бөлінуі                                                                                 / Распределение кредитов по академическим периодам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Емтихан / Экзамен</a:t>
                      </a:r>
                    </a:p>
                  </a:txBody>
                  <a:tcPr marL="3955" marR="3955" marT="39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Курстық жұмыс/                                      Курсовая работа</a:t>
                      </a:r>
                    </a:p>
                  </a:txBody>
                  <a:tcPr marL="3955" marR="3955" marT="39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Барлығы / Всего</a:t>
                      </a:r>
                    </a:p>
                  </a:txBody>
                  <a:tcPr marL="3955" marR="3955" marT="39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Ауд. жұмыс / Ауд.работа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ООӨЖ  /  СРОП</a:t>
                      </a:r>
                    </a:p>
                  </a:txBody>
                  <a:tcPr marL="3955" marR="3955" marT="39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ОӨЖ   /   СРО</a:t>
                      </a:r>
                    </a:p>
                  </a:txBody>
                  <a:tcPr marL="3955" marR="3955" marT="39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1 курс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2 курс 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3 курс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4 курс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400" b="0" i="0" u="none" strike="noStrike">
                          <a:latin typeface="Arial Cyr"/>
                        </a:rPr>
                        <a:t>Барлық ауд. сағаты/ Всего ауд. часов</a:t>
                      </a:r>
                    </a:p>
                  </a:txBody>
                  <a:tcPr marL="3955" marR="3955" marT="39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оның ішінде /        в том числе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1 кезең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2 кезең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3 кезең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4 кезең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5 кезең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6 кезең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7 кезең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8 кезең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практ. сабақ / практ. занят</a:t>
                      </a:r>
                    </a:p>
                  </a:txBody>
                  <a:tcPr marL="3955" marR="3955" marT="39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зерт. (студ) сабақ / лаб. (студ.) занят.</a:t>
                      </a:r>
                    </a:p>
                  </a:txBody>
                  <a:tcPr marL="3955" marR="3955" marT="39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Кезеңдегі апталар / Недель в периоде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latin typeface="Arial Cyr"/>
                        </a:rPr>
                        <a:t>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4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5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6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7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8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9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11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12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13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14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16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17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18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19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20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21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 Cyr"/>
                        </a:rPr>
                        <a:t>22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Общие модули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Minv_01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Социально-исторический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КТ/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IK 1105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Қазақстан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тарихы / История Казахстана / 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25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65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latin typeface="Arial"/>
                        </a:rPr>
                        <a:t>Ale/Soc </a:t>
                      </a:r>
                      <a:r>
                        <a:rPr lang="en-US" sz="800" b="0" i="0" u="none" strike="noStrike" dirty="0" smtClean="0">
                          <a:latin typeface="Arial"/>
                        </a:rPr>
                        <a:t>1108</a:t>
                      </a:r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err="1">
                          <a:latin typeface="Arial"/>
                        </a:rPr>
                        <a:t>Әле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y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меттану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 / Социология / 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Sociology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20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40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latin typeface="Arial"/>
                        </a:rPr>
                        <a:t>Итого по 1 модулю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75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75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latin typeface="Arial"/>
                        </a:rPr>
                        <a:t>65</a:t>
                      </a:r>
                      <a:endParaRPr lang="ru-RU" sz="500" b="1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latin typeface="Arial"/>
                        </a:rPr>
                        <a:t>105</a:t>
                      </a:r>
                      <a:endParaRPr lang="ru-RU" sz="500" b="1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5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Minv_02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Философско-религиозные и политические аспекты общества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err="1">
                          <a:latin typeface="Arial"/>
                        </a:rPr>
                        <a:t>Fil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/Phil </a:t>
                      </a:r>
                      <a:r>
                        <a:rPr lang="en-US" sz="800" b="0" i="0" u="none" strike="noStrike" dirty="0" smtClean="0">
                          <a:latin typeface="Arial"/>
                        </a:rPr>
                        <a:t>1110</a:t>
                      </a:r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Arial"/>
                        </a:rPr>
                        <a:t>Философия / 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Philosophy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25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65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err="1">
                          <a:latin typeface="Arial"/>
                        </a:rPr>
                        <a:t>Saya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/</a:t>
                      </a:r>
                      <a:r>
                        <a:rPr lang="en-US" sz="800" b="0" i="0" u="none" strike="noStrike" dirty="0" err="1">
                          <a:latin typeface="Arial"/>
                        </a:rPr>
                        <a:t>Pol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/PS </a:t>
                      </a:r>
                      <a:r>
                        <a:rPr lang="en-US" sz="800" b="0" i="0" u="none" strike="noStrike" dirty="0" smtClean="0">
                          <a:latin typeface="Arial"/>
                        </a:rPr>
                        <a:t>1107</a:t>
                      </a:r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"/>
                        </a:rPr>
                        <a:t>Саясаттану / Политология / </a:t>
                      </a:r>
                      <a:r>
                        <a:rPr lang="en-US" sz="800" b="0" i="0" u="none" strike="noStrike">
                          <a:latin typeface="Arial"/>
                        </a:rPr>
                        <a:t>Political science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1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20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40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БП/ТК      БД/КВ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DDKN/ RORB/                 RSBRS 1212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err="1">
                          <a:latin typeface="Arial"/>
                        </a:rPr>
                        <a:t>Дінтану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және діни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қауіпсіздік негіздері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 / Религиоведение и основы религиозной безопасности/ 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Religion studies and </a:t>
                      </a:r>
                      <a:r>
                        <a:rPr lang="en-US" sz="800" b="0" i="0" u="none" strike="noStrike" dirty="0" err="1">
                          <a:latin typeface="Arial"/>
                        </a:rPr>
                        <a:t>basik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 of religious </a:t>
                      </a:r>
                      <a:r>
                        <a:rPr lang="en-US" sz="800" b="0" i="0" u="none" strike="noStrike" dirty="0" err="1">
                          <a:latin typeface="Arial"/>
                        </a:rPr>
                        <a:t>safeti</a:t>
                      </a:r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20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40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latin typeface="Arial"/>
                        </a:rPr>
                        <a:t>Итого по 2 модулю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7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315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105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105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78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132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7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2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Minv_03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latin typeface="Arial"/>
                        </a:rPr>
                        <a:t>Общие дисциплины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Arial"/>
                        </a:rPr>
                        <a:t>Е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TN/OET/BET 1105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err="1">
                          <a:latin typeface="Arial"/>
                        </a:rPr>
                        <a:t>Экономикалық теорияның негіздері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/Основы экономической теории/ 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Basics of Economic Theory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 </a:t>
                      </a:r>
                      <a:r>
                        <a:rPr lang="ru-RU" sz="500" b="0" i="0" u="none" strike="noStrike" dirty="0" smtClean="0">
                          <a:latin typeface="Arial"/>
                        </a:rPr>
                        <a:t>1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20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40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 Cyr"/>
                        </a:rPr>
                        <a:t>2</a:t>
                      </a:r>
                      <a:endParaRPr lang="ru-RU" sz="500" b="0" i="0" u="none" strike="noStrike" dirty="0">
                        <a:latin typeface="Arial Cyr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latin typeface="Arial"/>
                        </a:rPr>
                        <a:t>KN/OP/BL 1106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latin typeface="Arial"/>
                        </a:rPr>
                        <a:t>Құқық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dirty="0" err="1">
                          <a:latin typeface="Arial"/>
                        </a:rPr>
                        <a:t>негіздері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  / </a:t>
                      </a:r>
                      <a:r>
                        <a:rPr lang="en-US" sz="800" b="0" i="0" u="none" strike="noStrike" dirty="0" err="1">
                          <a:latin typeface="Arial"/>
                        </a:rPr>
                        <a:t>Основы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 права /  Basics of law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 </a:t>
                      </a:r>
                      <a:r>
                        <a:rPr lang="ru-RU" sz="500" b="0" i="0" u="none" strike="noStrike" dirty="0" smtClean="0">
                          <a:latin typeface="Arial"/>
                        </a:rPr>
                        <a:t>1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20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40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  <a:r>
                        <a:rPr lang="ru-RU" sz="500" b="0" i="0" u="none" strike="noStrike" dirty="0" smtClean="0">
                          <a:latin typeface="Arial Cyr"/>
                        </a:rPr>
                        <a:t>2</a:t>
                      </a:r>
                      <a:endParaRPr lang="ru-RU" sz="500" b="0" i="0" u="none" strike="noStrike" dirty="0">
                        <a:latin typeface="Arial Cyr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err="1">
                          <a:latin typeface="Arial"/>
                        </a:rPr>
                        <a:t>Inf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/ CS  1101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Arial"/>
                        </a:rPr>
                        <a:t>Информатика /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Computer Science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1</a:t>
                      </a:r>
                      <a:r>
                        <a:rPr lang="ru-RU" sz="5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  <a:r>
                        <a:rPr lang="ru-RU" sz="500" b="0" i="0" u="none" strike="noStrike" dirty="0" smtClean="0">
                          <a:latin typeface="Arial Cyr"/>
                        </a:rPr>
                        <a:t>3</a:t>
                      </a:r>
                      <a:endParaRPr lang="ru-RU" sz="500" b="0" i="0" u="none" strike="noStrike" dirty="0">
                        <a:latin typeface="Arial Cyr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latin typeface="Arial"/>
                        </a:rPr>
                        <a:t>AOK/OBZh/BLS 1102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err="1">
                          <a:latin typeface="Arial"/>
                        </a:rPr>
                        <a:t>Өмір қауіпсіздік негіздері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 / Основы безопасности жизнедеятельности / 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Basics of Life Safety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 </a:t>
                      </a:r>
                      <a:r>
                        <a:rPr lang="ru-RU" sz="500" b="0" i="0" u="none" strike="noStrike" dirty="0" smtClean="0">
                          <a:latin typeface="Arial"/>
                        </a:rPr>
                        <a:t>1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20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40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  <a:r>
                        <a:rPr lang="ru-RU" sz="500" b="0" i="0" u="none" strike="noStrike" dirty="0" smtClean="0">
                          <a:latin typeface="Arial Cyr"/>
                        </a:rPr>
                        <a:t>2</a:t>
                      </a:r>
                      <a:endParaRPr lang="ru-RU" sz="500" b="0" i="0" u="none" strike="noStrike" dirty="0">
                        <a:latin typeface="Arial Cyr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latin typeface="Arial"/>
                        </a:rPr>
                        <a:t>ETD/EUR/ESD 1103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Arial"/>
                        </a:rPr>
                        <a:t>Экология 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және тұрақты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даму / Экология и устойчивое развитие / 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Ecology and sustainable development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1</a:t>
                      </a:r>
                      <a:r>
                        <a:rPr lang="ru-RU" sz="5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20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"/>
                        </a:rPr>
                        <a:t>40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 Cyr"/>
                        </a:rPr>
                        <a:t>2</a:t>
                      </a:r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latin typeface="Arial"/>
                        </a:rPr>
                        <a:t>Итого по 3 модулю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17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495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165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204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  <a:r>
                        <a:rPr lang="ru-RU" sz="500" b="0" i="0" u="none" strike="noStrike" dirty="0" smtClean="0">
                          <a:latin typeface="Arial Cyr"/>
                        </a:rPr>
                        <a:t>11</a:t>
                      </a:r>
                      <a:endParaRPr lang="ru-RU" sz="500" b="0" i="0" u="none" strike="noStrike" dirty="0">
                        <a:latin typeface="Arial Cyr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Arial"/>
                        </a:rPr>
                        <a:t>О</a:t>
                      </a:r>
                      <a:r>
                        <a:rPr lang="en-US" sz="800" b="1" i="0" u="none" strike="noStrike" dirty="0">
                          <a:latin typeface="Arial"/>
                        </a:rPr>
                        <a:t>Minv_04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latin typeface="Arial"/>
                        </a:rPr>
                        <a:t>Қазақ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(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орыс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) 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тілі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 / Казахский (русский) язык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latin typeface="Arial"/>
                        </a:rPr>
                        <a:t>OT/</a:t>
                      </a:r>
                      <a:r>
                        <a:rPr lang="en-US" sz="800" b="0" i="0" u="none" strike="noStrike" dirty="0" err="1">
                          <a:latin typeface="Arial"/>
                        </a:rPr>
                        <a:t>KYa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/KL 1104(1)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err="1">
                          <a:latin typeface="Arial"/>
                        </a:rPr>
                        <a:t>Қазақ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(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орыс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) 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тілі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 / Казахский (русский) язык / </a:t>
                      </a:r>
                      <a:r>
                        <a:rPr lang="en-US" sz="800" b="0" i="0" u="none" strike="noStrike" dirty="0" err="1">
                          <a:latin typeface="Arial"/>
                        </a:rPr>
                        <a:t>Kasakh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 (Russian) Language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 </a:t>
                      </a:r>
                      <a:r>
                        <a:rPr lang="ru-RU" sz="500" b="0" i="0" u="none" strike="noStrike" dirty="0" smtClean="0">
                          <a:latin typeface="Arial"/>
                        </a:rPr>
                        <a:t>1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 Cyr"/>
                        </a:rPr>
                        <a:t>3</a:t>
                      </a:r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ЖБП /МК    ООД/ОК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latin typeface="Arial"/>
                        </a:rPr>
                        <a:t>OT/</a:t>
                      </a:r>
                      <a:r>
                        <a:rPr lang="en-US" sz="800" b="0" i="0" u="none" strike="noStrike" dirty="0" err="1">
                          <a:latin typeface="Arial"/>
                        </a:rPr>
                        <a:t>KYa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/KL 1104 (2)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err="1">
                          <a:latin typeface="Arial"/>
                        </a:rPr>
                        <a:t>Қазақ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(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орыс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) </a:t>
                      </a:r>
                      <a:r>
                        <a:rPr lang="ru-RU" sz="800" b="0" i="0" u="none" strike="noStrike" dirty="0" err="1">
                          <a:latin typeface="Arial"/>
                        </a:rPr>
                        <a:t>тілі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 / Казахский (русский) язык / </a:t>
                      </a:r>
                      <a:r>
                        <a:rPr lang="en-US" sz="800" b="0" i="0" u="none" strike="noStrike" dirty="0" err="1">
                          <a:latin typeface="Arial"/>
                        </a:rPr>
                        <a:t>Kasakh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 (Russian) Language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 </a:t>
                      </a:r>
                      <a:r>
                        <a:rPr lang="ru-RU" sz="500" b="0" i="0" u="none" strike="noStrike" dirty="0" smtClean="0">
                          <a:latin typeface="Arial"/>
                        </a:rPr>
                        <a:t>2</a:t>
                      </a:r>
                      <a:endParaRPr lang="ru-RU" sz="500" b="0" i="0" u="none" strike="noStrike" dirty="0">
                        <a:latin typeface="Arial"/>
                      </a:endParaRP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 Cyr"/>
                        </a:rPr>
                        <a:t>3</a:t>
                      </a:r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latin typeface="Arial"/>
                        </a:rPr>
                        <a:t>Итого по 4 модулю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9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270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90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90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60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Arial"/>
                        </a:rPr>
                        <a:t>120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 Cyr"/>
                        </a:rPr>
                        <a:t>3</a:t>
                      </a:r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latin typeface="Arial Cyr"/>
                        </a:rPr>
                        <a:t>3</a:t>
                      </a:r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3955" marR="3955" marT="3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Форма учебного плана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1) название образовательной программы;</a:t>
            </a:r>
          </a:p>
          <a:p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2) уровень образовательной программы: (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бакалавриат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/магистратура/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PhD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докторантура);</a:t>
            </a:r>
          </a:p>
          <a:p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3) паспорт образовательной программы, а также ключевые компетенции, которыми должны овладеть выпускники образовательные программы</a:t>
            </a:r>
          </a:p>
          <a:p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4) содержание образовательной программы в рамках видов модулей с указанием в разрезе каждого модуля формируемые компетенций, объем в казахстанских кредитах и в кредитах ECTS, период изучения, компоненты модуля (код и название составляющих модуля (дисциплин, практик и т.п.), циклы дисциплин ООД, БД, ПД, принадлежность обязательному компоненту или компоненту по выбору, количество кредитов и форма контроля относительной каждой составляющей модуля);</a:t>
            </a:r>
          </a:p>
          <a:p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5) сводная таблица, отражающая объем освоенных кредитов в разрезе модулей образовательной программы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Структура модульной образовательной программы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1) перечень целей и задач учебной дисциплины;</a:t>
            </a:r>
          </a:p>
          <a:p>
            <a:endParaRPr lang="ru-RU" dirty="0" smtClean="0"/>
          </a:p>
          <a:p>
            <a:r>
              <a:rPr lang="ru-RU" dirty="0" smtClean="0"/>
              <a:t>2) требования к подготовленности (компетенциям) обучающихся «на входе» и по окончании освоения дисциплины (</a:t>
            </a:r>
            <a:r>
              <a:rPr lang="ru-RU" dirty="0" err="1" smtClean="0"/>
              <a:t>пререквизиты</a:t>
            </a:r>
            <a:r>
              <a:rPr lang="ru-RU" dirty="0" smtClean="0"/>
              <a:t> и </a:t>
            </a:r>
            <a:r>
              <a:rPr lang="ru-RU" dirty="0" err="1" smtClean="0"/>
              <a:t>постреквизиты</a:t>
            </a:r>
            <a:r>
              <a:rPr lang="ru-RU" dirty="0" smtClean="0"/>
              <a:t>);</a:t>
            </a:r>
          </a:p>
          <a:p>
            <a:endParaRPr lang="ru-RU" dirty="0" smtClean="0"/>
          </a:p>
          <a:p>
            <a:r>
              <a:rPr lang="ru-RU" dirty="0" smtClean="0"/>
              <a:t>3) характеристики каждого модуля дисциплины (перечень модульных единиц, то есть тем с их кратким содержанием, планы семинарских и лабораторно-практических занятий, темы и вопросы самостоятельной работы студентов, в том числе, под руководством преподавателя, график выполнения и сдачи заданий);</a:t>
            </a:r>
          </a:p>
          <a:p>
            <a:endParaRPr lang="ru-RU" dirty="0" smtClean="0"/>
          </a:p>
          <a:p>
            <a:r>
              <a:rPr lang="ru-RU" dirty="0" smtClean="0"/>
              <a:t>4) краткую организационно-методическую характеристику (основные формы и методы обучения и контроля учебных достижений, требования преподавателя, политика и процедуры курса);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5) систему оценки результатов учебных достижений обучающихся.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Модульная учебная программа включает в себя: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7829576" cy="3376432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контроль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500174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Комплексный экзамен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2066" y="1500174"/>
            <a:ext cx="3500462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Экзамены по каждой дисциплине, входящей в модуль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2285992"/>
            <a:ext cx="421484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в программу включаются вопросы по основному компоненту, а по другим компонентам формой итогового контроля является реферат, или эссе, или курсовая работа (проект).</a:t>
            </a:r>
          </a:p>
          <a:p>
            <a:r>
              <a:rPr lang="ru-RU" sz="1200" dirty="0" smtClean="0"/>
              <a:t>При комплексном экзамене подводится оценка как по модулю в целом, так и по каждому ее компоненту - учебной дисциплине отдельно.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4429132"/>
            <a:ext cx="8286808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Условием для получения кредитов по модулю является выполнение всех видов работ по каждому компоненту и положительная оценка по итоговому контролю.</a:t>
            </a:r>
          </a:p>
          <a:p>
            <a:r>
              <a:rPr lang="ru-RU" sz="1400" dirty="0" smtClean="0"/>
              <a:t>В случае, если при неудовлетворительной оценке итогового контроля по модулю в целом, обучающийся имеет положительные оценки по отдельным ее компонентам - учебным дисциплинам, то они </a:t>
            </a:r>
            <a:r>
              <a:rPr lang="ru-RU" sz="1400" dirty="0" err="1" smtClean="0"/>
              <a:t>перезачитываются</a:t>
            </a:r>
            <a:r>
              <a:rPr lang="ru-RU" sz="1400" dirty="0" smtClean="0"/>
              <a:t>. В последующем эти дисциплины обучающийся не изучает.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6825" y="2967335"/>
            <a:ext cx="8770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gray">
          <a:xfrm>
            <a:off x="0" y="214313"/>
            <a:ext cx="9144000" cy="785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Алгоритм  формирования  модульных образовательных программ  на базе компетентностной модели </a:t>
            </a:r>
            <a:endParaRPr lang="en-US" sz="2000" b="1">
              <a:solidFill>
                <a:srgbClr val="FF0000"/>
              </a:solidFill>
            </a:endParaRPr>
          </a:p>
        </p:txBody>
      </p:sp>
      <p:pic>
        <p:nvPicPr>
          <p:cNvPr id="307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15\Pictures\Для презентации по ГПИИР-2\kgu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786182" y="1142984"/>
            <a:ext cx="1654980" cy="107157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29698" name="Picture 2" descr="G:\Ректор\student-image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1214422"/>
            <a:ext cx="1571635" cy="1111229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4000500" y="2071688"/>
            <a:ext cx="1143000" cy="357187"/>
          </a:xfrm>
          <a:prstGeom prst="roundRect">
            <a:avLst/>
          </a:prstGeom>
          <a:solidFill>
            <a:schemeClr val="tx2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ВУЗ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29438" y="1928813"/>
            <a:ext cx="1571625" cy="428625"/>
          </a:xfrm>
          <a:prstGeom prst="roundRect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Абитуриент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63" y="2857500"/>
            <a:ext cx="5143500" cy="357188"/>
          </a:xfrm>
          <a:prstGeom prst="roundRect">
            <a:avLst/>
          </a:prstGeom>
          <a:solidFill>
            <a:schemeClr val="tx2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Комитеты по учебным планам и программам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5750" y="3643313"/>
            <a:ext cx="1714500" cy="755650"/>
          </a:xfrm>
          <a:prstGeom prst="roundRect">
            <a:avLst/>
          </a:prstGeom>
          <a:solidFill>
            <a:schemeClr val="tx2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Определение компетенций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43188" y="3643313"/>
            <a:ext cx="1643062" cy="755650"/>
          </a:xfrm>
          <a:prstGeom prst="roundRect">
            <a:avLst/>
          </a:prstGeom>
          <a:solidFill>
            <a:schemeClr val="tx2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Разработка программ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29188" y="3643313"/>
            <a:ext cx="1500187" cy="755650"/>
          </a:xfrm>
          <a:prstGeom prst="roundRect">
            <a:avLst/>
          </a:prstGeom>
          <a:solidFill>
            <a:schemeClr val="tx2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Экспертиза</a:t>
            </a:r>
          </a:p>
        </p:txBody>
      </p:sp>
      <p:pic>
        <p:nvPicPr>
          <p:cNvPr id="25" name="Picture 11" descr="C:\Users\15\Pictures\Для презентации по ГПИИР-2\2014-11-15_170818.jpg"/>
          <p:cNvPicPr>
            <a:picLocks noChangeAspect="1" noChangeArrowheads="1"/>
          </p:cNvPicPr>
          <p:nvPr/>
        </p:nvPicPr>
        <p:blipFill>
          <a:blip r:embed="rId5" cstate="print"/>
          <a:srcRect l="18500" t="15079" r="39566" b="37959"/>
          <a:stretch>
            <a:fillRect/>
          </a:stretch>
        </p:blipFill>
        <p:spPr bwMode="auto">
          <a:xfrm>
            <a:off x="214282" y="5214950"/>
            <a:ext cx="1285884" cy="901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1" name="Picture 5" descr="G:\Ректор\i.jpeg"/>
          <p:cNvPicPr>
            <a:picLocks noChangeAspect="1" noChangeArrowheads="1"/>
          </p:cNvPicPr>
          <p:nvPr/>
        </p:nvPicPr>
        <p:blipFill>
          <a:blip r:embed="rId6"/>
          <a:srcRect r="21254"/>
          <a:stretch>
            <a:fillRect/>
          </a:stretch>
        </p:blipFill>
        <p:spPr bwMode="auto">
          <a:xfrm>
            <a:off x="2285984" y="5143512"/>
            <a:ext cx="1356004" cy="9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0" name="Picture 4" descr="G:\Ректор\image7865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7" y="5357826"/>
            <a:ext cx="1345514" cy="9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1000125" y="4857750"/>
            <a:ext cx="1928813" cy="755650"/>
          </a:xfrm>
          <a:prstGeom prst="roundRect">
            <a:avLst/>
          </a:prstGeom>
          <a:solidFill>
            <a:schemeClr val="tx2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Инновационные предприятия</a:t>
            </a:r>
          </a:p>
        </p:txBody>
      </p:sp>
      <p:pic>
        <p:nvPicPr>
          <p:cNvPr id="27" name="Picture 2" descr="http://ksu.edu.kz/images/ksu/Education/ak_mob_girl.jpg"/>
          <p:cNvPicPr>
            <a:picLocks noChangeAspect="1" noChangeArrowheads="1"/>
          </p:cNvPicPr>
          <p:nvPr/>
        </p:nvPicPr>
        <p:blipFill>
          <a:blip r:embed="rId8">
            <a:extLst/>
          </a:blip>
          <a:srcRect b="50368"/>
          <a:stretch>
            <a:fillRect/>
          </a:stretch>
        </p:blipFill>
        <p:spPr bwMode="auto">
          <a:xfrm>
            <a:off x="5572132" y="5143512"/>
            <a:ext cx="1332630" cy="90000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29702" name="Picture 6" descr="G:\Ректор\bologna_nettuno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28" y="5357826"/>
            <a:ext cx="1199999" cy="9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3" name="Picture 7" descr="G:\Ректор\path_8577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6182" y="5214950"/>
            <a:ext cx="1350565" cy="9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4286250" y="4857750"/>
            <a:ext cx="2000250" cy="755650"/>
          </a:xfrm>
          <a:prstGeom prst="roundRect">
            <a:avLst/>
          </a:prstGeom>
          <a:solidFill>
            <a:schemeClr val="tx2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Зарубежные вузы</a:t>
            </a:r>
          </a:p>
        </p:txBody>
      </p:sp>
      <p:sp>
        <p:nvSpPr>
          <p:cNvPr id="30" name="Нашивка 29"/>
          <p:cNvSpPr/>
          <p:nvPr/>
        </p:nvSpPr>
        <p:spPr>
          <a:xfrm>
            <a:off x="2214563" y="3929063"/>
            <a:ext cx="214312" cy="21431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4500563" y="3929063"/>
            <a:ext cx="214312" cy="21431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4543425" y="2455863"/>
            <a:ext cx="107950" cy="35718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4" name="Стрелка вниз 33"/>
          <p:cNvSpPr/>
          <p:nvPr/>
        </p:nvSpPr>
        <p:spPr>
          <a:xfrm flipV="1">
            <a:off x="3429000" y="4429125"/>
            <a:ext cx="71438" cy="2143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571625" y="4643438"/>
            <a:ext cx="3929063" cy="158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 вниз 39"/>
          <p:cNvSpPr/>
          <p:nvPr/>
        </p:nvSpPr>
        <p:spPr>
          <a:xfrm flipV="1">
            <a:off x="1563688" y="4413250"/>
            <a:ext cx="71437" cy="2143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1" name="Стрелка вниз 40"/>
          <p:cNvSpPr/>
          <p:nvPr/>
        </p:nvSpPr>
        <p:spPr>
          <a:xfrm flipV="1">
            <a:off x="5432425" y="4414838"/>
            <a:ext cx="73025" cy="21431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1963737" y="4751388"/>
            <a:ext cx="214313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894263" y="4749800"/>
            <a:ext cx="214312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трелка вниз 44"/>
          <p:cNvSpPr/>
          <p:nvPr/>
        </p:nvSpPr>
        <p:spPr>
          <a:xfrm>
            <a:off x="1071563" y="3243263"/>
            <a:ext cx="71437" cy="35718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6" name="Стрелка вниз 45"/>
          <p:cNvSpPr/>
          <p:nvPr/>
        </p:nvSpPr>
        <p:spPr>
          <a:xfrm>
            <a:off x="3382963" y="3235325"/>
            <a:ext cx="71437" cy="3571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7" name="Стрелка вниз 46"/>
          <p:cNvSpPr/>
          <p:nvPr/>
        </p:nvSpPr>
        <p:spPr>
          <a:xfrm rot="16200000">
            <a:off x="3309937" y="1724026"/>
            <a:ext cx="157163" cy="107156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896100" y="3384550"/>
            <a:ext cx="2098675" cy="1143000"/>
          </a:xfrm>
          <a:prstGeom prst="roundRect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Образовательная программа</a:t>
            </a:r>
          </a:p>
        </p:txBody>
      </p:sp>
      <p:sp>
        <p:nvSpPr>
          <p:cNvPr id="50" name="Нашивка 49"/>
          <p:cNvSpPr/>
          <p:nvPr/>
        </p:nvSpPr>
        <p:spPr>
          <a:xfrm>
            <a:off x="6572250" y="3929063"/>
            <a:ext cx="214313" cy="21431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 rot="5400000">
            <a:off x="7354888" y="2932113"/>
            <a:ext cx="863600" cy="0"/>
          </a:xfrm>
          <a:prstGeom prst="straightConnector1">
            <a:avLst/>
          </a:prstGeom>
          <a:ln w="63500">
            <a:solidFill>
              <a:schemeClr val="tx1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142875" y="1928813"/>
            <a:ext cx="2643188" cy="571500"/>
          </a:xfrm>
          <a:prstGeom prst="roundRect">
            <a:avLst/>
          </a:prstGeom>
          <a:solidFill>
            <a:schemeClr val="tx2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Государство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</a:rPr>
              <a:t>(заказ, финансирование</a:t>
            </a:r>
            <a:r>
              <a:rPr lang="ru-RU" sz="1400" dirty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В Болонском процессе: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Модуль</a:t>
            </a:r>
            <a:r>
              <a:rPr lang="ru-RU" dirty="0" smtClean="0"/>
              <a:t> – относительно самостоятельная (логически завершенная) часть образовательной программы, отвечающая за формирование определенной компетенции или группы родственных компетенций</a:t>
            </a:r>
          </a:p>
          <a:p>
            <a:endParaRPr lang="ru-RU" dirty="0" smtClean="0"/>
          </a:p>
          <a:p>
            <a:r>
              <a:rPr lang="ru-RU" b="1" dirty="0" smtClean="0"/>
              <a:t>Модульная образовательная программа </a:t>
            </a:r>
            <a:r>
              <a:rPr lang="ru-RU" dirty="0" smtClean="0"/>
              <a:t>– совокупность и последовательность модулей, направленная на овладение компетенциями, необходимыми для присвоения определенной квалификации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Базовые подходы: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687" y="785794"/>
          <a:ext cx="8858313" cy="5982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068"/>
                <a:gridCol w="2205815"/>
                <a:gridCol w="1126211"/>
                <a:gridCol w="975227"/>
                <a:gridCol w="1056496"/>
                <a:gridCol w="1056496"/>
              </a:tblGrid>
              <a:tr h="7325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модулей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Дисциплины модуля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 </a:t>
                      </a:r>
                    </a:p>
                    <a:p>
                      <a:pPr algn="ctr"/>
                      <a:r>
                        <a:rPr lang="ru-RU" sz="1400" dirty="0" err="1" smtClean="0"/>
                        <a:t>кр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kz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ECTS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</a:t>
                      </a:r>
                      <a:r>
                        <a:rPr lang="ru-RU" sz="1400" dirty="0" err="1" smtClean="0"/>
                        <a:t>кр</a:t>
                      </a:r>
                      <a:r>
                        <a:rPr lang="ru-RU" sz="1400" baseline="0" dirty="0" smtClean="0"/>
                        <a:t>   </a:t>
                      </a:r>
                      <a:r>
                        <a:rPr lang="en-US" sz="1400" dirty="0" err="1" smtClean="0"/>
                        <a:t>kz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ECTS</a:t>
                      </a:r>
                      <a:endParaRPr lang="ru-RU" sz="1400" dirty="0"/>
                    </a:p>
                  </a:txBody>
                  <a:tcPr/>
                </a:tc>
              </a:tr>
              <a:tr h="38783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Модуль 1 Социально-исторический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История Казахстана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</a:t>
                      </a:r>
                      <a:endParaRPr lang="ru-R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</a:t>
                      </a:r>
                      <a:endParaRPr lang="ru-RU" sz="12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8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38783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Социология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7838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Модуль 2 Философско-религиозные и политические аспекты общества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Политология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7</a:t>
                      </a:r>
                      <a:endParaRPr lang="ru-RU" sz="12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11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4040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Философия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0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Религиоведение и ОРБ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0210"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Модуль 3 Общие дисциплины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Основы безопасности жизнедеятельности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    11</a:t>
                      </a:r>
                      <a:endParaRPr lang="ru-RU" sz="1200" b="1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17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38783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Экология и УР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Основы экономической теории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Основы права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00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Информатика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50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Модуль 4 Казахский (русский) язык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Казахский (русский) язык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9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56021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Модуль 5 Иностранный язык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Иностранный язык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9</a:t>
                      </a:r>
                      <a:endParaRPr lang="ru-RU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Общие обязательные модули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Образовательные программы разрабатываются на основе модульного принципа и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компетентностного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подхода</a:t>
            </a:r>
          </a:p>
          <a:p>
            <a:pPr lvl="0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Дисциплины цикла ООД (кроме иностранного языка, политологии, социологии) будут планироваться на 1 курсе</a:t>
            </a:r>
          </a:p>
          <a:p>
            <a:pPr lvl="0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2-м курсе планируются базовые дисциплины</a:t>
            </a:r>
          </a:p>
          <a:p>
            <a:pPr lvl="0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3-м курсе базовые и профильные</a:t>
            </a:r>
          </a:p>
          <a:p>
            <a:pPr lvl="0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4-м курсе профильные</a:t>
            </a:r>
          </a:p>
          <a:p>
            <a:pPr lvl="0"/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Дисциплины-пререквизиты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практик должны быть изучены до начала практики</a:t>
            </a:r>
          </a:p>
          <a:p>
            <a:pPr lvl="0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Модули должны соответствовать требованиям, описанным выше</a:t>
            </a:r>
          </a:p>
          <a:p>
            <a:pPr lvl="0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образовательных программ одного направления (экономических, технологических, инженерных и т.д.) рекомендуется планировать одинаковые модули базовых дисциплин на 1-2 курсах</a:t>
            </a:r>
          </a:p>
          <a:p>
            <a:pPr lvl="0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снижения аудиторной нагрузки и удобства проведения практико-ориентированных занятий вводится новое распределение часов СРС</a:t>
            </a:r>
          </a:p>
          <a:p>
            <a:pPr lvl="0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Практики планируются в количестве не менее 6 кредитов, остальные практики проводятся летом для получения практического опыта с вручением сертификата</a:t>
            </a:r>
          </a:p>
          <a:p>
            <a:pPr>
              <a:buNone/>
            </a:pP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Основные положения при разработке учебных планов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472519" cy="509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2"/>
                <a:gridCol w="714380"/>
                <a:gridCol w="3286148"/>
                <a:gridCol w="785819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семестр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 семестр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3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История Казахстана/Информатика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Информатика/История Казахстана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</a:tr>
              <a:tr h="3964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Философия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</a:tr>
              <a:tr h="3964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Политология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Религиоведение с ОРБ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</a:tr>
              <a:tr h="3964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Экология и УР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ОБЖ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</a:tr>
              <a:tr h="3964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Казахский язык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Казахский язык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</a:tr>
              <a:tr h="3964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Основы экономической теории/Экономическая теория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964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Основы права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964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  <a:tr h="3964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</a:tr>
              <a:tr h="39647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</a:t>
                      </a:r>
                      <a:endParaRPr lang="ru-RU" sz="1400" dirty="0"/>
                    </a:p>
                  </a:txBody>
                  <a:tcPr/>
                </a:tc>
              </a:tr>
              <a:tr h="396474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 по 1-му курсу </a:t>
                      </a:r>
                      <a:r>
                        <a:rPr lang="ru-RU" b="1" dirty="0" smtClean="0"/>
                        <a:t>40 кредитов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Макет 1-го курса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Схема модульной образовательной программы по экономическим специальностям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572008"/>
            <a:ext cx="142876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курс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572008"/>
            <a:ext cx="13573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курс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572008"/>
            <a:ext cx="13573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курс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4572008"/>
            <a:ext cx="121444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курс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42976" y="2143116"/>
            <a:ext cx="1428760" cy="1214446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Модули дисциплин цикла ООД</a:t>
            </a: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4612" y="2143116"/>
            <a:ext cx="150019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Модуль Иностранные языки</a:t>
            </a:r>
            <a:endParaRPr lang="ru-RU" sz="11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42976" y="3643314"/>
            <a:ext cx="3000396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Модули базовых экономических дисциплин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0" y="2143116"/>
            <a:ext cx="292895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Модули дисциплин специальностей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86380" y="2928934"/>
            <a:ext cx="1714512" cy="1428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</a:rPr>
              <a:t>Финансы</a:t>
            </a:r>
            <a:endParaRPr lang="ru-RU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86380" y="3500438"/>
            <a:ext cx="1714512" cy="142876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</a:rPr>
              <a:t>Менеджмент</a:t>
            </a:r>
            <a:endParaRPr lang="ru-RU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86380" y="3214686"/>
            <a:ext cx="1714512" cy="14287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</a:rPr>
              <a:t>Маркетинг</a:t>
            </a:r>
            <a:endParaRPr lang="ru-RU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86380" y="3786190"/>
            <a:ext cx="1714512" cy="14287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</a:rPr>
              <a:t>ГМУ</a:t>
            </a:r>
            <a:endParaRPr lang="ru-RU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86380" y="4071942"/>
            <a:ext cx="1714512" cy="1428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</a:rPr>
              <a:t>Экономика</a:t>
            </a:r>
            <a:endParaRPr lang="ru-RU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86380" y="4357694"/>
            <a:ext cx="1714512" cy="1428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</a:rPr>
              <a:t>Учет</a:t>
            </a:r>
            <a:r>
              <a:rPr lang="ru-RU" dirty="0" smtClean="0"/>
              <a:t> 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</a:rPr>
              <a:t>и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</a:rPr>
              <a:t>аудит</a:t>
            </a:r>
            <a:endParaRPr lang="ru-RU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Педагогический модуль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928802"/>
            <a:ext cx="3500462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r>
              <a:rPr lang="ru-RU" sz="1600" b="1" dirty="0" smtClean="0"/>
              <a:t>5В020300-История</a:t>
            </a:r>
          </a:p>
          <a:p>
            <a:r>
              <a:rPr lang="ru-RU" sz="1600" b="1" dirty="0" smtClean="0"/>
              <a:t>5В020500-Филология</a:t>
            </a:r>
          </a:p>
          <a:p>
            <a:r>
              <a:rPr lang="ru-RU" sz="1600" b="1" dirty="0" smtClean="0"/>
              <a:t>5В021000-Ин. Филология</a:t>
            </a:r>
          </a:p>
          <a:p>
            <a:r>
              <a:rPr lang="ru-RU" sz="1600" b="1" dirty="0" smtClean="0"/>
              <a:t>5В060100-Математика</a:t>
            </a:r>
          </a:p>
          <a:p>
            <a:r>
              <a:rPr lang="ru-RU" sz="1600" b="1" dirty="0" smtClean="0"/>
              <a:t>5В060200-Информатика</a:t>
            </a:r>
          </a:p>
          <a:p>
            <a:r>
              <a:rPr lang="ru-RU" sz="1600" b="1" dirty="0" smtClean="0"/>
              <a:t>5В060400-Физика</a:t>
            </a:r>
          </a:p>
          <a:p>
            <a:r>
              <a:rPr lang="ru-RU" sz="1600" b="1" dirty="0" smtClean="0"/>
              <a:t>5В060700-Биология</a:t>
            </a:r>
          </a:p>
          <a:p>
            <a:r>
              <a:rPr lang="ru-RU" sz="1600" b="1" dirty="0" smtClean="0"/>
              <a:t>5В060800-Экология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72132" y="2000240"/>
            <a:ext cx="3429024" cy="3286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000" dirty="0" smtClean="0"/>
              <a:t>Педагогика и психология – 3 </a:t>
            </a:r>
            <a:r>
              <a:rPr lang="ru-RU" sz="2000" dirty="0" err="1" smtClean="0"/>
              <a:t>кр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Методика преподавания…- 2-3 </a:t>
            </a:r>
            <a:r>
              <a:rPr lang="ru-RU" sz="2000" dirty="0" err="1" smtClean="0"/>
              <a:t>кр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Педагогическая практика – 5 </a:t>
            </a:r>
            <a:r>
              <a:rPr lang="ru-RU" sz="2000" dirty="0" err="1" smtClean="0"/>
              <a:t>кр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4071934" y="3429000"/>
            <a:ext cx="1143008" cy="571504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Схема модульной образовательной программы специальности </a:t>
            </a:r>
            <a:r>
              <a:rPr lang="ru-RU" sz="1600" dirty="0" err="1" smtClean="0"/>
              <a:t>бакалавриата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813"/>
          <a:ext cx="9144000" cy="752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семестр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 семестр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семестр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семестр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семестр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 семестр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 семестр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 семестр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Модуль Социально-исторический -5 </a:t>
                      </a:r>
                      <a:r>
                        <a:rPr lang="ru-RU" sz="1000" dirty="0" err="1" smtClean="0"/>
                        <a:t>кр</a:t>
                      </a:r>
                      <a:r>
                        <a:rPr lang="ru-RU" sz="1000" dirty="0" smtClean="0"/>
                        <a:t>.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</a:t>
                      </a:r>
                      <a:r>
                        <a:rPr lang="ru-RU" sz="1000" baseline="0" dirty="0" smtClean="0"/>
                        <a:t> язык -        6 кредитов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Модуль Профессиональная</a:t>
                      </a:r>
                      <a:r>
                        <a:rPr lang="ru-RU" sz="1000" baseline="0" dirty="0" smtClean="0"/>
                        <a:t> языковая подготовка –7 кредитов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Модуль </a:t>
                      </a:r>
                      <a:r>
                        <a:rPr lang="ru-RU" sz="1000" dirty="0" err="1" smtClean="0"/>
                        <a:t>спец-сти</a:t>
                      </a:r>
                      <a:r>
                        <a:rPr lang="ru-RU" sz="1000" dirty="0" smtClean="0"/>
                        <a:t> ПД (по </a:t>
                      </a:r>
                      <a:r>
                        <a:rPr lang="ru-RU" sz="1000" dirty="0" err="1" smtClean="0"/>
                        <a:t>траект-ям</a:t>
                      </a:r>
                      <a:r>
                        <a:rPr lang="ru-RU" sz="1000" dirty="0" smtClean="0"/>
                        <a:t>) – 6 </a:t>
                      </a:r>
                      <a:r>
                        <a:rPr lang="ru-RU" sz="1000" dirty="0" err="1" smtClean="0"/>
                        <a:t>кр</a:t>
                      </a:r>
                      <a:r>
                        <a:rPr lang="ru-RU" sz="1000" dirty="0" smtClean="0"/>
                        <a:t>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Общий модуль Философско-религиозные и политические аспекты общества -7 </a:t>
                      </a:r>
                      <a:r>
                        <a:rPr lang="ru-RU" sz="1000" dirty="0" err="1" smtClean="0"/>
                        <a:t>кр</a:t>
                      </a:r>
                      <a:r>
                        <a:rPr lang="ru-RU" sz="1000" dirty="0" smtClean="0"/>
                        <a:t>.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Общий Модуль базовых дисциплин – 6 кредитов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Модуль специальности базовых дисциплин– 6 </a:t>
                      </a:r>
                      <a:r>
                        <a:rPr lang="ru-RU" sz="1000" dirty="0" err="1" smtClean="0"/>
                        <a:t>кр</a:t>
                      </a:r>
                      <a:r>
                        <a:rPr lang="ru-RU" sz="1000" dirty="0" smtClean="0"/>
                        <a:t>. (по траекториям)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Модуль </a:t>
                      </a:r>
                      <a:r>
                        <a:rPr lang="ru-RU" sz="1000" dirty="0" err="1" smtClean="0"/>
                        <a:t>спец-ти</a:t>
                      </a:r>
                      <a:r>
                        <a:rPr lang="ru-RU" sz="1000" dirty="0" smtClean="0"/>
                        <a:t> (по </a:t>
                      </a:r>
                      <a:r>
                        <a:rPr lang="ru-RU" sz="1000" dirty="0" err="1" smtClean="0"/>
                        <a:t>траект-ям</a:t>
                      </a:r>
                      <a:r>
                        <a:rPr lang="ru-RU" sz="1000" dirty="0" smtClean="0"/>
                        <a:t>)</a:t>
                      </a:r>
                    </a:p>
                    <a:p>
                      <a:r>
                        <a:rPr lang="ru-RU" sz="1000" dirty="0" smtClean="0"/>
                        <a:t>ПД – 6 </a:t>
                      </a:r>
                      <a:r>
                        <a:rPr lang="ru-RU" sz="1000" dirty="0" err="1" smtClean="0"/>
                        <a:t>кр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Общий модуль Общие дисциплины -11 </a:t>
                      </a:r>
                      <a:r>
                        <a:rPr lang="ru-RU" sz="1000" dirty="0" err="1" smtClean="0"/>
                        <a:t>кр</a:t>
                      </a:r>
                      <a:r>
                        <a:rPr lang="ru-RU" sz="1000" dirty="0" smtClean="0"/>
                        <a:t>.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Общий Модуль базовых дисциплин – 6 кредитов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Модуль специальности базовых дисциплин– 6 </a:t>
                      </a:r>
                      <a:r>
                        <a:rPr lang="ru-RU" sz="1000" dirty="0" err="1" smtClean="0"/>
                        <a:t>кр</a:t>
                      </a:r>
                      <a:r>
                        <a:rPr lang="ru-RU" sz="1000" dirty="0" smtClean="0"/>
                        <a:t>. (по траекториям)</a:t>
                      </a:r>
                    </a:p>
                    <a:p>
                      <a:endParaRPr lang="ru-RU" sz="1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Модуль </a:t>
                      </a:r>
                      <a:r>
                        <a:rPr lang="ru-RU" sz="1000" dirty="0" err="1" smtClean="0"/>
                        <a:t>спец-ти</a:t>
                      </a:r>
                      <a:r>
                        <a:rPr lang="ru-RU" sz="1000" dirty="0" smtClean="0"/>
                        <a:t> (по </a:t>
                      </a:r>
                      <a:r>
                        <a:rPr lang="ru-RU" sz="1000" dirty="0" err="1" smtClean="0"/>
                        <a:t>траект-ям</a:t>
                      </a:r>
                      <a:r>
                        <a:rPr lang="ru-RU" sz="1000" dirty="0" smtClean="0"/>
                        <a:t>)</a:t>
                      </a:r>
                    </a:p>
                    <a:p>
                      <a:r>
                        <a:rPr lang="ru-RU" sz="1000" dirty="0" smtClean="0"/>
                        <a:t>ПД – 6 </a:t>
                      </a:r>
                      <a:r>
                        <a:rPr lang="ru-RU" sz="1000" dirty="0" err="1" smtClean="0"/>
                        <a:t>кр</a:t>
                      </a:r>
                      <a:endParaRPr lang="ru-RU" sz="1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Общий модуль Казахский язык – 6 </a:t>
                      </a:r>
                      <a:r>
                        <a:rPr lang="ru-RU" sz="1000" dirty="0" err="1" smtClean="0"/>
                        <a:t>кр</a:t>
                      </a:r>
                      <a:r>
                        <a:rPr lang="ru-RU" sz="1000" dirty="0" smtClean="0"/>
                        <a:t>.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Модуль специальности базовых дисциплин - 6 кредитов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Модуль специальности профилирующих </a:t>
                      </a:r>
                      <a:r>
                        <a:rPr lang="ru-RU" sz="1000" smtClean="0"/>
                        <a:t>дисциплин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smtClean="0"/>
                        <a:t>5 </a:t>
                      </a:r>
                      <a:r>
                        <a:rPr lang="ru-RU" sz="1000" dirty="0" smtClean="0"/>
                        <a:t>кредитов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506415"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Общий Модуль базовых дисциплин -  7 </a:t>
                      </a:r>
                      <a:r>
                        <a:rPr lang="ru-RU" sz="1000" dirty="0" err="1" smtClean="0"/>
                        <a:t>кр</a:t>
                      </a:r>
                      <a:r>
                        <a:rPr lang="ru-RU" sz="1000" dirty="0" smtClean="0"/>
                        <a:t>.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/>
                        <a:t>Модуль специальности базовых дисциплин - 6 кредитов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Модуль специальности профилирующих дисциплин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6 кредитов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b="1" dirty="0" smtClean="0"/>
                        <a:t>Вариативны</a:t>
                      </a:r>
                      <a:r>
                        <a:rPr lang="ru-RU" sz="1000" dirty="0" smtClean="0"/>
                        <a:t>й общий модуль базовых дисциплин – 6 кредитов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Вариативный</a:t>
                      </a:r>
                      <a:r>
                        <a:rPr lang="ru-RU" sz="1000" dirty="0" smtClean="0"/>
                        <a:t> Модуль специальности или общих базовых дисциплин -9 </a:t>
                      </a:r>
                      <a:r>
                        <a:rPr lang="ru-RU" sz="1000" dirty="0" err="1" smtClean="0"/>
                        <a:t>кр</a:t>
                      </a:r>
                      <a:r>
                        <a:rPr lang="ru-RU" sz="1000" dirty="0" smtClean="0"/>
                        <a:t>.</a:t>
                      </a:r>
                      <a:r>
                        <a:rPr lang="ru-RU" sz="1000" b="1" dirty="0" smtClean="0"/>
                        <a:t> 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smtClean="0"/>
                        <a:t>18 </a:t>
                      </a:r>
                      <a:r>
                        <a:rPr lang="ru-RU" sz="1000" b="1" dirty="0" err="1" smtClean="0"/>
                        <a:t>кр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18 </a:t>
                      </a:r>
                      <a:r>
                        <a:rPr lang="ru-RU" sz="1000" b="1" dirty="0" err="1" smtClean="0"/>
                        <a:t>кр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18 </a:t>
                      </a:r>
                      <a:r>
                        <a:rPr lang="ru-RU" sz="1000" b="1" dirty="0" err="1" smtClean="0"/>
                        <a:t>кр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18 </a:t>
                      </a:r>
                      <a:r>
                        <a:rPr lang="ru-RU" sz="1000" b="1" dirty="0" err="1" smtClean="0"/>
                        <a:t>кр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19  </a:t>
                      </a:r>
                      <a:r>
                        <a:rPr lang="ru-RU" sz="1000" b="1" dirty="0" err="1" smtClean="0"/>
                        <a:t>кр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 </a:t>
                      </a:r>
                      <a:r>
                        <a:rPr lang="ru-RU" sz="1000" b="1" dirty="0" err="1" smtClean="0"/>
                        <a:t>кр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18 </a:t>
                      </a:r>
                      <a:r>
                        <a:rPr lang="ru-RU" sz="1000" b="1" dirty="0" err="1" smtClean="0"/>
                        <a:t>кр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Физическая культура – 4 кредита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Физическая культура – 4 кредита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Физическая культура – 4 кредита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Физическая культура - 4 кредита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Учебная практика – 2 кредита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Производственная практика-2 кредита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Преддипломная практика - 2 кредита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ИА -3 кредита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Итого 40 кредита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Итого 42 кредит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Итого 43 кредита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Итого 29 кредита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Теоретическое обучение -129 </a:t>
                      </a:r>
                      <a:r>
                        <a:rPr lang="ru-RU" sz="1000" b="1" dirty="0" err="1" smtClean="0"/>
                        <a:t>кр</a:t>
                      </a:r>
                      <a:r>
                        <a:rPr lang="ru-RU" sz="1000" b="1" dirty="0" smtClean="0"/>
                        <a:t>.</a:t>
                      </a:r>
                    </a:p>
                    <a:p>
                      <a:pPr algn="ctr"/>
                      <a:r>
                        <a:rPr lang="ru-RU" sz="1000" b="1" dirty="0" err="1" smtClean="0"/>
                        <a:t>Физ</a:t>
                      </a:r>
                      <a:r>
                        <a:rPr lang="ru-RU" sz="1000" b="1" dirty="0" smtClean="0"/>
                        <a:t> культура – 16 </a:t>
                      </a:r>
                      <a:r>
                        <a:rPr lang="ru-RU" sz="1000" b="1" dirty="0" err="1" smtClean="0"/>
                        <a:t>кр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Практики -6 </a:t>
                      </a:r>
                      <a:r>
                        <a:rPr lang="ru-RU" sz="1000" b="1" dirty="0" err="1" smtClean="0"/>
                        <a:t>кр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ИА -3 </a:t>
                      </a:r>
                      <a:r>
                        <a:rPr lang="ru-RU" sz="1000" b="1" dirty="0" err="1" smtClean="0"/>
                        <a:t>кр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Итого по плану – 154 кредита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280</TotalTime>
  <Words>1677</Words>
  <PresentationFormat>Экран (4:3)</PresentationFormat>
  <Paragraphs>711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О совершенствовании модульных образовательных программ </vt:lpstr>
      <vt:lpstr>Слайд 2</vt:lpstr>
      <vt:lpstr>Базовые подходы: </vt:lpstr>
      <vt:lpstr>Общие обязательные модули </vt:lpstr>
      <vt:lpstr>Основные положения при разработке учебных планов</vt:lpstr>
      <vt:lpstr>Макет 1-го курса</vt:lpstr>
      <vt:lpstr>Схема модульной образовательной программы по экономическим специальностям</vt:lpstr>
      <vt:lpstr>Педагогический модуль</vt:lpstr>
      <vt:lpstr>Схема модульной образовательной программы специальности бакалавриата</vt:lpstr>
      <vt:lpstr>Форма учебного плана</vt:lpstr>
      <vt:lpstr>Структура модульной образовательной программы </vt:lpstr>
      <vt:lpstr>Модульная учебная программа включает в себя: </vt:lpstr>
      <vt:lpstr>Итоговый контроль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образовательных программ</dc:title>
  <cp:lastModifiedBy>User</cp:lastModifiedBy>
  <cp:revision>32</cp:revision>
  <dcterms:modified xsi:type="dcterms:W3CDTF">2015-03-19T07:43:06Z</dcterms:modified>
</cp:coreProperties>
</file>